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256" r:id="rId3"/>
    <p:sldId id="262" r:id="rId4"/>
    <p:sldId id="271" r:id="rId5"/>
    <p:sldId id="272" r:id="rId6"/>
    <p:sldId id="273" r:id="rId7"/>
    <p:sldId id="270" r:id="rId8"/>
    <p:sldId id="265" r:id="rId9"/>
    <p:sldId id="266" r:id="rId10"/>
    <p:sldId id="277" r:id="rId11"/>
    <p:sldId id="284" r:id="rId12"/>
    <p:sldId id="276" r:id="rId13"/>
    <p:sldId id="307" r:id="rId14"/>
    <p:sldId id="303" r:id="rId15"/>
    <p:sldId id="306" r:id="rId16"/>
    <p:sldId id="308" r:id="rId17"/>
    <p:sldId id="309" r:id="rId18"/>
    <p:sldId id="310" r:id="rId19"/>
    <p:sldId id="311" r:id="rId20"/>
    <p:sldId id="312" r:id="rId21"/>
    <p:sldId id="304" r:id="rId22"/>
    <p:sldId id="305" r:id="rId23"/>
    <p:sldId id="275" r:id="rId24"/>
    <p:sldId id="289" r:id="rId25"/>
    <p:sldId id="290" r:id="rId26"/>
    <p:sldId id="291" r:id="rId27"/>
    <p:sldId id="292" r:id="rId28"/>
    <p:sldId id="295" r:id="rId29"/>
    <p:sldId id="296" r:id="rId30"/>
    <p:sldId id="297" r:id="rId31"/>
    <p:sldId id="298" r:id="rId32"/>
    <p:sldId id="293" r:id="rId33"/>
    <p:sldId id="294" r:id="rId34"/>
    <p:sldId id="299" r:id="rId35"/>
    <p:sldId id="300" r:id="rId36"/>
    <p:sldId id="301" r:id="rId37"/>
    <p:sldId id="302" r:id="rId38"/>
    <p:sldId id="267" r:id="rId39"/>
    <p:sldId id="269" r:id="rId40"/>
    <p:sldId id="268" r:id="rId41"/>
    <p:sldId id="278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279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/>
    <p:restoredTop sz="79592" autoAdjust="0"/>
  </p:normalViewPr>
  <p:slideViewPr>
    <p:cSldViewPr>
      <p:cViewPr varScale="1">
        <p:scale>
          <a:sx n="100" d="100"/>
          <a:sy n="100" d="100"/>
        </p:scale>
        <p:origin x="18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8;&#1075;&#1077;&#1081;\Desktop\&#1058;&#1060;&#1056;\SurveySummary_0315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8;&#1075;&#1077;&#1081;\Desktop\&#1058;&#1060;&#1056;\SurveySummary_031520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ru-RU"/>
              <a:t>Подчеркивают ли Ваши заказчики необходимость точной передачи терминологии в проекте?</a:t>
            </a:r>
          </a:p>
        </c:rich>
      </c:tx>
      <c:layout>
        <c:manualLayout>
          <c:xMode val="edge"/>
          <c:yMode val="edge"/>
          <c:x val="0.12326786407046482"/>
          <c:y val="3.52953172715256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007621904966539"/>
          <c:y val="0.24706722090067973"/>
          <c:w val="0.3923737645059866"/>
          <c:h val="0.664728475280400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438-447F-83BA-FFD36E3B0904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438-447F-83BA-FFD36E3B090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438-447F-83BA-FFD36E3B090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438-447F-83BA-FFD36E3B0904}"/>
              </c:ext>
            </c:extLst>
          </c:dPt>
          <c:cat>
            <c:strRef>
              <c:f>'[SurveySummary_03152017.xls]Question 2'!$A$4:$A$7</c:f>
              <c:strCache>
                <c:ptCount val="4"/>
                <c:pt idx="0">
                  <c:v>Да, всегда</c:v>
                </c:pt>
                <c:pt idx="1">
                  <c:v>Да, часто</c:v>
                </c:pt>
                <c:pt idx="2">
                  <c:v>Да, иногда</c:v>
                </c:pt>
                <c:pt idx="3">
                  <c:v>Нет, никогда</c:v>
                </c:pt>
              </c:strCache>
            </c:strRef>
          </c:cat>
          <c:val>
            <c:numRef>
              <c:f>'[SurveySummary_03152017.xls]Question 2'!$C$4:$C$7</c:f>
              <c:numCache>
                <c:formatCode>0.0%</c:formatCode>
                <c:ptCount val="4"/>
                <c:pt idx="0">
                  <c:v>0.19699999999999998</c:v>
                </c:pt>
                <c:pt idx="1">
                  <c:v>0.42299999999999999</c:v>
                </c:pt>
                <c:pt idx="2">
                  <c:v>0.307</c:v>
                </c:pt>
                <c:pt idx="3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38-447F-83BA-FFD36E3B0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0239079331179999"/>
          <c:y val="0.3894389708797053"/>
          <c:w val="0.28375221894408409"/>
          <c:h val="0.3164675076957695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ru-RU"/>
              <a:t>Предоставляют ли Ваши заказчики глоссарии или терминологические базы?</a:t>
            </a:r>
          </a:p>
        </c:rich>
      </c:tx>
      <c:layout>
        <c:manualLayout>
          <c:xMode val="edge"/>
          <c:yMode val="edge"/>
          <c:x val="0.17014437575923314"/>
          <c:y val="3.52953172715256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007621904966539"/>
          <c:y val="0.24706722090067973"/>
          <c:w val="0.3923737645059866"/>
          <c:h val="0.664728475280400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B3F-4A97-9192-4FBCFCAF3524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B3F-4A97-9192-4FBCFCAF352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B3F-4A97-9192-4FBCFCAF352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2B3F-4A97-9192-4FBCFCAF3524}"/>
              </c:ext>
            </c:extLst>
          </c:dPt>
          <c:cat>
            <c:strRef>
              <c:f>'[SurveySummary_03152017.xls]Question 3'!$A$4:$A$7</c:f>
              <c:strCache>
                <c:ptCount val="4"/>
                <c:pt idx="0">
                  <c:v>Да, всегда</c:v>
                </c:pt>
                <c:pt idx="1">
                  <c:v>Да, часто</c:v>
                </c:pt>
                <c:pt idx="2">
                  <c:v>Да, иногда</c:v>
                </c:pt>
                <c:pt idx="3">
                  <c:v>Нет, никогда</c:v>
                </c:pt>
              </c:strCache>
            </c:strRef>
          </c:cat>
          <c:val>
            <c:numRef>
              <c:f>'[SurveySummary_03152017.xls]Question 3'!$C$4:$C$7</c:f>
              <c:numCache>
                <c:formatCode>0.0%</c:formatCode>
                <c:ptCount val="4"/>
                <c:pt idx="0">
                  <c:v>2.2000000000000002E-2</c:v>
                </c:pt>
                <c:pt idx="1">
                  <c:v>0.21299999999999999</c:v>
                </c:pt>
                <c:pt idx="2">
                  <c:v>0.55899999999999994</c:v>
                </c:pt>
                <c:pt idx="3">
                  <c:v>0.20600000000000002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3F-4A97-9192-4FBCFCAF3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7363717556138825"/>
          <c:y val="0.40099583140342754"/>
          <c:w val="0.247691017789443"/>
          <c:h val="0.3637341361741546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latin typeface="Arial Narrow" panose="020B0606020202030204" pitchFamily="34" charset="0"/>
              </a:rPr>
              <a:t>Аудитория 2014</a:t>
            </a:r>
          </a:p>
        </c:rich>
      </c:tx>
      <c:layout>
        <c:manualLayout>
          <c:xMode val="edge"/>
          <c:yMode val="edge"/>
          <c:x val="0.1871164503379098"/>
          <c:y val="0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8338116752459601"/>
          <c:y val="1.4275368423023103E-2"/>
          <c:w val="0.41661883247540399"/>
          <c:h val="0.98572463157697698"/>
        </c:manualLayout>
      </c:layout>
      <c:overlay val="0"/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ru-RU"/>
              <a:t>Автоматизирован ли у Вас процесс создания глоссария?</a:t>
            </a:r>
          </a:p>
        </c:rich>
      </c:tx>
      <c:layout>
        <c:manualLayout>
          <c:xMode val="edge"/>
          <c:yMode val="edge"/>
          <c:x val="0.12500403117004882"/>
          <c:y val="3.36146043528856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11469437337673"/>
          <c:y val="0.19608519205849956"/>
          <c:w val="0.44272261039392291"/>
          <c:h val="0.71431034249881986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167-4EAF-A95B-0287FE4D188F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167-4EAF-A95B-0287FE4D188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167-4EAF-A95B-0287FE4D188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167-4EAF-A95B-0287FE4D188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167-4EAF-A95B-0287FE4D188F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167-4EAF-A95B-0287FE4D188F}"/>
              </c:ext>
            </c:extLst>
          </c:dPt>
          <c:cat>
            <c:strRef>
              <c:f>'[SurveySummary_03152017.xls]Question 8'!$A$4:$A$9</c:f>
              <c:strCache>
                <c:ptCount val="6"/>
                <c:pt idx="0">
                  <c:v>Да, автоматизирован полностью</c:v>
                </c:pt>
                <c:pt idx="1">
                  <c:v>Да, автоматизирован частично</c:v>
                </c:pt>
                <c:pt idx="2">
                  <c:v>Нет, но планируется полная автоматизация</c:v>
                </c:pt>
                <c:pt idx="3">
                  <c:v>Нет, но планируется частичная автоматизация</c:v>
                </c:pt>
                <c:pt idx="4">
                  <c:v>Нет, не автоматизирован</c:v>
                </c:pt>
                <c:pt idx="5">
                  <c:v>Другое (укажите)</c:v>
                </c:pt>
              </c:strCache>
            </c:strRef>
          </c:cat>
          <c:val>
            <c:numRef>
              <c:f>'[SurveySummary_03152017.xls]Question 8'!$C$4:$C$9</c:f>
              <c:numCache>
                <c:formatCode>0.0%</c:formatCode>
                <c:ptCount val="6"/>
                <c:pt idx="0">
                  <c:v>5.0999999999999997E-2</c:v>
                </c:pt>
                <c:pt idx="1">
                  <c:v>0.24100000000000002</c:v>
                </c:pt>
                <c:pt idx="2">
                  <c:v>7.2999999999999995E-2</c:v>
                </c:pt>
                <c:pt idx="3">
                  <c:v>8.8000000000000009E-2</c:v>
                </c:pt>
                <c:pt idx="4">
                  <c:v>0.496</c:v>
                </c:pt>
                <c:pt idx="5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167-4EAF-A95B-0287FE4D1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5800733074234041"/>
          <c:y val="9.8042596029249779E-2"/>
          <c:w val="0.3281355818213782"/>
          <c:h val="0.8935882323808765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B0AE-8664-47AC-8CD3-0F146A078B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FD6C-C53B-4316-A07E-EECC8B298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3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 дорогие коллеги!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Меня зовут Сергей Савельев.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Моё сегодняшнее выступление посвящено инструментам извлечения терминологии, а также некоторым вопросам терминологической работы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itbFirst</a:t>
            </a:r>
            <a:r>
              <a:rPr lang="en-US" dirty="0"/>
              <a:t> </a:t>
            </a:r>
            <a:r>
              <a:rPr lang="ru-RU" dirty="0"/>
              <a:t>бюро переводов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6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Странно, тут есть поддержка лемм и </a:t>
            </a:r>
            <a:r>
              <a:rPr lang="en-US" dirty="0"/>
              <a:t>POS</a:t>
            </a:r>
            <a:r>
              <a:rPr lang="en-US" baseline="0" dirty="0"/>
              <a:t> – </a:t>
            </a:r>
            <a:r>
              <a:rPr lang="ru-RU" baseline="0" dirty="0"/>
              <a:t>но там, где это важно результаты так себе.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0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По. п.2 – нельзя всё свалить на</a:t>
            </a:r>
            <a:r>
              <a:rPr lang="ru-RU" baseline="0" dirty="0"/>
              <a:t> менеджера который одновременно занимается продажами-проектами и поставщиками, а еще ходит заверять документы у нотариуса и ведет бухгалтерию. Лучше – редактор</a:t>
            </a:r>
            <a:r>
              <a:rPr lang="en-US" baseline="0" dirty="0"/>
              <a:t> / LQA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3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Разработчики </a:t>
            </a:r>
            <a:r>
              <a:rPr lang="en-US" dirty="0" err="1"/>
              <a:t>fivefilters.org</a:t>
            </a:r>
            <a:r>
              <a:rPr lang="en-US" dirty="0"/>
              <a:t> </a:t>
            </a:r>
            <a:r>
              <a:rPr lang="ru-RU" dirty="0"/>
              <a:t>предоставляют доступ ко всем функциям онлайн-ресурса на безвозмездной основе неограниченный период времени. </a:t>
            </a:r>
          </a:p>
          <a:p>
            <a:endParaRPr lang="ru-RU" dirty="0"/>
          </a:p>
          <a:p>
            <a:r>
              <a:rPr lang="ru-RU" dirty="0"/>
              <a:t>Доступ к онлайн-экстрактору </a:t>
            </a:r>
            <a:r>
              <a:rPr lang="en-US" dirty="0" err="1"/>
              <a:t>TerMine</a:t>
            </a:r>
            <a:r>
              <a:rPr lang="en-US" dirty="0"/>
              <a:t>, </a:t>
            </a:r>
            <a:r>
              <a:rPr lang="ru-RU" dirty="0"/>
              <a:t>который также предлагается для установки на устройство пользователя, предоставлен на безвозмездной основе. Однако, разработчики данного программного инструмента, Национальный центр анализа текстов (</a:t>
            </a:r>
            <a:r>
              <a:rPr lang="en-US" dirty="0"/>
              <a:t>The National Centre for Text Mining (</a:t>
            </a:r>
            <a:r>
              <a:rPr lang="en-US" dirty="0" err="1"/>
              <a:t>NaCTeM</a:t>
            </a:r>
            <a:r>
              <a:rPr lang="en-US" dirty="0"/>
              <a:t>)), </a:t>
            </a:r>
            <a:r>
              <a:rPr lang="ru-RU" dirty="0"/>
              <a:t>заявляют, что поскольку </a:t>
            </a:r>
            <a:r>
              <a:rPr lang="en-US" dirty="0" err="1"/>
              <a:t>TerMine</a:t>
            </a:r>
            <a:r>
              <a:rPr lang="en-US" dirty="0"/>
              <a:t> – </a:t>
            </a:r>
            <a:r>
              <a:rPr lang="ru-RU" dirty="0"/>
              <a:t>это свободно доступный ресурс из академической области, то «необходимо ограничивать нагрузку на сервер и отдавать предпочтение отдельным пользователям… Существует ограничение на то, сколько раз в день незарегистрированные пользователи могут воспользоваться этой услугой». </a:t>
            </a:r>
          </a:p>
          <a:p>
            <a:endParaRPr lang="ru-RU" dirty="0"/>
          </a:p>
          <a:p>
            <a:r>
              <a:rPr lang="ru-RU" dirty="0"/>
              <a:t>Разработчики онлайн-экстрактора </a:t>
            </a:r>
            <a:r>
              <a:rPr lang="en-US" dirty="0"/>
              <a:t>Terminology Extraction, </a:t>
            </a:r>
            <a:r>
              <a:rPr lang="ru-RU" dirty="0"/>
              <a:t>компания </a:t>
            </a:r>
            <a:r>
              <a:rPr lang="en-US" dirty="0"/>
              <a:t>Translated Labs, </a:t>
            </a:r>
            <a:r>
              <a:rPr lang="ru-RU" dirty="0"/>
              <a:t>предоставляют демонстрационную версию работы, в которой данный ресурс выдает только «</a:t>
            </a:r>
            <a:r>
              <a:rPr lang="en-US" dirty="0"/>
              <a:t>top19 terms» ‘19 </a:t>
            </a:r>
            <a:r>
              <a:rPr lang="ru-RU" dirty="0"/>
              <a:t>наиболее частотных специальных номинаций’, что недостаточно для проверки данного терминологического экстрактора на эффективность. Для доступа ко всем функциям необходимо оформить платную подписку. </a:t>
            </a:r>
          </a:p>
          <a:p>
            <a:endParaRPr lang="ru-RU" dirty="0"/>
          </a:p>
          <a:p>
            <a:r>
              <a:rPr lang="ru-RU" dirty="0"/>
              <a:t>Разработчики инструмента корпусного запроса </a:t>
            </a:r>
            <a:r>
              <a:rPr lang="en-US" dirty="0"/>
              <a:t>Sketch Engine </a:t>
            </a:r>
            <a:r>
              <a:rPr lang="ru-RU" dirty="0"/>
              <a:t>Павел Рыхлый и Адам </a:t>
            </a:r>
            <a:r>
              <a:rPr lang="ru-RU" dirty="0" err="1"/>
              <a:t>Килгарифф</a:t>
            </a:r>
            <a:r>
              <a:rPr lang="ru-RU" dirty="0"/>
              <a:t> (</a:t>
            </a:r>
            <a:r>
              <a:rPr lang="en-US" dirty="0"/>
              <a:t>Pavel </a:t>
            </a:r>
            <a:r>
              <a:rPr lang="en-US" dirty="0" err="1"/>
              <a:t>Rychly</a:t>
            </a:r>
            <a:r>
              <a:rPr lang="en-US" dirty="0"/>
              <a:t> and Adam Kilgariff) </a:t>
            </a:r>
            <a:r>
              <a:rPr lang="ru-RU" dirty="0"/>
              <a:t>и </a:t>
            </a:r>
            <a:r>
              <a:rPr lang="en-US" dirty="0"/>
              <a:t>Lexical Computing CZ </a:t>
            </a:r>
            <a:r>
              <a:rPr lang="en-US" dirty="0" err="1"/>
              <a:t>s.r.o.</a:t>
            </a:r>
            <a:r>
              <a:rPr lang="en-US" dirty="0"/>
              <a:t>, </a:t>
            </a:r>
            <a:r>
              <a:rPr lang="ru-RU" dirty="0"/>
              <a:t>разработчики онлайн-экстрактора </a:t>
            </a:r>
            <a:r>
              <a:rPr lang="en-US" dirty="0"/>
              <a:t>OneClick Terms. </a:t>
            </a:r>
            <a:r>
              <a:rPr lang="ru-RU" dirty="0"/>
              <a:t>предоставляют бесплатный доступ ко всем функциям данных программных инструментов только на период в 30 дней, после чего необходима платная подписка, которая может быть как индивидуальной, так и от научной организации. </a:t>
            </a:r>
          </a:p>
          <a:p>
            <a:endParaRPr lang="ru-RU" dirty="0"/>
          </a:p>
          <a:p>
            <a:r>
              <a:rPr lang="ru-RU" dirty="0"/>
              <a:t>Лучшим онлайн-экстракторами, исходя из признаков, представленных в таксоне, является </a:t>
            </a:r>
            <a:r>
              <a:rPr lang="en-US" dirty="0" err="1"/>
              <a:t>fivefilters.org</a:t>
            </a:r>
            <a:r>
              <a:rPr lang="en-US" dirty="0"/>
              <a:t>, </a:t>
            </a:r>
            <a:r>
              <a:rPr lang="ru-RU" dirty="0"/>
              <a:t>который предоставляется на безвозмездной основе без ограничений по времени использования.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3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Согласно мнению авторитетных ученых-</a:t>
            </a:r>
            <a:r>
              <a:rPr lang="ru-RU" dirty="0" err="1"/>
              <a:t>терминологов</a:t>
            </a:r>
            <a:r>
              <a:rPr lang="ru-RU" dirty="0"/>
              <a:t>, «многословные термины в большинстве европейских языков составляют 60 – 80% от общего количества терминов» [32, с. 121]. Таким образом, наличие опции «Способность экстракторов выявлять </a:t>
            </a:r>
            <a:r>
              <a:rPr lang="ru-RU" dirty="0" err="1"/>
              <a:t>полилексы</a:t>
            </a:r>
            <a:r>
              <a:rPr lang="ru-RU" dirty="0"/>
              <a:t>» – это необходимое условие при выборе программного инструмента. Как следует из значений, представленных в табл. 3, возможности получения </a:t>
            </a:r>
            <a:r>
              <a:rPr lang="ru-RU" dirty="0" err="1"/>
              <a:t>полилексов</a:t>
            </a:r>
            <a:r>
              <a:rPr lang="ru-RU" dirty="0"/>
              <a:t> не предоставляет лишь терминологический экстрактор </a:t>
            </a:r>
            <a:r>
              <a:rPr lang="en-US" dirty="0" err="1"/>
              <a:t>AntConc</a:t>
            </a:r>
            <a:r>
              <a:rPr lang="en-US" dirty="0"/>
              <a:t>, </a:t>
            </a:r>
            <a:r>
              <a:rPr lang="ru-RU" dirty="0"/>
              <a:t>а инструмент </a:t>
            </a:r>
            <a:r>
              <a:rPr lang="en-US" dirty="0" err="1"/>
              <a:t>TerMine</a:t>
            </a:r>
            <a:r>
              <a:rPr lang="en-US" dirty="0"/>
              <a:t> </a:t>
            </a:r>
            <a:r>
              <a:rPr lang="ru-RU" dirty="0"/>
              <a:t>не ориентирован на поиск терминов-</a:t>
            </a:r>
            <a:r>
              <a:rPr lang="ru-RU" dirty="0" err="1"/>
              <a:t>универбов</a:t>
            </a:r>
            <a:r>
              <a:rPr lang="ru-RU" dirty="0"/>
              <a:t>. Выдача </a:t>
            </a:r>
            <a:r>
              <a:rPr lang="ru-RU" dirty="0" err="1"/>
              <a:t>полилексов</a:t>
            </a:r>
            <a:r>
              <a:rPr lang="ru-RU" dirty="0"/>
              <a:t> экстрактором </a:t>
            </a:r>
            <a:r>
              <a:rPr lang="en-US" dirty="0" err="1"/>
              <a:t>fivefilters.org</a:t>
            </a:r>
            <a:r>
              <a:rPr lang="en-US" dirty="0"/>
              <a:t> </a:t>
            </a:r>
            <a:r>
              <a:rPr lang="ru-RU" dirty="0"/>
              <a:t>зависит от запроса пользователя: предоставляется возможность задавать количество элементов в потенциальных специальных номинациях от 1 до 10. Следует отметить, что, если для терминологического экстрактора </a:t>
            </a:r>
            <a:r>
              <a:rPr lang="en-US" dirty="0" err="1"/>
              <a:t>fivefilters.org</a:t>
            </a:r>
            <a:r>
              <a:rPr lang="en-US" dirty="0"/>
              <a:t> </a:t>
            </a:r>
            <a:r>
              <a:rPr lang="ru-RU" dirty="0"/>
              <a:t>задана опция выдачи потенциальных специальных номинаций с одним элементом, результатом выдачи будут только </a:t>
            </a:r>
            <a:r>
              <a:rPr lang="ru-RU" dirty="0" err="1"/>
              <a:t>универбы</a:t>
            </a:r>
            <a:r>
              <a:rPr lang="ru-RU" dirty="0"/>
              <a:t>, а если задана опция выдачи потенциальных специальных номинаций с количеством элементов более одного, то экстрактор выдает и </a:t>
            </a:r>
            <a:r>
              <a:rPr lang="ru-RU" dirty="0" err="1"/>
              <a:t>универбы</a:t>
            </a:r>
            <a:r>
              <a:rPr lang="ru-RU" dirty="0"/>
              <a:t>, и </a:t>
            </a:r>
            <a:r>
              <a:rPr lang="ru-RU" dirty="0" err="1"/>
              <a:t>полилексы</a:t>
            </a:r>
            <a:r>
              <a:rPr lang="ru-RU" dirty="0"/>
              <a:t> в виде онлайн-таблицы, где содержатся потенциальные специальные номинации и информация об их частоте употребления в корпусе. Пользователь может задать формат выдачи результатов данного экстрактора (.</a:t>
            </a:r>
            <a:r>
              <a:rPr lang="en-US" dirty="0"/>
              <a:t>html, .</a:t>
            </a:r>
            <a:r>
              <a:rPr lang="en-US" dirty="0" err="1"/>
              <a:t>json</a:t>
            </a:r>
            <a:r>
              <a:rPr lang="en-US" dirty="0"/>
              <a:t>, .xml, .text, .</a:t>
            </a:r>
            <a:r>
              <a:rPr lang="en-US" dirty="0" err="1"/>
              <a:t>php</a:t>
            </a:r>
            <a:r>
              <a:rPr lang="en-US" dirty="0"/>
              <a:t>) </a:t>
            </a:r>
            <a:r>
              <a:rPr lang="ru-RU" dirty="0"/>
              <a:t>для сохранения и дальнейшей обработки. Существенный недостаток работы данного экстрактора – выдача только ограниченного количества потенциальных специальных номинаций (максимальное количество – 100 единиц), что недостаточно для проверки данного терминологического экстрактора на эффективность. Терминологический экстрактор </a:t>
            </a:r>
            <a:r>
              <a:rPr lang="en-US" dirty="0"/>
              <a:t>OneClick Terms </a:t>
            </a:r>
            <a:r>
              <a:rPr lang="ru-RU" dirty="0"/>
              <a:t>и инструмент корпусного запроса </a:t>
            </a:r>
            <a:r>
              <a:rPr lang="en-US" dirty="0"/>
              <a:t>Sketch Engine </a:t>
            </a:r>
            <a:r>
              <a:rPr lang="ru-RU" dirty="0"/>
              <a:t>выдают и </a:t>
            </a:r>
            <a:r>
              <a:rPr lang="ru-RU" dirty="0" err="1"/>
              <a:t>универбы</a:t>
            </a:r>
            <a:r>
              <a:rPr lang="ru-RU" dirty="0"/>
              <a:t>, и </a:t>
            </a:r>
            <a:r>
              <a:rPr lang="ru-RU" dirty="0" err="1"/>
              <a:t>полилексы</a:t>
            </a:r>
            <a:r>
              <a:rPr lang="ru-RU" dirty="0"/>
              <a:t>. Результаты выдачи обоих программных инструментов можно сохранить для дальнейшей обработки в форматах .</a:t>
            </a:r>
            <a:r>
              <a:rPr lang="en-US" dirty="0"/>
              <a:t>csv, .xlsx. </a:t>
            </a:r>
            <a:r>
              <a:rPr lang="ru-RU" dirty="0"/>
              <a:t>Инструмент корпусного запроса </a:t>
            </a:r>
            <a:r>
              <a:rPr lang="en-US" dirty="0"/>
              <a:t>Sketch Engine </a:t>
            </a:r>
            <a:r>
              <a:rPr lang="ru-RU" dirty="0"/>
              <a:t>позволяет также сохранить результаты выдачи для дальнейшей обработки в формате .</a:t>
            </a:r>
            <a:r>
              <a:rPr lang="en-US" dirty="0"/>
              <a:t>xml. </a:t>
            </a:r>
            <a:r>
              <a:rPr lang="ru-RU" dirty="0"/>
              <a:t>В демонстрационной версии терминологического экстрактора </a:t>
            </a:r>
            <a:r>
              <a:rPr lang="en-US" dirty="0"/>
              <a:t>Terminology Extraction, </a:t>
            </a:r>
            <a:r>
              <a:rPr lang="ru-RU" dirty="0"/>
              <a:t>представленной на официальном сайте ресурса, можно получить только «</a:t>
            </a:r>
            <a:r>
              <a:rPr lang="en-US" dirty="0"/>
              <a:t>top19 terms» ‘19 </a:t>
            </a:r>
            <a:r>
              <a:rPr lang="ru-RU" dirty="0"/>
              <a:t>наиболее частотных специальных номинаций’, что, как упоминалось выше, не позволит проверить на эффективность данный терминологический экстрактор. В списке полученных специальных номинаций представлены и </a:t>
            </a:r>
            <a:r>
              <a:rPr lang="ru-RU" dirty="0" err="1"/>
              <a:t>универбы</a:t>
            </a:r>
            <a:r>
              <a:rPr lang="ru-RU" dirty="0"/>
              <a:t>, и </a:t>
            </a:r>
            <a:r>
              <a:rPr lang="ru-RU" dirty="0" err="1"/>
              <a:t>полилексы</a:t>
            </a:r>
            <a:r>
              <a:rPr lang="ru-RU" dirty="0"/>
              <a:t>, ранжированные по количеству употреблений. Результаты выдачи предоставляются в виде онлайн-таблицы, в которой потенциальные специальные номинации отсортированы по частоте их употребления в корпусе.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9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Наличие опции «Предоставление контекстов» представляется важной для современного терминологического менеджмента (</a:t>
            </a:r>
            <a:r>
              <a:rPr lang="en-US" dirty="0"/>
              <a:t>term management), </a:t>
            </a:r>
            <a:r>
              <a:rPr lang="ru-RU" dirty="0"/>
              <a:t>одним из этапов которого является оптимизация инвентаризированной терминологии. На этапе оптимизации устанавливаются особенности функционирования и использования терминов, выявляются терминологическая омонимия, синонимия, антонимия и устанавливаются разные значения многозначных терминов, что достигается анализом контекста употребления терминов. Кроме того, выделение контекстов употребления терминов необходимо при составлении объяснительных глоссариев, которые «предоставляют информацию о концептуальной структуре специальной предметной области» [33, </a:t>
            </a:r>
            <a:r>
              <a:rPr lang="en-US" dirty="0"/>
              <a:t>c. 119]. </a:t>
            </a:r>
            <a:endParaRPr lang="ru-RU" dirty="0"/>
          </a:p>
          <a:p>
            <a:r>
              <a:rPr lang="ru-RU" dirty="0"/>
              <a:t>Следует отметить, что наличие опции «Предоставление контекстов» у оставшихся кандидатов имеет свои особенности. Представляется удачной реализация данной опции в терминологическом экстракторе </a:t>
            </a:r>
            <a:r>
              <a:rPr lang="en-US" dirty="0" err="1"/>
              <a:t>AntConc</a:t>
            </a:r>
            <a:r>
              <a:rPr lang="en-US" dirty="0"/>
              <a:t>: </a:t>
            </a:r>
            <a:r>
              <a:rPr lang="ru-RU" dirty="0"/>
              <a:t>пользователь самостоятельно может выбрать размер контекста справа и / или слева от выделенного </a:t>
            </a:r>
            <a:r>
              <a:rPr lang="ru-RU" dirty="0" err="1"/>
              <a:t>универба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7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Анализ признаков, представленных в табл. 5, позволил выявить 2 группы терминологических экстракторов в данном таксоне: к первой группе принадлежат экстракторы, которые обрабатывают корпус на одном языке (</a:t>
            </a:r>
            <a:r>
              <a:rPr lang="en-US" dirty="0" err="1"/>
              <a:t>AntConc</a:t>
            </a:r>
            <a:r>
              <a:rPr lang="en-US" dirty="0"/>
              <a:t>, </a:t>
            </a:r>
            <a:r>
              <a:rPr lang="en-US" dirty="0" err="1"/>
              <a:t>fivefilters.org</a:t>
            </a:r>
            <a:r>
              <a:rPr lang="en-US" dirty="0"/>
              <a:t>, </a:t>
            </a:r>
            <a:r>
              <a:rPr lang="en-US" dirty="0" err="1"/>
              <a:t>TerMine</a:t>
            </a:r>
            <a:r>
              <a:rPr lang="en-US" dirty="0"/>
              <a:t>, Terminology Extraction), </a:t>
            </a:r>
            <a:r>
              <a:rPr lang="ru-RU" dirty="0"/>
              <a:t>ко второй относятся универсальные программные инструменты, которые могут работать как с корпусами на одном языке, так и с сопоставимыми корпусами (</a:t>
            </a:r>
            <a:r>
              <a:rPr lang="en-US" dirty="0"/>
              <a:t>OneClick Terms </a:t>
            </a:r>
            <a:r>
              <a:rPr lang="ru-RU" dirty="0"/>
              <a:t>и инструмент корпусного запроса </a:t>
            </a:r>
            <a:r>
              <a:rPr lang="en-US" dirty="0"/>
              <a:t>Sketch Engine). </a:t>
            </a:r>
            <a:r>
              <a:rPr lang="ru-RU" dirty="0"/>
              <a:t>Очевидно, что программные инструменты, относящиеся ко второй группе, демонстрируют лучшее значение в данном таксоне. Разработчики терминологических экстракторов </a:t>
            </a:r>
            <a:r>
              <a:rPr lang="en-US" dirty="0" err="1"/>
              <a:t>AntConc</a:t>
            </a:r>
            <a:r>
              <a:rPr lang="en-US" dirty="0"/>
              <a:t>, </a:t>
            </a:r>
            <a:r>
              <a:rPr lang="en-US" dirty="0" err="1"/>
              <a:t>fivefilters.org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Terminology Extraction </a:t>
            </a:r>
            <a:r>
              <a:rPr lang="ru-RU" dirty="0"/>
              <a:t>не выставляют ограничений на объем файла(-</a:t>
            </a:r>
            <a:r>
              <a:rPr lang="ru-RU" dirty="0" err="1"/>
              <a:t>ов</a:t>
            </a:r>
            <a:r>
              <a:rPr lang="ru-RU" dirty="0"/>
              <a:t>). Для работы с терминологическим экстрактором </a:t>
            </a:r>
            <a:r>
              <a:rPr lang="en-US" dirty="0" err="1"/>
              <a:t>AntConc</a:t>
            </a:r>
            <a:r>
              <a:rPr lang="en-US" dirty="0"/>
              <a:t> </a:t>
            </a:r>
            <a:r>
              <a:rPr lang="ru-RU" dirty="0"/>
              <a:t>необходимо сохранить подготовленный корпус в файле с расширением .</a:t>
            </a:r>
            <a:r>
              <a:rPr lang="en-US" dirty="0"/>
              <a:t>txt. </a:t>
            </a:r>
            <a:r>
              <a:rPr lang="ru-RU" dirty="0"/>
              <a:t>Экстрактор </a:t>
            </a:r>
            <a:r>
              <a:rPr lang="en-US" dirty="0"/>
              <a:t>Terminology Extraction </a:t>
            </a:r>
            <a:r>
              <a:rPr lang="ru-RU" dirty="0"/>
              <a:t>обрабатывает скопированный из подготовленного корпуса текст, который необходимо вставить в поле, предназначенное для данной цели, соответственно, ограничений по объему обрабатываемых файлов нет.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9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подобному принципу работает и терминологический экстрактор </a:t>
            </a:r>
            <a:r>
              <a:rPr lang="en-US" dirty="0" err="1"/>
              <a:t>fivefilters.org</a:t>
            </a:r>
            <a:r>
              <a:rPr lang="en-US" dirty="0"/>
              <a:t>, </a:t>
            </a:r>
            <a:r>
              <a:rPr lang="ru-RU" dirty="0"/>
              <a:t>который, помимо обработки скопированного текста из специально подготовленного корпуса, может обработать и онлайн-тексты, для чего необходимо вставить </a:t>
            </a:r>
            <a:r>
              <a:rPr lang="en-US" dirty="0"/>
              <a:t>URL-</a:t>
            </a:r>
            <a:r>
              <a:rPr lang="ru-RU" dirty="0"/>
              <a:t>ссылку в соответствующее поле интерфейса данного экстрактора. Терминологический экстрактор </a:t>
            </a:r>
            <a:r>
              <a:rPr lang="en-US" dirty="0" err="1"/>
              <a:t>TerMine</a:t>
            </a:r>
            <a:r>
              <a:rPr lang="en-US" dirty="0"/>
              <a:t> </a:t>
            </a:r>
            <a:r>
              <a:rPr lang="ru-RU" dirty="0"/>
              <a:t>также обрабатывает тексты, которые представлены в онлайн-режиме, но разработчики отмечают, что содержание страницы должно быть представлено либо в формате с расширением .</a:t>
            </a:r>
            <a:r>
              <a:rPr lang="en-US" dirty="0"/>
              <a:t>html, </a:t>
            </a:r>
            <a:r>
              <a:rPr lang="ru-RU" dirty="0"/>
              <a:t>либо в формате с расширением .</a:t>
            </a:r>
            <a:r>
              <a:rPr lang="en-US" dirty="0"/>
              <a:t>pdf, </a:t>
            </a:r>
            <a:r>
              <a:rPr lang="ru-RU" dirty="0"/>
              <a:t>а объем обрабатываемой информации не должен превышать 2 МВ. Особые требования предъявляются также и к файлам, содержащим подготовленный корпус (файлы должны быть представлены в формате .</a:t>
            </a:r>
            <a:r>
              <a:rPr lang="en-US" dirty="0"/>
              <a:t>txt </a:t>
            </a:r>
            <a:r>
              <a:rPr lang="ru-RU" dirty="0"/>
              <a:t>в кодировке </a:t>
            </a:r>
            <a:r>
              <a:rPr lang="en-US" dirty="0"/>
              <a:t>ASCII </a:t>
            </a:r>
            <a:r>
              <a:rPr lang="ru-RU" dirty="0"/>
              <a:t>или в формате .</a:t>
            </a:r>
            <a:r>
              <a:rPr lang="en-US" dirty="0"/>
              <a:t>pdf, </a:t>
            </a:r>
            <a:r>
              <a:rPr lang="ru-RU" dirty="0"/>
              <a:t>размер файла не должен превышать 2 МБ), и к тексту подготовленного корпуса, который можно вставить в соответствующее поле терминологического экстрактора (допускаются только символы </a:t>
            </a:r>
            <a:r>
              <a:rPr lang="en-US" dirty="0"/>
              <a:t>ASCII). </a:t>
            </a:r>
            <a:r>
              <a:rPr lang="ru-RU" dirty="0"/>
              <a:t>Инструмент корпусного запроса </a:t>
            </a:r>
            <a:r>
              <a:rPr lang="en-US" dirty="0"/>
              <a:t>Sketch Engine </a:t>
            </a:r>
            <a:r>
              <a:rPr lang="ru-RU" dirty="0"/>
              <a:t>обрабатывает подготовленные корпусы в форматах с расширением . </a:t>
            </a:r>
            <a:r>
              <a:rPr lang="en-US" dirty="0"/>
              <a:t>csv, .doc, .docx, .</a:t>
            </a:r>
            <a:r>
              <a:rPr lang="en-US" dirty="0" err="1"/>
              <a:t>htm</a:t>
            </a:r>
            <a:r>
              <a:rPr lang="en-US" dirty="0"/>
              <a:t>, .html, .</a:t>
            </a:r>
            <a:r>
              <a:rPr lang="en-US" dirty="0" err="1"/>
              <a:t>ods</a:t>
            </a:r>
            <a:r>
              <a:rPr lang="en-US" dirty="0"/>
              <a:t>, .pdf, .tar.bz2, .</a:t>
            </a:r>
            <a:r>
              <a:rPr lang="en-US" dirty="0" err="1"/>
              <a:t>tar.gz</a:t>
            </a:r>
            <a:r>
              <a:rPr lang="en-US" dirty="0"/>
              <a:t>, .</a:t>
            </a:r>
            <a:r>
              <a:rPr lang="en-US" dirty="0" err="1"/>
              <a:t>tei</a:t>
            </a:r>
            <a:r>
              <a:rPr lang="en-US" dirty="0"/>
              <a:t>, .</a:t>
            </a:r>
            <a:r>
              <a:rPr lang="en-US" dirty="0" err="1"/>
              <a:t>tgz</a:t>
            </a:r>
            <a:r>
              <a:rPr lang="en-US" dirty="0"/>
              <a:t>, .</a:t>
            </a:r>
            <a:r>
              <a:rPr lang="en-US" dirty="0" err="1"/>
              <a:t>tmx</a:t>
            </a:r>
            <a:r>
              <a:rPr lang="en-US" dirty="0"/>
              <a:t> (</a:t>
            </a:r>
            <a:r>
              <a:rPr lang="ru-RU" dirty="0"/>
              <a:t>для сопоставимых корпусов), .</a:t>
            </a:r>
            <a:r>
              <a:rPr lang="en-US" dirty="0"/>
              <a:t>txt, .vert, .</a:t>
            </a:r>
            <a:r>
              <a:rPr lang="en-US" dirty="0" err="1"/>
              <a:t>xlf</a:t>
            </a:r>
            <a:r>
              <a:rPr lang="en-US" dirty="0"/>
              <a:t>, .</a:t>
            </a:r>
            <a:r>
              <a:rPr lang="en-US" dirty="0" err="1"/>
              <a:t>xliff</a:t>
            </a:r>
            <a:r>
              <a:rPr lang="en-US" dirty="0"/>
              <a:t>, .xml, .</a:t>
            </a:r>
            <a:r>
              <a:rPr lang="en-US" dirty="0" err="1"/>
              <a:t>zip.tmx</a:t>
            </a:r>
            <a:r>
              <a:rPr lang="en-US" dirty="0"/>
              <a:t>, </a:t>
            </a:r>
            <a:r>
              <a:rPr lang="ru-RU" dirty="0"/>
              <a:t>а также онлайн-тексты, которые предоставляются по </a:t>
            </a:r>
            <a:r>
              <a:rPr lang="en-US" dirty="0"/>
              <a:t>URL-</a:t>
            </a:r>
            <a:r>
              <a:rPr lang="ru-RU" dirty="0"/>
              <a:t>ссылке. Онлайн-экстрактор </a:t>
            </a:r>
            <a:r>
              <a:rPr lang="en-US" dirty="0"/>
              <a:t>OneClick Terms, </a:t>
            </a:r>
            <a:r>
              <a:rPr lang="ru-RU" dirty="0"/>
              <a:t>как упоминалось выше, создан на основе технологии </a:t>
            </a:r>
            <a:r>
              <a:rPr lang="en-US" dirty="0"/>
              <a:t>Sketch Engine, </a:t>
            </a:r>
            <a:r>
              <a:rPr lang="ru-RU" dirty="0"/>
              <a:t>однако может обработать подготовленные корпусы только в форматах с расширением .</a:t>
            </a:r>
            <a:r>
              <a:rPr lang="en-US" dirty="0"/>
              <a:t>doc, .docx, .</a:t>
            </a:r>
            <a:r>
              <a:rPr lang="en-US" dirty="0" err="1"/>
              <a:t>htm</a:t>
            </a:r>
            <a:r>
              <a:rPr lang="en-US" dirty="0"/>
              <a:t>, .html, .pdf, .txt (</a:t>
            </a:r>
            <a:r>
              <a:rPr lang="ru-RU" dirty="0"/>
              <a:t>для </a:t>
            </a:r>
            <a:r>
              <a:rPr lang="ru-RU" dirty="0" err="1"/>
              <a:t>моноязычных</a:t>
            </a:r>
            <a:r>
              <a:rPr lang="ru-RU" dirty="0"/>
              <a:t> корпусов) и </a:t>
            </a:r>
            <a:r>
              <a:rPr lang="en-US" dirty="0" err="1"/>
              <a:t>tmx</a:t>
            </a:r>
            <a:r>
              <a:rPr lang="en-US" dirty="0"/>
              <a:t>, .xlf2.0+ .xliff2.0+ (</a:t>
            </a:r>
            <a:r>
              <a:rPr lang="ru-RU" dirty="0"/>
              <a:t>для сопоставимых корпусов). Терминологический экстрактор </a:t>
            </a:r>
            <a:r>
              <a:rPr lang="en-US" dirty="0"/>
              <a:t>OneClick Terms </a:t>
            </a:r>
            <a:r>
              <a:rPr lang="ru-RU" dirty="0"/>
              <a:t>не ограничивает объем обрабатываемых файлов, в отличие от инструмента корпусного запроса </a:t>
            </a:r>
            <a:r>
              <a:rPr lang="en-US" dirty="0"/>
              <a:t>Sketch Engine, </a:t>
            </a:r>
            <a:r>
              <a:rPr lang="ru-RU" dirty="0"/>
              <a:t>который позволяет обработать подготовленный текстовый корпус объемом не более 100 файлов, при этом максимальный размер файла не должен превышать 500 МБ.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6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Многие хорошие ТК для русского языка не</a:t>
            </a:r>
            <a:r>
              <a:rPr lang="ru-RU" baseline="0" dirty="0"/>
              <a:t> попали в выдачу потому что были квалифицированы как разные слова (морфология)!!!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3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baseline="0" dirty="0"/>
              <a:t> морфологией в </a:t>
            </a:r>
            <a:r>
              <a:rPr lang="en-US" baseline="0" dirty="0"/>
              <a:t>SDL </a:t>
            </a:r>
            <a:r>
              <a:rPr lang="en-US" baseline="0" dirty="0" err="1"/>
              <a:t>MuliTerm</a:t>
            </a:r>
            <a:r>
              <a:rPr lang="en-US" baseline="0" dirty="0"/>
              <a:t> Extract </a:t>
            </a:r>
            <a:r>
              <a:rPr lang="ru-RU" baseline="0" dirty="0"/>
              <a:t>очень интересно, он видит флексии (окончания), но нечувствителен к чередованиям в корне слова. Но это уже сложнее.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0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Особенно</a:t>
            </a:r>
            <a:r>
              <a:rPr lang="ru-RU" baseline="0" dirty="0"/>
              <a:t> заметно на преимущественно флективных синтетических языках типа русского.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FD6C-C53B-4316-A07E-EECC8B2984D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2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3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6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3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37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17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5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1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23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5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8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1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87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1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5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2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2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9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5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8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4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9153-196D-4CA1-A299-EE9EFF9369D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5253C-0776-44DC-BF94-853000FDB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9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08AF3-CFC4-4E99-8A10-4C3E10AF380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7;&#1077;&#1088;&#1075;&#1077;&#1081;\Pictures\&#1058;&#1077;&#1088;&#1084;&#1080;&#1085;&#1086;&#1083;&#1086;&#1075;&#1080;&#1103;\&#1048;&#1089;&#1093;&#1086;&#1076;&#1085;&#1080;&#1082;%20&#1064;&#1072;&#1088;&#1087;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translatortools.net/docs/transtools/doccleaner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uman.spbstu.ru/userfiles/files/articles/2021/4/60-80.pdf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urenceanthony.net/software/antconc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file:///C:\Users\&#1057;&#1077;&#1088;&#1075;&#1077;&#1081;\Documents\&#1055;&#1086;&#1076;&#1088;&#1072;&#1073;&#1086;&#1090;&#1082;&#1072;\&#1048;&#1055;\&#1044;&#1086;&#1082;&#1091;&#1084;&#1077;&#1085;&#1090;&#1099;\&#1051;&#1086;&#1075;&#1086;&#1090;&#1090;&#1080;&#1087;&#1099;%20&#1080;%20&#1075;&#1088;&#1072;&#1092;&#1080;&#1082;&#1072;%20&#1089;&#1086;&#1081;%20&#1082;&#1086;&#1085;&#1090;&#1086;&#1088;&#1099;\Logaster-1-facebook-cover-851px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file:///C:\Users\&#1057;&#1077;&#1088;&#1075;&#1077;&#1081;\Pictures\itb.png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ivefilters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file:///C:\Users\&#1057;&#1077;&#1088;&#1075;&#1077;&#1081;\Pictures\&#1058;&#1077;&#1088;&#1084;&#1080;&#1085;&#1086;&#1083;&#1086;&#1075;&#1080;&#1103;\&#1044;&#1077;&#1078;&#1072;%20&#1057;&#1086;&#1088;&#1090;&#1080;&#1088;&#1086;&#1074;&#1082;&#1072;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image" Target="file:///C:\Users\&#1057;&#1077;&#1088;&#1075;&#1077;&#1081;\Pictures\&#1058;&#1077;&#1088;&#1084;&#1080;&#1085;&#1086;&#1083;&#1086;&#1075;&#1080;&#1103;\Deja%20VuX3%20Lexicon%20extract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57;&#1077;&#1088;&#1075;&#1077;&#1081;\Pictures\&#1058;&#1077;&#1088;&#1084;&#1080;&#1085;&#1086;&#1083;&#1086;&#1075;&#1080;&#1103;\MemoQ%20Result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file:///C:\Users\&#1057;&#1077;&#1088;&#1075;&#1077;&#1081;\Pictures\&#1058;&#1077;&#1088;&#1084;&#1080;&#1085;&#1086;&#1083;&#1086;&#1075;&#1080;&#1103;\MemoQ%20Extract%20Settings.jpg" TargetMode="External"/><Relationship Id="rId5" Type="http://schemas.openxmlformats.org/officeDocument/2006/relationships/image" Target="../media/image22.jpeg"/><Relationship Id="rId4" Type="http://schemas.openxmlformats.org/officeDocument/2006/relationships/image" Target="file:///C:\Users\&#1057;&#1077;&#1088;&#1075;&#1077;&#1081;\Pictures\&#1058;&#1077;&#1088;&#1084;&#1080;&#1085;&#1086;&#1083;&#1086;&#1075;&#1080;&#1103;\MemoQ%20&#1043;&#1088;&#1072;&#1085;&#1080;&#1094;&#1099;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file:///C:\Users\&#1057;&#1077;&#1088;&#1075;&#1077;&#1081;\Pictures\&#1058;&#1077;&#1088;&#1084;&#1080;&#1085;&#1086;&#1083;&#1086;&#1075;&#1080;&#1103;\MuliTerm%20Extartc%20acronym.jpg" TargetMode="External"/><Relationship Id="rId5" Type="http://schemas.openxmlformats.org/officeDocument/2006/relationships/image" Target="../media/image25.jpeg"/><Relationship Id="rId4" Type="http://schemas.openxmlformats.org/officeDocument/2006/relationships/image" Target="file:///C:\Users\&#1057;&#1077;&#1088;&#1075;&#1077;&#1081;\Pictures\&#1058;&#1077;&#1088;&#1084;&#1080;&#1085;&#1086;&#1083;&#1086;&#1075;&#1080;&#1103;\MuliTerms-Extract-Settings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file:///C:\Users\&#1057;&#1077;&#1088;&#1075;&#1077;&#1081;\Pictures\&#1058;&#1077;&#1088;&#1084;&#1080;&#1085;&#1086;&#1083;&#1086;&#1075;&#1080;&#1103;\Promt-Term-Settings%20for%20extr.jpg" TargetMode="External"/><Relationship Id="rId5" Type="http://schemas.openxmlformats.org/officeDocument/2006/relationships/image" Target="../media/image27.jpeg"/><Relationship Id="rId4" Type="http://schemas.openxmlformats.org/officeDocument/2006/relationships/image" Target="file:///C:\Users\&#1057;&#1077;&#1088;&#1075;&#1077;&#1081;\Pictures\&#1058;&#1077;&#1088;&#1084;&#1080;&#1085;&#1086;&#1083;&#1086;&#1075;&#1080;&#1103;\Promt-Smart-Search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file:///C:\Users\&#1057;&#1077;&#1088;&#1075;&#1077;&#1081;\Pictures\&#1058;&#1077;&#1088;&#1084;&#1080;&#1085;&#1086;&#1083;&#1086;&#1075;&#1080;&#1103;\MemSource%20Term%20Extr-Results.jpg" TargetMode="External"/><Relationship Id="rId5" Type="http://schemas.openxmlformats.org/officeDocument/2006/relationships/image" Target="../media/image29.jpeg"/><Relationship Id="rId4" Type="http://schemas.openxmlformats.org/officeDocument/2006/relationships/image" Target="file:///C:\Users\&#1057;&#1077;&#1088;&#1075;&#1077;&#1081;\Pictures\&#1058;&#1077;&#1088;&#1084;&#1080;&#1085;&#1086;&#1083;&#1086;&#1075;&#1080;&#1103;\MemSource%20Term%20Extr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file:///C:\Users\&#1057;&#1077;&#1088;&#1075;&#1077;&#1081;\Pictures\&#1058;&#1077;&#1088;&#1084;&#1080;&#1085;&#1086;&#1083;&#1086;&#1075;&#1080;&#1103;\OneClick-Results.jpg" TargetMode="External"/><Relationship Id="rId5" Type="http://schemas.openxmlformats.org/officeDocument/2006/relationships/image" Target="../media/image31.jpeg"/><Relationship Id="rId4" Type="http://schemas.openxmlformats.org/officeDocument/2006/relationships/image" Target="file:///C:\Users\&#1057;&#1077;&#1088;&#1075;&#1077;&#1081;\Pictures\&#1058;&#1077;&#1088;&#1084;&#1080;&#1085;&#1086;&#1083;&#1086;&#1075;&#1080;&#1103;\OneClick-Settings.jp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&#1057;&#1077;&#1088;&#1075;&#1077;&#1081;\Pictures\&#1058;&#1077;&#1088;&#1084;&#1080;&#1085;&#1086;&#1083;&#1086;&#1075;&#1080;&#1103;\Translated.Net-Results.jp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file:///C:\Users\&#1057;&#1077;&#1088;&#1075;&#1077;&#1081;\Pictures\&#1058;&#1077;&#1088;&#1084;&#1080;&#1085;&#1086;&#1083;&#1086;&#1075;&#1080;&#1103;\mining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&#1057;&#1077;&#1088;&#1075;&#1077;&#1081;\Pictures\&#1058;&#1077;&#1088;&#1084;&#1080;&#1085;&#1086;&#1083;&#1086;&#1075;&#1080;&#1103;\5976424_keep_calm_and_extract_terminology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2636911"/>
            <a:ext cx="79208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Translation Forum Russia 201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Международная переводческая конференция</a:t>
            </a:r>
          </a:p>
          <a:p>
            <a:pPr algn="ctr"/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548680"/>
            <a:ext cx="3759200" cy="166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642"/>
          </a:xfrm>
        </p:spPr>
        <p:txBody>
          <a:bodyPr/>
          <a:lstStyle/>
          <a:p>
            <a:r>
              <a:rPr lang="ru-RU" b="1" dirty="0"/>
              <a:t>Исходные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49619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Текст руководства по обслуживанию станка (</a:t>
            </a:r>
            <a:r>
              <a:rPr lang="ru-RU" dirty="0" err="1"/>
              <a:t>ок</a:t>
            </a:r>
            <a:r>
              <a:rPr lang="ru-RU" dirty="0"/>
              <a:t>. 30 </a:t>
            </a:r>
            <a:r>
              <a:rPr lang="ru-RU" dirty="0" err="1"/>
              <a:t>тыс.слов</a:t>
            </a:r>
            <a:r>
              <a:rPr lang="ru-RU" dirty="0"/>
              <a:t>):</a:t>
            </a:r>
          </a:p>
          <a:p>
            <a:r>
              <a:rPr lang="ru-RU" dirty="0"/>
              <a:t>Языки: английский, немецкий, русский;</a:t>
            </a:r>
          </a:p>
          <a:p>
            <a:r>
              <a:rPr lang="ru-RU" dirty="0"/>
              <a:t>Распознан из </a:t>
            </a:r>
            <a:r>
              <a:rPr lang="en-US" dirty="0"/>
              <a:t>pdf</a:t>
            </a:r>
            <a:r>
              <a:rPr lang="ru-RU" dirty="0"/>
              <a:t>;</a:t>
            </a:r>
          </a:p>
          <a:p>
            <a:r>
              <a:rPr lang="ru-RU" dirty="0"/>
              <a:t>Грубая очистка </a:t>
            </a:r>
            <a:r>
              <a:rPr lang="en-US" dirty="0" err="1"/>
              <a:t>TransTools</a:t>
            </a:r>
            <a:endParaRPr lang="en-US" dirty="0"/>
          </a:p>
          <a:p>
            <a:r>
              <a:rPr lang="ru-RU" dirty="0"/>
              <a:t>В тексте есть схемы и таблицы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72234"/>
            <a:ext cx="4402832" cy="40752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11DAAD-D1E1-B3EF-08E7-9B1AD9475B07}"/>
              </a:ext>
            </a:extLst>
          </p:cNvPr>
          <p:cNvSpPr txBox="1"/>
          <p:nvPr/>
        </p:nvSpPr>
        <p:spPr>
          <a:xfrm>
            <a:off x="683568" y="5837096"/>
            <a:ext cx="676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hlinkClick r:id="rId5"/>
              </a:rPr>
              <a:t>https</a:t>
            </a:r>
            <a:r>
              <a:rPr lang="ru-RU" dirty="0">
                <a:hlinkClick r:id="rId5"/>
              </a:rPr>
              <a:t>://</a:t>
            </a:r>
            <a:r>
              <a:rPr lang="ru-RU" dirty="0" err="1">
                <a:hlinkClick r:id="rId5"/>
              </a:rPr>
              <a:t>www.translatortools.net</a:t>
            </a:r>
            <a:r>
              <a:rPr lang="ru-RU" dirty="0">
                <a:hlinkClick r:id="rId5"/>
              </a:rPr>
              <a:t>/</a:t>
            </a:r>
            <a:r>
              <a:rPr lang="ru-RU" dirty="0" err="1">
                <a:hlinkClick r:id="rId5"/>
              </a:rPr>
              <a:t>docs</a:t>
            </a:r>
            <a:r>
              <a:rPr lang="ru-RU" dirty="0">
                <a:hlinkClick r:id="rId5"/>
              </a:rPr>
              <a:t>/</a:t>
            </a:r>
            <a:r>
              <a:rPr lang="ru-RU" dirty="0" err="1">
                <a:hlinkClick r:id="rId5"/>
              </a:rPr>
              <a:t>transtools</a:t>
            </a:r>
            <a:r>
              <a:rPr lang="ru-RU" dirty="0">
                <a:hlinkClick r:id="rId5"/>
              </a:rPr>
              <a:t>/</a:t>
            </a:r>
            <a:r>
              <a:rPr lang="ru-RU" dirty="0" err="1">
                <a:hlinkClick r:id="rId5"/>
              </a:rPr>
              <a:t>doccleaner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49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Локальные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Менеджер терминологии </a:t>
            </a:r>
            <a:r>
              <a:rPr lang="en-US" dirty="0"/>
              <a:t>PROMT (</a:t>
            </a:r>
            <a:r>
              <a:rPr lang="ru-RU" dirty="0"/>
              <a:t>В составе </a:t>
            </a:r>
            <a:r>
              <a:rPr lang="en-US" dirty="0" err="1"/>
              <a:t>Promt</a:t>
            </a:r>
            <a:r>
              <a:rPr lang="en-US" dirty="0"/>
              <a:t> Expert 18)</a:t>
            </a:r>
          </a:p>
          <a:p>
            <a:r>
              <a:rPr lang="en-US" dirty="0" err="1"/>
              <a:t>MultiTerm</a:t>
            </a:r>
            <a:r>
              <a:rPr lang="en-US" dirty="0"/>
              <a:t> Extract 2017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 err="1"/>
              <a:t>MemoQ</a:t>
            </a:r>
            <a:r>
              <a:rPr lang="en-US" dirty="0"/>
              <a:t> Term Extraction (</a:t>
            </a:r>
            <a:r>
              <a:rPr lang="ru-RU" dirty="0"/>
              <a:t>в составе </a:t>
            </a:r>
            <a:r>
              <a:rPr lang="en-US" dirty="0" err="1"/>
              <a:t>MemoQ</a:t>
            </a:r>
            <a:r>
              <a:rPr lang="en-US" dirty="0"/>
              <a:t> 2015)</a:t>
            </a:r>
          </a:p>
          <a:p>
            <a:r>
              <a:rPr lang="en-US" dirty="0"/>
              <a:t>Lexi</a:t>
            </a:r>
            <a:r>
              <a:rPr lang="ru-RU" dirty="0"/>
              <a:t>с</a:t>
            </a:r>
            <a:r>
              <a:rPr lang="en-US" dirty="0"/>
              <a:t>on (</a:t>
            </a:r>
            <a:r>
              <a:rPr lang="ru-RU" dirty="0"/>
              <a:t>В составе </a:t>
            </a:r>
            <a:r>
              <a:rPr lang="en-US" dirty="0"/>
              <a:t>Déjà Vu X3)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Облачные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Memsource</a:t>
            </a:r>
            <a:r>
              <a:rPr lang="en-US" dirty="0"/>
              <a:t> Term Extract</a:t>
            </a:r>
            <a:endParaRPr lang="ru-RU" dirty="0"/>
          </a:p>
          <a:p>
            <a:r>
              <a:rPr lang="en-US" dirty="0" err="1"/>
              <a:t>OneClick</a:t>
            </a:r>
            <a:r>
              <a:rPr lang="en-US" dirty="0"/>
              <a:t> Term (Sketch Engine)</a:t>
            </a:r>
          </a:p>
          <a:p>
            <a:r>
              <a:rPr lang="en-US" dirty="0" err="1"/>
              <a:t>Translated.Net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74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6B55A-7298-A03D-ACE4-D5630B2E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Сравнение ПО для извлечения терминологии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34EB14-248B-A3E5-BFDC-E2384544E4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Статья ВЫБОР ТЕРМИНОЛОГИЧЕСКИХ ЭКСТРАКТОРОВ ДЛЯ ВЫЯВЛЕНИЯ НОМИНАЦИЙ ПОНЯТИЙ ЯЗЫКОВОЙ ПОЛИТИКИ В ТЕКСТАХ ОФИЦИАЛЬНЫХ ДОКУМЕНТОВ ЕВРОПЕЙСКОГО СОЮЗА </a:t>
            </a:r>
          </a:p>
          <a:p>
            <a:r>
              <a:rPr lang="ru-RU" dirty="0"/>
              <a:t>Автор: Екатерина Юрьевна </a:t>
            </a:r>
            <a:r>
              <a:rPr lang="ru-RU" dirty="0" err="1"/>
              <a:t>Гацук</a:t>
            </a:r>
            <a:r>
              <a:rPr lang="ru-RU" dirty="0"/>
              <a:t> </a:t>
            </a:r>
          </a:p>
          <a:p>
            <a:r>
              <a:rPr lang="ru-RU" dirty="0"/>
              <a:t>Гродненский государственный университет им. Янки Купалы, г. Гродно, Республика Беларусь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D92FEB-90AE-A918-2CC0-89FB595615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human.spbstu.ru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userfiles</a:t>
            </a:r>
            <a:r>
              <a:rPr lang="en-US" dirty="0">
                <a:hlinkClick r:id="rId2"/>
              </a:rPr>
              <a:t>/files/articles/2021/4/60-80.pdf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39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39A23-5429-4218-3F70-B81DEE5A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hlinkClick r:id="rId3"/>
              </a:rPr>
              <a:t>https://</a:t>
            </a:r>
            <a:r>
              <a:rPr lang="en-US" sz="3100" err="1">
                <a:hlinkClick r:id="rId3"/>
              </a:rPr>
              <a:t>laurenceanthony.net</a:t>
            </a:r>
            <a:r>
              <a:rPr lang="en-US" sz="3100">
                <a:hlinkClick r:id="rId3"/>
              </a:rPr>
              <a:t>/software/</a:t>
            </a:r>
            <a:r>
              <a:rPr lang="en-US" sz="3100" err="1">
                <a:hlinkClick r:id="rId3"/>
              </a:rPr>
              <a:t>antconc</a:t>
            </a:r>
            <a:r>
              <a:rPr lang="en-US" sz="3100">
                <a:hlinkClick r:id="rId3"/>
              </a:rPr>
              <a:t>/</a:t>
            </a:r>
            <a:endParaRPr lang="ru-RU" sz="3100"/>
          </a:p>
        </p:txBody>
      </p:sp>
      <p:pic>
        <p:nvPicPr>
          <p:cNvPr id="8" name="Объект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0960378-F208-5FBD-C785-008C89E91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16" y="2204864"/>
            <a:ext cx="9809786" cy="3384376"/>
          </a:xfrm>
          <a:noFill/>
        </p:spPr>
      </p:pic>
    </p:spTree>
    <p:extLst>
      <p:ext uri="{BB962C8B-B14F-4D97-AF65-F5344CB8AC3E}">
        <p14:creationId xmlns:p14="http://schemas.microsoft.com/office/powerpoint/2010/main" val="344608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92626-F540-5AC5-B0DB-74193406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C9307AB-EA2A-422E-4437-909E19195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72816"/>
            <a:ext cx="8835441" cy="3384376"/>
          </a:xfrm>
        </p:spPr>
      </p:pic>
    </p:spTree>
    <p:extLst>
      <p:ext uri="{BB962C8B-B14F-4D97-AF65-F5344CB8AC3E}">
        <p14:creationId xmlns:p14="http://schemas.microsoft.com/office/powerpoint/2010/main" val="259713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B64C779-BC4A-BEB3-1DB1-9642B7616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8128000" cy="3251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CE79A-70FB-C1C6-13CC-6A191699FF75}"/>
              </a:ext>
            </a:extLst>
          </p:cNvPr>
          <p:cNvSpPr txBox="1"/>
          <p:nvPr/>
        </p:nvSpPr>
        <p:spPr>
          <a:xfrm>
            <a:off x="539552" y="47667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Критерии:</a:t>
            </a:r>
          </a:p>
          <a:p>
            <a:r>
              <a:rPr lang="ru-RU" b="1" dirty="0"/>
              <a:t>способность экстракторов выявлять </a:t>
            </a:r>
            <a:r>
              <a:rPr lang="ru-RU" b="1" dirty="0" err="1"/>
              <a:t>полилексы</a:t>
            </a:r>
            <a:r>
              <a:rPr lang="ru-RU" b="1" dirty="0"/>
              <a:t>, или многокомпонентные специальные номинации. </a:t>
            </a:r>
          </a:p>
          <a:p>
            <a:pPr marL="342900" indent="-342900">
              <a:buAutoNum type="arabicPeriod"/>
            </a:pPr>
            <a:r>
              <a:rPr lang="ru-RU" dirty="0"/>
              <a:t>Выдача только </a:t>
            </a:r>
            <a:r>
              <a:rPr lang="ru-RU" dirty="0" err="1"/>
              <a:t>универбов</a:t>
            </a:r>
            <a:r>
              <a:rPr lang="ru-RU" dirty="0"/>
              <a:t>; </a:t>
            </a:r>
          </a:p>
          <a:p>
            <a:pPr marL="342900" indent="-342900">
              <a:buAutoNum type="arabicPeriod"/>
            </a:pPr>
            <a:r>
              <a:rPr lang="ru-RU" dirty="0"/>
              <a:t>Выдача только </a:t>
            </a:r>
            <a:r>
              <a:rPr lang="ru-RU" dirty="0" err="1"/>
              <a:t>полилексов</a:t>
            </a:r>
            <a:r>
              <a:rPr lang="ru-RU" dirty="0"/>
              <a:t>; </a:t>
            </a:r>
          </a:p>
          <a:p>
            <a:pPr marL="342900" indent="-342900">
              <a:buAutoNum type="arabicPeriod"/>
            </a:pPr>
            <a:r>
              <a:rPr lang="ru-RU" dirty="0"/>
              <a:t>Выдача </a:t>
            </a:r>
            <a:r>
              <a:rPr lang="ru-RU" dirty="0" err="1"/>
              <a:t>универбов</a:t>
            </a:r>
            <a:r>
              <a:rPr lang="ru-RU" dirty="0"/>
              <a:t> и </a:t>
            </a:r>
            <a:r>
              <a:rPr lang="ru-RU" dirty="0" err="1"/>
              <a:t>полилексов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3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C1221FF-24C0-74F1-4E8C-B6D05E098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12776"/>
            <a:ext cx="8128000" cy="3111500"/>
          </a:xfrm>
        </p:spPr>
      </p:pic>
    </p:spTree>
    <p:extLst>
      <p:ext uri="{BB962C8B-B14F-4D97-AF65-F5344CB8AC3E}">
        <p14:creationId xmlns:p14="http://schemas.microsoft.com/office/powerpoint/2010/main" val="416585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BE6EF-2EBE-027B-AB40-ADC925EA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1FEE4A7-3E2C-352C-06C6-F1780A1C3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" y="152636"/>
            <a:ext cx="8940471" cy="6552728"/>
          </a:xfrm>
        </p:spPr>
      </p:pic>
    </p:spTree>
    <p:extLst>
      <p:ext uri="{BB962C8B-B14F-4D97-AF65-F5344CB8AC3E}">
        <p14:creationId xmlns:p14="http://schemas.microsoft.com/office/powerpoint/2010/main" val="415357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25158-7BF1-0BEB-8BAA-36834ED7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613821CD-193F-B2F6-E898-0831D3375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" y="1974850"/>
            <a:ext cx="8115300" cy="2908300"/>
          </a:xfrm>
        </p:spPr>
      </p:pic>
    </p:spTree>
    <p:extLst>
      <p:ext uri="{BB962C8B-B14F-4D97-AF65-F5344CB8AC3E}">
        <p14:creationId xmlns:p14="http://schemas.microsoft.com/office/powerpoint/2010/main" val="60174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13A6C-77F5-88C2-1D69-6FAAB9CA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558482F-B03E-14AD-8086-EADDF9EFA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69331"/>
            <a:ext cx="8153400" cy="3187700"/>
          </a:xfrm>
        </p:spPr>
      </p:pic>
    </p:spTree>
    <p:extLst>
      <p:ext uri="{BB962C8B-B14F-4D97-AF65-F5344CB8AC3E}">
        <p14:creationId xmlns:p14="http://schemas.microsoft.com/office/powerpoint/2010/main" val="406008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6678354"/>
            <a:ext cx="9144000" cy="179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97540"/>
            <a:ext cx="7772400" cy="1470025"/>
          </a:xfrm>
        </p:spPr>
        <p:txBody>
          <a:bodyPr/>
          <a:lstStyle/>
          <a:p>
            <a:r>
              <a:rPr lang="ru-RU" dirty="0"/>
              <a:t>Извлечение терминологии: инструменты и приемы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313" y="3490435"/>
            <a:ext cx="6400800" cy="1232652"/>
          </a:xfrm>
        </p:spPr>
        <p:txBody>
          <a:bodyPr/>
          <a:lstStyle/>
          <a:p>
            <a:r>
              <a:rPr lang="ru-RU" dirty="0"/>
              <a:t>Сергей Савельев </a:t>
            </a:r>
            <a:endParaRPr lang="en-US" dirty="0"/>
          </a:p>
          <a:p>
            <a:r>
              <a:rPr lang="en-US" dirty="0" err="1"/>
              <a:t>itbFirst</a:t>
            </a:r>
            <a:r>
              <a:rPr lang="en-US" dirty="0"/>
              <a:t> Language Service Provider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04273"/>
            <a:ext cx="1020277" cy="1020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36" y="5165103"/>
            <a:ext cx="2051712" cy="7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6DEE3-0F43-1EA5-7670-A020D31A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www.fivefilters.org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0A2906-F606-B5A1-8DAA-1ED74E492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7744"/>
            <a:ext cx="8229600" cy="4350874"/>
          </a:xfrm>
        </p:spPr>
      </p:pic>
    </p:spTree>
    <p:extLst>
      <p:ext uri="{BB962C8B-B14F-4D97-AF65-F5344CB8AC3E}">
        <p14:creationId xmlns:p14="http://schemas.microsoft.com/office/powerpoint/2010/main" val="3601348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DD23D78-B3A3-5D4D-468B-F39F1CFE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8366"/>
            <a:ext cx="3816424" cy="6281198"/>
          </a:xfrm>
        </p:spPr>
      </p:pic>
    </p:spTree>
    <p:extLst>
      <p:ext uri="{BB962C8B-B14F-4D97-AF65-F5344CB8AC3E}">
        <p14:creationId xmlns:p14="http://schemas.microsoft.com/office/powerpoint/2010/main" val="227208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Условия сравнения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anchor="ctr">
            <a:normAutofit/>
          </a:bodyPr>
          <a:lstStyle/>
          <a:p>
            <a:r>
              <a:rPr lang="ru-RU" sz="2800" dirty="0"/>
              <a:t>Минимальная частотность ТК* в тексте – 3; </a:t>
            </a:r>
          </a:p>
          <a:p>
            <a:r>
              <a:rPr lang="ru-RU" sz="2800" dirty="0"/>
              <a:t>Количество обнаруживаемых терминов не ограничивается;</a:t>
            </a:r>
          </a:p>
          <a:p>
            <a:r>
              <a:rPr lang="ru-RU" sz="2800" dirty="0"/>
              <a:t>Максимальная длина </a:t>
            </a:r>
            <a:r>
              <a:rPr lang="ru-RU" sz="2800" dirty="0" err="1"/>
              <a:t>поликомпонентного</a:t>
            </a:r>
            <a:r>
              <a:rPr lang="ru-RU" sz="2800" dirty="0"/>
              <a:t> термина – </a:t>
            </a:r>
            <a:r>
              <a:rPr lang="en-US" sz="2800" dirty="0"/>
              <a:t>4</a:t>
            </a:r>
            <a:r>
              <a:rPr lang="ru-RU" sz="2800" dirty="0"/>
              <a:t> слова</a:t>
            </a:r>
            <a:r>
              <a:rPr lang="en-US" sz="2800" dirty="0"/>
              <a:t>;</a:t>
            </a:r>
          </a:p>
          <a:p>
            <a:r>
              <a:rPr lang="ru-RU" sz="2800" dirty="0"/>
              <a:t>Исключаем термины с цифрами (если возможно);</a:t>
            </a:r>
          </a:p>
          <a:p>
            <a:r>
              <a:rPr lang="ru-RU" sz="2800" dirty="0"/>
              <a:t>Применяем продвинутые настройки (при наличии).</a:t>
            </a:r>
            <a:endParaRPr lang="en-US" sz="2800" dirty="0"/>
          </a:p>
          <a:p>
            <a:pPr marL="0" indent="0">
              <a:buNone/>
            </a:pPr>
            <a:r>
              <a:rPr lang="ru-RU" sz="2000" dirty="0"/>
              <a:t>*ТК – термин-кандидат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501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Lexicon (Déjà vu X3)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434625" y="1233517"/>
            <a:ext cx="4040188" cy="63976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Достоинства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1757632"/>
            <a:ext cx="4040188" cy="395128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Возможность сортировки результатов по критериям;</a:t>
            </a:r>
          </a:p>
          <a:p>
            <a:r>
              <a:rPr lang="ru-RU" dirty="0"/>
              <a:t>Много уникальных значений (даже с поправкой на объем выборки);</a:t>
            </a:r>
            <a:endParaRPr lang="en-US" dirty="0"/>
          </a:p>
          <a:p>
            <a:r>
              <a:rPr lang="ru-RU" dirty="0"/>
              <a:t>Возможность выгрузки результатов в </a:t>
            </a:r>
            <a:r>
              <a:rPr lang="en-US" dirty="0"/>
              <a:t>Excel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Можно перевести результаты с помощью ТМ и ТБ;</a:t>
            </a:r>
          </a:p>
          <a:p>
            <a:r>
              <a:rPr lang="ru-RU" dirty="0"/>
              <a:t>Выявляет «нанизанные термины»;</a:t>
            </a:r>
          </a:p>
          <a:p>
            <a:r>
              <a:rPr lang="ru-RU" dirty="0"/>
              <a:t>Доступно в бесплатной версии.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6994" y="1192749"/>
            <a:ext cx="4041775" cy="639762"/>
          </a:xfrm>
        </p:spPr>
        <p:txBody>
          <a:bodyPr anchor="ctr"/>
          <a:lstStyle/>
          <a:p>
            <a:pPr algn="ctr"/>
            <a:r>
              <a:rPr lang="ru-RU" dirty="0"/>
              <a:t>Недостатки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6537" y="1813838"/>
            <a:ext cx="4041775" cy="39512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«Рекордсмен» обнаружения – 25670 ТК;</a:t>
            </a:r>
          </a:p>
          <a:p>
            <a:r>
              <a:rPr lang="en-US" dirty="0"/>
              <a:t>2 (</a:t>
            </a:r>
            <a:r>
              <a:rPr lang="ru-RU" dirty="0"/>
              <a:t>два!!</a:t>
            </a:r>
            <a:r>
              <a:rPr lang="en-US" dirty="0"/>
              <a:t>)</a:t>
            </a:r>
            <a:r>
              <a:rPr lang="ru-RU" dirty="0"/>
              <a:t> настраиваемых параметра;</a:t>
            </a:r>
            <a:endParaRPr lang="en-US" dirty="0"/>
          </a:p>
          <a:p>
            <a:r>
              <a:rPr lang="ru-RU" dirty="0"/>
              <a:t>Плохо исключает цифры и комбинации типа «</a:t>
            </a:r>
            <a:r>
              <a:rPr lang="en-US" dirty="0"/>
              <a:t>A0001000400</a:t>
            </a:r>
            <a:r>
              <a:rPr lang="ru-RU" dirty="0"/>
              <a:t>»;</a:t>
            </a:r>
          </a:p>
          <a:p>
            <a:r>
              <a:rPr lang="ru-RU" dirty="0"/>
              <a:t>Чувствителен к регистру;</a:t>
            </a:r>
          </a:p>
          <a:p>
            <a:r>
              <a:rPr lang="ru-RU" dirty="0"/>
              <a:t>Не работает под </a:t>
            </a:r>
            <a:r>
              <a:rPr lang="en-US" dirty="0"/>
              <a:t>Win10 </a:t>
            </a:r>
            <a:r>
              <a:rPr lang="ru-RU" dirty="0"/>
              <a:t>(сборка 1703 и более поздние);</a:t>
            </a:r>
          </a:p>
          <a:p>
            <a:r>
              <a:rPr lang="ru-RU" dirty="0"/>
              <a:t>Нельзя использовать стоп-списки;</a:t>
            </a:r>
          </a:p>
          <a:p>
            <a:r>
              <a:rPr lang="ru-RU" dirty="0"/>
              <a:t>Не видит морфологию;</a:t>
            </a:r>
          </a:p>
          <a:p>
            <a:r>
              <a:rPr lang="ru-RU" dirty="0"/>
              <a:t>Вставляет апостроф перед ТК.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38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Lexicon (Déjà vu X3)</a:t>
            </a:r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68761"/>
            <a:ext cx="4436739" cy="259228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618" y="1628753"/>
            <a:ext cx="3100157" cy="1224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14" y="3212976"/>
            <a:ext cx="4644008" cy="27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8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 Extraction (</a:t>
            </a:r>
            <a:r>
              <a:rPr lang="en-US" b="1" dirty="0" err="1"/>
              <a:t>MemoQ</a:t>
            </a:r>
            <a:r>
              <a:rPr lang="en-US" b="1" dirty="0"/>
              <a:t> 2015)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434625" y="1233517"/>
            <a:ext cx="4040188" cy="63976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Достоинства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1757632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Большой диапазон настройки параметров;</a:t>
            </a:r>
          </a:p>
          <a:p>
            <a:r>
              <a:rPr lang="ru-RU" dirty="0"/>
              <a:t>Выявление ТК с особым расположением служебных слов;</a:t>
            </a:r>
            <a:endParaRPr lang="en-US" dirty="0"/>
          </a:p>
          <a:p>
            <a:r>
              <a:rPr lang="ru-RU" dirty="0"/>
              <a:t>Игнорирование терминов с цифрами;</a:t>
            </a:r>
          </a:p>
          <a:p>
            <a:r>
              <a:rPr lang="ru-RU" dirty="0"/>
              <a:t>Для некоторых языков есть стандартный стоп-список;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6994" y="1192749"/>
            <a:ext cx="4041775" cy="639762"/>
          </a:xfrm>
        </p:spPr>
        <p:txBody>
          <a:bodyPr anchor="ctr"/>
          <a:lstStyle/>
          <a:p>
            <a:pPr algn="ctr"/>
            <a:r>
              <a:rPr lang="ru-RU" dirty="0"/>
              <a:t>Недостатки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6537" y="1813838"/>
            <a:ext cx="4041775" cy="39512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«Серебро» по количеству обнаруженных ТК – 1610 ТК;</a:t>
            </a:r>
          </a:p>
          <a:p>
            <a:r>
              <a:rPr lang="ru-RU" dirty="0"/>
              <a:t>Нет функции выгрузки результатов напрямую в стороннее приложение;</a:t>
            </a:r>
          </a:p>
          <a:p>
            <a:r>
              <a:rPr lang="ru-RU" dirty="0"/>
              <a:t>Трудоемкость изменения стоп-списка;</a:t>
            </a:r>
            <a:endParaRPr lang="en-US" dirty="0"/>
          </a:p>
          <a:p>
            <a:r>
              <a:rPr lang="ru-RU" dirty="0"/>
              <a:t>Нет стоп-списка для русского языка;</a:t>
            </a:r>
            <a:endParaRPr lang="en-US" dirty="0"/>
          </a:p>
          <a:p>
            <a:r>
              <a:rPr lang="ru-RU" dirty="0"/>
              <a:t>Пропустил много хороших ТК в немецком;</a:t>
            </a:r>
          </a:p>
          <a:p>
            <a:r>
              <a:rPr lang="ru-RU" dirty="0"/>
              <a:t> «Узкое место» для тех, кто использует другие САТ;</a:t>
            </a:r>
          </a:p>
          <a:p>
            <a:r>
              <a:rPr lang="ru-RU" dirty="0"/>
              <a:t>Нет поддержки морфологии</a:t>
            </a:r>
            <a:endParaRPr lang="en-US" dirty="0"/>
          </a:p>
          <a:p>
            <a:r>
              <a:rPr lang="ru-RU" dirty="0"/>
              <a:t>Цена</a:t>
            </a:r>
            <a:r>
              <a:rPr lang="en-US" dirty="0"/>
              <a:t> ($</a:t>
            </a:r>
            <a:r>
              <a:rPr lang="ru-RU" dirty="0"/>
              <a:t>770</a:t>
            </a:r>
            <a:r>
              <a:rPr lang="en-US" dirty="0"/>
              <a:t> </a:t>
            </a:r>
            <a:r>
              <a:rPr lang="ru-RU" dirty="0"/>
              <a:t>за лицензию</a:t>
            </a:r>
            <a:r>
              <a:rPr lang="en-US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993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 Extraction (</a:t>
            </a:r>
            <a:r>
              <a:rPr lang="en-US" b="1" dirty="0" err="1"/>
              <a:t>MemoQ</a:t>
            </a:r>
            <a:r>
              <a:rPr lang="en-US" b="1" dirty="0"/>
              <a:t> 2015)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05257"/>
            <a:ext cx="1973387" cy="3457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13715" r="7994" b="6276"/>
          <a:stretch>
            <a:fillRect/>
          </a:stretch>
        </p:blipFill>
        <p:spPr>
          <a:xfrm>
            <a:off x="3802511" y="3372295"/>
            <a:ext cx="3024336" cy="2581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" y="1479036"/>
            <a:ext cx="3662380" cy="19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83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SDL </a:t>
            </a:r>
            <a:r>
              <a:rPr lang="en-US" b="1" dirty="0" err="1"/>
              <a:t>MultiTerm</a:t>
            </a:r>
            <a:r>
              <a:rPr lang="en-US" b="1" dirty="0"/>
              <a:t> Extract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434625" y="1233517"/>
            <a:ext cx="4040188" cy="63976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Достоинства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1757632"/>
            <a:ext cx="4040188" cy="39512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Ограниваемое количество обнаруживаемых ТК;</a:t>
            </a:r>
            <a:endParaRPr lang="en-US" dirty="0"/>
          </a:p>
          <a:p>
            <a:r>
              <a:rPr lang="ru-RU" dirty="0"/>
              <a:t>Возможность замены штатного стоп-списка;</a:t>
            </a:r>
          </a:p>
          <a:p>
            <a:r>
              <a:rPr lang="ru-RU" dirty="0"/>
              <a:t>Нечувствителен к регистру;</a:t>
            </a:r>
          </a:p>
          <a:p>
            <a:r>
              <a:rPr lang="ru-RU" dirty="0"/>
              <a:t>Иногда обнаруживает термин и его вариант (акроним);</a:t>
            </a:r>
          </a:p>
          <a:p>
            <a:r>
              <a:rPr lang="ru-RU" dirty="0"/>
              <a:t>Извлечение терминов на двух языках (из </a:t>
            </a:r>
            <a:r>
              <a:rPr lang="en-US" dirty="0" err="1"/>
              <a:t>tmx</a:t>
            </a:r>
            <a:r>
              <a:rPr lang="ru-RU" dirty="0"/>
              <a:t>);</a:t>
            </a:r>
            <a:endParaRPr lang="en-US" dirty="0"/>
          </a:p>
          <a:p>
            <a:r>
              <a:rPr lang="ru-RU" dirty="0"/>
              <a:t>Возможность экспорта в стороннее приложение;</a:t>
            </a:r>
          </a:p>
          <a:p>
            <a:r>
              <a:rPr lang="ru-RU" dirty="0"/>
              <a:t>Частично поддерживает морфологию.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6994" y="1192749"/>
            <a:ext cx="4041775" cy="639762"/>
          </a:xfrm>
        </p:spPr>
        <p:txBody>
          <a:bodyPr anchor="ctr"/>
          <a:lstStyle/>
          <a:p>
            <a:pPr algn="ctr"/>
            <a:r>
              <a:rPr lang="ru-RU" dirty="0"/>
              <a:t>Недостатки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6537" y="1813838"/>
            <a:ext cx="4041775" cy="39512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Мало настроек;</a:t>
            </a:r>
          </a:p>
          <a:p>
            <a:r>
              <a:rPr lang="ru-RU" dirty="0"/>
              <a:t>Цена</a:t>
            </a:r>
            <a:r>
              <a:rPr lang="en-US" dirty="0"/>
              <a:t> (17 </a:t>
            </a:r>
            <a:r>
              <a:rPr lang="ru-RU" dirty="0"/>
              <a:t>тыс. рублей у российского </a:t>
            </a:r>
            <a:r>
              <a:rPr lang="ru-RU" dirty="0" err="1"/>
              <a:t>реселлера</a:t>
            </a:r>
            <a:r>
              <a:rPr lang="en-US" dirty="0"/>
              <a:t>)</a:t>
            </a:r>
          </a:p>
          <a:p>
            <a:r>
              <a:rPr lang="ru-RU" dirty="0"/>
              <a:t>Предполагается работа в экосистеме </a:t>
            </a:r>
            <a:r>
              <a:rPr lang="en-US" dirty="0"/>
              <a:t>SDL</a:t>
            </a:r>
          </a:p>
          <a:p>
            <a:r>
              <a:rPr lang="ru-RU" dirty="0"/>
              <a:t>Невозможность фильтрации </a:t>
            </a:r>
            <a:r>
              <a:rPr lang="ru-RU" dirty="0" err="1"/>
              <a:t>буквенночисловых</a:t>
            </a:r>
            <a:r>
              <a:rPr lang="ru-RU" dirty="0"/>
              <a:t> единиц;</a:t>
            </a:r>
          </a:p>
          <a:p>
            <a:r>
              <a:rPr lang="ru-RU" dirty="0"/>
              <a:t>В выдачу попадают спецсимволы.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b="1" i="1" u="sng" dirty="0"/>
              <a:t>Особенность</a:t>
            </a:r>
            <a:r>
              <a:rPr lang="ru-RU" dirty="0"/>
              <a:t> – результаты </a:t>
            </a:r>
            <a:r>
              <a:rPr lang="en-US" dirty="0" err="1"/>
              <a:t>MemoQ</a:t>
            </a:r>
            <a:r>
              <a:rPr lang="en-US" dirty="0"/>
              <a:t>, </a:t>
            </a:r>
            <a:r>
              <a:rPr lang="en-US" dirty="0" err="1"/>
              <a:t>Memsource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MultiTerm</a:t>
            </a:r>
            <a:r>
              <a:rPr lang="en-US" dirty="0"/>
              <a:t> </a:t>
            </a:r>
            <a:r>
              <a:rPr lang="ru-RU" dirty="0"/>
              <a:t>практически идентичны.</a:t>
            </a:r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18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SDL </a:t>
            </a:r>
            <a:r>
              <a:rPr lang="en-US" b="1" dirty="0" err="1"/>
              <a:t>MultiTerm</a:t>
            </a:r>
            <a:r>
              <a:rPr lang="en-US" b="1" dirty="0"/>
              <a:t> Extract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898" b="7122"/>
          <a:stretch>
            <a:fillRect/>
          </a:stretch>
        </p:blipFill>
        <p:spPr>
          <a:xfrm>
            <a:off x="1187624" y="1178034"/>
            <a:ext cx="6984777" cy="3024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5" y="4398243"/>
            <a:ext cx="8235161" cy="20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1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065"/>
          </a:xfrm>
        </p:spPr>
        <p:txBody>
          <a:bodyPr>
            <a:noAutofit/>
          </a:bodyPr>
          <a:lstStyle/>
          <a:p>
            <a:r>
              <a:rPr lang="ru-RU" sz="3200" b="1" dirty="0"/>
              <a:t>Менеджер терминологии </a:t>
            </a:r>
            <a:r>
              <a:rPr lang="en-US" sz="3200" b="1" dirty="0"/>
              <a:t>PROMT </a:t>
            </a:r>
            <a:br>
              <a:rPr lang="ru-RU" sz="3200" b="1" dirty="0"/>
            </a:br>
            <a:r>
              <a:rPr lang="en-US" sz="3200" b="1" dirty="0"/>
              <a:t>(</a:t>
            </a:r>
            <a:r>
              <a:rPr lang="ru-RU" sz="3200" b="1" dirty="0"/>
              <a:t>в составе </a:t>
            </a:r>
            <a:r>
              <a:rPr lang="en-US" sz="3200" b="1" dirty="0"/>
              <a:t>PROMT 18 Expert)</a:t>
            </a:r>
            <a:endParaRPr lang="ru-RU" sz="3200" b="1" dirty="0"/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434625" y="1233517"/>
            <a:ext cx="4040188" cy="63976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Достоинства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1757632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Расширенные настройки;</a:t>
            </a:r>
          </a:p>
          <a:p>
            <a:r>
              <a:rPr lang="ru-RU" dirty="0"/>
              <a:t>Использование отраслевых и пользовательских словарей;</a:t>
            </a:r>
          </a:p>
          <a:p>
            <a:r>
              <a:rPr lang="ru-RU" dirty="0"/>
              <a:t>Автоматический перевод найденных ТК;</a:t>
            </a:r>
            <a:endParaRPr lang="en-US" dirty="0"/>
          </a:p>
          <a:p>
            <a:r>
              <a:rPr lang="ru-RU" dirty="0"/>
              <a:t>Возможность интеграции с решениями </a:t>
            </a:r>
            <a:r>
              <a:rPr lang="en-US" dirty="0"/>
              <a:t>SDL;</a:t>
            </a:r>
            <a:endParaRPr lang="ru-RU" dirty="0"/>
          </a:p>
          <a:p>
            <a:r>
              <a:rPr lang="ru-RU" dirty="0"/>
              <a:t>Функция исключения уже известных терминов; </a:t>
            </a:r>
            <a:endParaRPr lang="en-US" dirty="0"/>
          </a:p>
          <a:p>
            <a:r>
              <a:rPr lang="ru-RU" dirty="0"/>
              <a:t>Лучше всех справился с немецким.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6994" y="1192749"/>
            <a:ext cx="4041775" cy="639762"/>
          </a:xfrm>
        </p:spPr>
        <p:txBody>
          <a:bodyPr anchor="ctr"/>
          <a:lstStyle/>
          <a:p>
            <a:pPr algn="ctr"/>
            <a:r>
              <a:rPr lang="ru-RU" dirty="0"/>
              <a:t>Недостатки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6537" y="1813838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Высокие требования к квалификации специалиста;</a:t>
            </a:r>
          </a:p>
          <a:p>
            <a:r>
              <a:rPr lang="ru-RU" dirty="0"/>
              <a:t>Требуется предварительная настройка;</a:t>
            </a:r>
          </a:p>
          <a:p>
            <a:r>
              <a:rPr lang="ru-RU" dirty="0"/>
              <a:t>Очень чувствителен к артефактам </a:t>
            </a:r>
            <a:r>
              <a:rPr lang="en-US" dirty="0"/>
              <a:t>OCR;</a:t>
            </a:r>
          </a:p>
          <a:p>
            <a:r>
              <a:rPr lang="ru-RU" dirty="0"/>
              <a:t>Нет готовых стоп-списков (нужно делать самим)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713" y="5837887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Абсолютный лидер по обнаружению уникальных (но не всегда релевантных) ТК</a:t>
            </a:r>
          </a:p>
        </p:txBody>
      </p:sp>
    </p:spTree>
    <p:extLst>
      <p:ext uri="{BB962C8B-B14F-4D97-AF65-F5344CB8AC3E}">
        <p14:creationId xmlns:p14="http://schemas.microsoft.com/office/powerpoint/2010/main" val="213938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Значимость терминологии для заказчика</a:t>
            </a:r>
            <a:br>
              <a:rPr lang="ru-RU" sz="3600" b="1" dirty="0"/>
            </a:br>
            <a:r>
              <a:rPr lang="ru-RU" sz="2000" b="1" dirty="0"/>
              <a:t>(данные интернет-опроса переводчиков и БП в 2017 году)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75723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700" dirty="0"/>
              <a:t>Всегда или часто требуют </a:t>
            </a:r>
          </a:p>
          <a:p>
            <a:pPr algn="ctr"/>
            <a:r>
              <a:rPr lang="ru-RU" sz="1700" dirty="0"/>
              <a:t>«хорошую терминологию» </a:t>
            </a:r>
          </a:p>
          <a:p>
            <a:pPr algn="ctr"/>
            <a:r>
              <a:rPr lang="en-US" sz="1700" dirty="0"/>
              <a:t>(</a:t>
            </a:r>
            <a:r>
              <a:rPr lang="ru-RU" sz="1700" dirty="0" err="1"/>
              <a:t>ок</a:t>
            </a:r>
            <a:r>
              <a:rPr lang="ru-RU" sz="1700" dirty="0"/>
              <a:t>. 62</a:t>
            </a:r>
            <a:r>
              <a:rPr lang="en-US" sz="1700" dirty="0"/>
              <a:t>%)</a:t>
            </a:r>
            <a:endParaRPr lang="ru-RU" sz="17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Всегда или часто дают </a:t>
            </a:r>
          </a:p>
          <a:p>
            <a:pPr algn="ctr"/>
            <a:r>
              <a:rPr lang="ru-RU" sz="1400" dirty="0"/>
              <a:t>«хорошую терминологию» </a:t>
            </a:r>
          </a:p>
          <a:p>
            <a:pPr algn="ctr"/>
            <a:r>
              <a:rPr lang="en-US" sz="1400" dirty="0"/>
              <a:t>(</a:t>
            </a:r>
            <a:r>
              <a:rPr lang="ru-RU" sz="1400" dirty="0" err="1"/>
              <a:t>ок</a:t>
            </a:r>
            <a:r>
              <a:rPr lang="ru-RU" sz="1400" dirty="0"/>
              <a:t>. 25</a:t>
            </a:r>
            <a:r>
              <a:rPr lang="en-US" sz="1400" dirty="0"/>
              <a:t>%)</a:t>
            </a:r>
            <a:endParaRPr lang="ru-RU" sz="1400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</p:nvPr>
        </p:nvGraphicFramePr>
        <p:xfrm>
          <a:off x="251520" y="2174874"/>
          <a:ext cx="4245868" cy="40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247455" cy="406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6678354"/>
            <a:ext cx="9144000" cy="17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95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Менеджер терминологии </a:t>
            </a:r>
            <a:r>
              <a:rPr lang="en-US" sz="3200" b="1" dirty="0"/>
              <a:t>PROMT </a:t>
            </a:r>
            <a:br>
              <a:rPr lang="ru-RU" sz="3200" b="1" dirty="0"/>
            </a:br>
            <a:r>
              <a:rPr lang="en-US" sz="3200" b="1" dirty="0"/>
              <a:t>(</a:t>
            </a:r>
            <a:r>
              <a:rPr lang="ru-RU" sz="3200" b="1" dirty="0"/>
              <a:t>в составе </a:t>
            </a:r>
            <a:r>
              <a:rPr lang="en-US" sz="3200" b="1" dirty="0"/>
              <a:t>PROMT 18 Expert)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15377"/>
            <a:ext cx="5991106" cy="2658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8" t="34721" r="4990" b="13421"/>
          <a:stretch>
            <a:fillRect/>
          </a:stretch>
        </p:blipFill>
        <p:spPr>
          <a:xfrm>
            <a:off x="4154394" y="4138011"/>
            <a:ext cx="4320480" cy="15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41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Memsource</a:t>
            </a:r>
            <a:r>
              <a:rPr lang="en-US" b="1" dirty="0"/>
              <a:t> (Term Extraction Module)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434625" y="1233517"/>
            <a:ext cx="4040188" cy="63976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Достоинства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1757632"/>
            <a:ext cx="4040188" cy="3951288"/>
          </a:xfrm>
        </p:spPr>
        <p:txBody>
          <a:bodyPr>
            <a:normAutofit/>
          </a:bodyPr>
          <a:lstStyle/>
          <a:p>
            <a:r>
              <a:rPr lang="ru-RU" dirty="0"/>
              <a:t>Результаты обнаружения практически идентичны таковым у </a:t>
            </a:r>
            <a:r>
              <a:rPr lang="en-US" dirty="0" err="1"/>
              <a:t>MemoQ</a:t>
            </a:r>
            <a:r>
              <a:rPr lang="en-US" dirty="0"/>
              <a:t> (</a:t>
            </a:r>
            <a:r>
              <a:rPr lang="ru-RU" dirty="0"/>
              <a:t>для английского</a:t>
            </a:r>
            <a:r>
              <a:rPr lang="en-US" dirty="0"/>
              <a:t>);</a:t>
            </a:r>
          </a:p>
          <a:p>
            <a:r>
              <a:rPr lang="ru-RU" dirty="0"/>
              <a:t>Бесплатно (с ограничениями);</a:t>
            </a:r>
            <a:endParaRPr lang="en-US" dirty="0"/>
          </a:p>
          <a:p>
            <a:r>
              <a:rPr lang="ru-RU" dirty="0"/>
              <a:t>Возможность экспорта в </a:t>
            </a:r>
            <a:r>
              <a:rPr lang="en-US" dirty="0"/>
              <a:t>Excel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6994" y="1192749"/>
            <a:ext cx="4041775" cy="639762"/>
          </a:xfrm>
        </p:spPr>
        <p:txBody>
          <a:bodyPr anchor="ctr"/>
          <a:lstStyle/>
          <a:p>
            <a:pPr algn="ctr"/>
            <a:r>
              <a:rPr lang="ru-RU" dirty="0"/>
              <a:t>Недостатки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6537" y="1813838"/>
            <a:ext cx="4041775" cy="3951288"/>
          </a:xfrm>
        </p:spPr>
        <p:txBody>
          <a:bodyPr>
            <a:normAutofit fontScale="92500"/>
          </a:bodyPr>
          <a:lstStyle/>
          <a:p>
            <a:r>
              <a:rPr lang="ru-RU" dirty="0"/>
              <a:t>«Бронза» по количеству обнаруженных ТК – 1325 ТК;</a:t>
            </a:r>
          </a:p>
          <a:p>
            <a:r>
              <a:rPr lang="ru-RU" dirty="0"/>
              <a:t>Мало настроек;</a:t>
            </a:r>
          </a:p>
          <a:p>
            <a:r>
              <a:rPr lang="ru-RU" dirty="0"/>
              <a:t> «Узкое место» для тех, кто использует другие САТ </a:t>
            </a:r>
            <a:r>
              <a:rPr lang="en-US" dirty="0"/>
              <a:t>(</a:t>
            </a:r>
            <a:r>
              <a:rPr lang="ru-RU" i="1" dirty="0"/>
              <a:t>спорно</a:t>
            </a:r>
            <a:r>
              <a:rPr lang="en-US" dirty="0"/>
              <a:t>)</a:t>
            </a:r>
            <a:r>
              <a:rPr lang="ru-RU" dirty="0"/>
              <a:t>;</a:t>
            </a:r>
          </a:p>
          <a:p>
            <a:r>
              <a:rPr lang="ru-RU" dirty="0"/>
              <a:t>Чувствителен к регистру;</a:t>
            </a:r>
            <a:endParaRPr lang="en-US" dirty="0"/>
          </a:p>
          <a:p>
            <a:r>
              <a:rPr lang="ru-RU" dirty="0"/>
              <a:t>Нет поддержки морфологии;</a:t>
            </a:r>
          </a:p>
          <a:p>
            <a:r>
              <a:rPr lang="ru-RU" dirty="0"/>
              <a:t>Плохо показал себя на немецком тексте.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743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Memsource</a:t>
            </a:r>
            <a:r>
              <a:rPr lang="en-US" b="1" dirty="0"/>
              <a:t> (Term Extraction Module)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6425" r="25827" b="21581"/>
          <a:stretch>
            <a:fillRect/>
          </a:stretch>
        </p:blipFill>
        <p:spPr>
          <a:xfrm>
            <a:off x="323528" y="1268760"/>
            <a:ext cx="2736304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42" b="46357"/>
          <a:stretch>
            <a:fillRect/>
          </a:stretch>
        </p:blipFill>
        <p:spPr>
          <a:xfrm>
            <a:off x="4347592" y="1268760"/>
            <a:ext cx="4339208" cy="29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4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OneClick</a:t>
            </a:r>
            <a:r>
              <a:rPr lang="en-US" b="1" dirty="0"/>
              <a:t> Terms (</a:t>
            </a:r>
            <a:r>
              <a:rPr lang="en-US" b="1" dirty="0" err="1"/>
              <a:t>SketchEngine</a:t>
            </a:r>
            <a:r>
              <a:rPr lang="en-US" b="1" dirty="0"/>
              <a:t>)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434625" y="1233517"/>
            <a:ext cx="4040188" cy="63976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Достоинства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1757632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Поиск по лемме;</a:t>
            </a:r>
            <a:endParaRPr lang="en-US" dirty="0"/>
          </a:p>
          <a:p>
            <a:r>
              <a:rPr lang="ru-RU" dirty="0"/>
              <a:t>Бесплатно (с существенными ограничениями);</a:t>
            </a:r>
          </a:p>
          <a:p>
            <a:r>
              <a:rPr lang="ru-RU" dirty="0"/>
              <a:t>Высокое качество </a:t>
            </a:r>
            <a:r>
              <a:rPr lang="ru-RU" dirty="0" err="1"/>
              <a:t>поликомпонетных</a:t>
            </a:r>
            <a:r>
              <a:rPr lang="ru-RU" dirty="0"/>
              <a:t> терминов (в расширенной версии в самом </a:t>
            </a:r>
            <a:r>
              <a:rPr lang="en-US" dirty="0" err="1"/>
              <a:t>SketchEngine</a:t>
            </a:r>
            <a:r>
              <a:rPr lang="ru-RU" dirty="0"/>
              <a:t>);</a:t>
            </a:r>
          </a:p>
          <a:p>
            <a:r>
              <a:rPr lang="ru-RU" dirty="0"/>
              <a:t>Высокая скорость работы;</a:t>
            </a:r>
          </a:p>
          <a:p>
            <a:r>
              <a:rPr lang="ru-RU" dirty="0"/>
              <a:t>Экспорт в </a:t>
            </a:r>
            <a:r>
              <a:rPr lang="en-US" dirty="0"/>
              <a:t>CSV</a:t>
            </a:r>
            <a:r>
              <a:rPr lang="ru-RU" dirty="0"/>
              <a:t> и </a:t>
            </a:r>
            <a:r>
              <a:rPr lang="en-US" dirty="0"/>
              <a:t>TBX.</a:t>
            </a:r>
            <a:endParaRPr lang="ru-RU" dirty="0"/>
          </a:p>
          <a:p>
            <a:r>
              <a:rPr lang="ru-RU" dirty="0"/>
              <a:t>Дал хорошие результаты по немецким и русским словосочетаниям </a:t>
            </a: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6994" y="1192749"/>
            <a:ext cx="4041775" cy="639762"/>
          </a:xfrm>
        </p:spPr>
        <p:txBody>
          <a:bodyPr anchor="ctr"/>
          <a:lstStyle/>
          <a:p>
            <a:pPr algn="ctr"/>
            <a:r>
              <a:rPr lang="ru-RU" dirty="0"/>
              <a:t>Недостатки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6537" y="1813838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многих языков нет стоп-списков;</a:t>
            </a:r>
          </a:p>
          <a:p>
            <a:r>
              <a:rPr lang="ru-RU" dirty="0"/>
              <a:t>Не всегда корректно обрабатывает</a:t>
            </a:r>
            <a:r>
              <a:rPr lang="en-US"/>
              <a:t> </a:t>
            </a:r>
            <a:r>
              <a:rPr lang="ru-RU"/>
              <a:t>односложные </a:t>
            </a:r>
            <a:r>
              <a:rPr lang="ru-RU" dirty="0"/>
              <a:t>термины (специфика алгоритма);</a:t>
            </a:r>
          </a:p>
          <a:p>
            <a:r>
              <a:rPr lang="ru-RU" dirty="0"/>
              <a:t>Требуются некоторые познания в корпусной лингвистике</a:t>
            </a:r>
            <a:r>
              <a:rPr lang="en-US" dirty="0"/>
              <a:t>;</a:t>
            </a:r>
          </a:p>
          <a:p>
            <a:r>
              <a:rPr lang="ru-RU" dirty="0"/>
              <a:t>Артефакты </a:t>
            </a:r>
            <a:r>
              <a:rPr lang="en-US" dirty="0"/>
              <a:t>OCR </a:t>
            </a:r>
            <a:r>
              <a:rPr lang="ru-RU" dirty="0"/>
              <a:t>влияют на результат;</a:t>
            </a:r>
          </a:p>
          <a:p>
            <a:r>
              <a:rPr lang="ru-RU" dirty="0"/>
              <a:t>По факту плохо видит морфологию;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06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OneClick</a:t>
            </a:r>
            <a:r>
              <a:rPr lang="en-US" b="1" dirty="0"/>
              <a:t> Terms (</a:t>
            </a:r>
            <a:r>
              <a:rPr lang="en-US" b="1" dirty="0" err="1"/>
              <a:t>SketchEngine</a:t>
            </a:r>
            <a:r>
              <a:rPr lang="en-US" b="1" dirty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3"/>
          <a:stretch>
            <a:fillRect/>
          </a:stretch>
        </p:blipFill>
        <p:spPr>
          <a:xfrm>
            <a:off x="107504" y="1836547"/>
            <a:ext cx="3465798" cy="3184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37835"/>
            <a:ext cx="5099861" cy="31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20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Translated.Net</a:t>
            </a:r>
            <a:r>
              <a:rPr lang="en-US" b="1" dirty="0"/>
              <a:t> Labs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434625" y="1233517"/>
            <a:ext cx="4040188" cy="63976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Достоинства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1757632"/>
            <a:ext cx="4040188" cy="3951288"/>
          </a:xfrm>
        </p:spPr>
        <p:txBody>
          <a:bodyPr>
            <a:normAutofit/>
          </a:bodyPr>
          <a:lstStyle/>
          <a:p>
            <a:r>
              <a:rPr lang="ru-RU" dirty="0"/>
              <a:t>Бесплатно;</a:t>
            </a:r>
          </a:p>
          <a:p>
            <a:r>
              <a:rPr lang="ru-RU" dirty="0"/>
              <a:t>Результаты высокого качества.</a:t>
            </a: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6994" y="1192749"/>
            <a:ext cx="4041775" cy="639762"/>
          </a:xfrm>
        </p:spPr>
        <p:txBody>
          <a:bodyPr anchor="ctr"/>
          <a:lstStyle/>
          <a:p>
            <a:pPr algn="ctr"/>
            <a:r>
              <a:rPr lang="ru-RU" dirty="0"/>
              <a:t>Недостатки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6537" y="1813838"/>
            <a:ext cx="4041775" cy="3951288"/>
          </a:xfrm>
        </p:spPr>
        <p:txBody>
          <a:bodyPr>
            <a:normAutofit/>
          </a:bodyPr>
          <a:lstStyle/>
          <a:p>
            <a:r>
              <a:rPr lang="ru-RU" dirty="0" err="1"/>
              <a:t>Макс.размер</a:t>
            </a:r>
            <a:r>
              <a:rPr lang="ru-RU" dirty="0"/>
              <a:t> файла – 30 тыс. знаков;</a:t>
            </a:r>
          </a:p>
          <a:p>
            <a:r>
              <a:rPr lang="ru-RU" dirty="0"/>
              <a:t>Поддерживаются только английский, испанский и итальянский языки;</a:t>
            </a:r>
          </a:p>
          <a:p>
            <a:r>
              <a:rPr lang="ru-RU" dirty="0"/>
              <a:t>Нет настроек;</a:t>
            </a:r>
          </a:p>
          <a:p>
            <a:r>
              <a:rPr lang="ru-RU" dirty="0"/>
              <a:t>Работает только в </a:t>
            </a:r>
            <a:r>
              <a:rPr lang="ru-RU" dirty="0" err="1"/>
              <a:t>демо</a:t>
            </a:r>
            <a:r>
              <a:rPr lang="ru-RU" dirty="0"/>
              <a:t>-режиме;</a:t>
            </a:r>
          </a:p>
          <a:p>
            <a:r>
              <a:rPr lang="ru-RU" dirty="0"/>
              <a:t>Выдает только 20 ТК</a:t>
            </a:r>
          </a:p>
        </p:txBody>
      </p:sp>
    </p:spTree>
    <p:extLst>
      <p:ext uri="{BB962C8B-B14F-4D97-AF65-F5344CB8AC3E}">
        <p14:creationId xmlns:p14="http://schemas.microsoft.com/office/powerpoint/2010/main" val="1505077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Translated.Net</a:t>
            </a:r>
            <a:r>
              <a:rPr lang="en-US" b="1" dirty="0"/>
              <a:t> Labs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07675"/>
            <a:ext cx="5760640" cy="46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91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" y="4638"/>
            <a:ext cx="9144000" cy="179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784990"/>
            <a:ext cx="7560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/>
              <a:t>Что же из этого следует?</a:t>
            </a:r>
          </a:p>
        </p:txBody>
      </p:sp>
    </p:spTree>
    <p:extLst>
      <p:ext uri="{BB962C8B-B14F-4D97-AF65-F5344CB8AC3E}">
        <p14:creationId xmlns:p14="http://schemas.microsoft.com/office/powerpoint/2010/main" val="2278913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4" y="6678354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Нет явного и абсолютного лидера;</a:t>
            </a:r>
          </a:p>
          <a:p>
            <a:r>
              <a:rPr lang="ru-RU" dirty="0"/>
              <a:t>Полная автоматизация (пока) невозможна;</a:t>
            </a:r>
          </a:p>
          <a:p>
            <a:r>
              <a:rPr lang="ru-RU" dirty="0"/>
              <a:t>Высокие требования к верстке;</a:t>
            </a:r>
          </a:p>
          <a:p>
            <a:r>
              <a:rPr lang="ru-RU" dirty="0"/>
              <a:t>Выявляются наиболее «очевидные» термины;</a:t>
            </a:r>
          </a:p>
          <a:p>
            <a:r>
              <a:rPr lang="ru-RU" dirty="0"/>
              <a:t>Непредсказуемые результаты при работе с «</a:t>
            </a:r>
            <a:r>
              <a:rPr lang="ru-RU" dirty="0" err="1"/>
              <a:t>низкоресурсными</a:t>
            </a:r>
            <a:r>
              <a:rPr lang="ru-RU" dirty="0"/>
              <a:t>» языками;</a:t>
            </a:r>
          </a:p>
          <a:p>
            <a:r>
              <a:rPr lang="ru-RU" dirty="0"/>
              <a:t>Цена;</a:t>
            </a:r>
          </a:p>
          <a:p>
            <a:r>
              <a:rPr lang="ru-RU" dirty="0"/>
              <a:t>Интеграция решений в рабочий процесс;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147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4" y="6678354"/>
            <a:ext cx="9144000" cy="179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822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Грамотная сортировка и классификация документов;</a:t>
            </a:r>
          </a:p>
          <a:p>
            <a:r>
              <a:rPr lang="ru-RU" dirty="0"/>
              <a:t>Анализировать результаты автоматического извлечения терминов (АИТ);</a:t>
            </a:r>
          </a:p>
          <a:p>
            <a:r>
              <a:rPr lang="ru-RU" dirty="0"/>
              <a:t>Интенсификация использования существующих ТБ;</a:t>
            </a:r>
          </a:p>
          <a:p>
            <a:r>
              <a:rPr lang="ru-RU" dirty="0"/>
              <a:t>Извлечение параллельной терминологии из ТМ;</a:t>
            </a:r>
            <a:endParaRPr lang="en-US" dirty="0"/>
          </a:p>
          <a:p>
            <a:r>
              <a:rPr lang="ru-RU" dirty="0"/>
              <a:t>Готовить вспомогательные ресурсы;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2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Самостоятельная подготовка терминологических ресурсов на основе файлов конкретного проекта или заказчика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397078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Глоссарий адекватен </a:t>
            </a:r>
            <a:r>
              <a:rPr lang="ru-RU" sz="1800" i="1" dirty="0"/>
              <a:t>текущей задаче;</a:t>
            </a:r>
          </a:p>
          <a:p>
            <a:r>
              <a:rPr lang="ru-RU" sz="1800" dirty="0"/>
              <a:t>Прирост скорости на этапе перевода даже у «медленных» переводчиков;</a:t>
            </a:r>
          </a:p>
          <a:p>
            <a:r>
              <a:rPr lang="ru-RU" sz="1800" dirty="0"/>
              <a:t>Снижение трудозатрат на этапе редактуры и </a:t>
            </a:r>
            <a:r>
              <a:rPr lang="en-US" sz="1800" dirty="0"/>
              <a:t>QA</a:t>
            </a:r>
            <a:r>
              <a:rPr lang="ru-RU" sz="1800" dirty="0"/>
              <a:t>;</a:t>
            </a:r>
          </a:p>
          <a:p>
            <a:r>
              <a:rPr lang="ru-RU" sz="1800" dirty="0"/>
              <a:t>Предметный разговор на тему «вы всё перевели неправильно» с исполнителями и заказчиками;</a:t>
            </a:r>
          </a:p>
          <a:p>
            <a:r>
              <a:rPr lang="ru-RU" sz="1800" dirty="0"/>
              <a:t>Вовлечение заказчика в переводческий процесс (</a:t>
            </a:r>
            <a:r>
              <a:rPr lang="ru-RU" sz="1800" i="1" dirty="0"/>
              <a:t>в некоторых случаях</a:t>
            </a:r>
            <a:r>
              <a:rPr lang="ru-RU" sz="1800" dirty="0"/>
              <a:t>);</a:t>
            </a:r>
          </a:p>
          <a:p>
            <a:r>
              <a:rPr lang="ru-RU" sz="1800" dirty="0"/>
              <a:t>Можно смелее использовать МП (с определенными оговорками);</a:t>
            </a:r>
          </a:p>
          <a:p>
            <a:r>
              <a:rPr lang="ru-RU" sz="1800" dirty="0"/>
              <a:t>Можно использовать наработанные глоссарии на сходных проектах (с определенными оговорками)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6678354"/>
            <a:ext cx="9144000" cy="179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0"/>
            <a:ext cx="9144000" cy="17964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324"/>
            <a:ext cx="4038600" cy="2693714"/>
          </a:xfrm>
        </p:spPr>
      </p:pic>
    </p:spTree>
    <p:extLst>
      <p:ext uri="{BB962C8B-B14F-4D97-AF65-F5344CB8AC3E}">
        <p14:creationId xmlns:p14="http://schemas.microsoft.com/office/powerpoint/2010/main" val="1354017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4" y="6678354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рекомендации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АИТ требует систематичности;</a:t>
            </a:r>
          </a:p>
          <a:p>
            <a:r>
              <a:rPr lang="ru-RU" dirty="0"/>
              <a:t>Терминологическая работа ведется </a:t>
            </a:r>
            <a:r>
              <a:rPr lang="ru-RU" b="1" i="1" u="sng" dirty="0"/>
              <a:t>непрерывно</a:t>
            </a:r>
            <a:r>
              <a:rPr lang="ru-RU" dirty="0"/>
              <a:t>;</a:t>
            </a:r>
          </a:p>
          <a:p>
            <a:r>
              <a:rPr lang="ru-RU" dirty="0"/>
              <a:t>Работу можно (и нужно) поручать подходящему сотруднику</a:t>
            </a:r>
            <a:r>
              <a:rPr lang="en-US" dirty="0"/>
              <a:t>;</a:t>
            </a:r>
          </a:p>
          <a:p>
            <a:r>
              <a:rPr lang="ru-RU" dirty="0"/>
              <a:t>Выбор системы зависит от вашей специализации и языковых пар;</a:t>
            </a:r>
          </a:p>
          <a:p>
            <a:r>
              <a:rPr lang="ru-RU" dirty="0"/>
              <a:t>Добивайтесь обратной связи по терминологии от всех участников процесса;</a:t>
            </a:r>
          </a:p>
          <a:p>
            <a:r>
              <a:rPr lang="ru-RU" dirty="0"/>
              <a:t> На определенных проектах эффект непредсказуем.</a:t>
            </a:r>
          </a:p>
        </p:txBody>
      </p:sp>
    </p:spTree>
    <p:extLst>
      <p:ext uri="{BB962C8B-B14F-4D97-AF65-F5344CB8AC3E}">
        <p14:creationId xmlns:p14="http://schemas.microsoft.com/office/powerpoint/2010/main" val="710981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9475F-8731-0257-8295-33498990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экспортировать глоссарий в </a:t>
            </a:r>
            <a:r>
              <a:rPr lang="en-US" dirty="0"/>
              <a:t>MS Excel </a:t>
            </a:r>
            <a:r>
              <a:rPr lang="ru-RU" dirty="0"/>
              <a:t>в </a:t>
            </a:r>
            <a:r>
              <a:rPr lang="en-US" dirty="0"/>
              <a:t>SDL Trados</a:t>
            </a:r>
            <a:endParaRPr lang="ru-RU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FE41EE4-2407-480F-97F1-70D9BE186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51670"/>
            <a:ext cx="4792094" cy="5131692"/>
          </a:xfrm>
        </p:spPr>
      </p:pic>
    </p:spTree>
    <p:extLst>
      <p:ext uri="{BB962C8B-B14F-4D97-AF65-F5344CB8AC3E}">
        <p14:creationId xmlns:p14="http://schemas.microsoft.com/office/powerpoint/2010/main" val="2838756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5AC2A-2E32-BAC2-D3DE-E2039586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64623A8-8C78-5938-8832-004C4ADD1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6632"/>
            <a:ext cx="7906129" cy="6336704"/>
          </a:xfrm>
        </p:spPr>
      </p:pic>
    </p:spTree>
    <p:extLst>
      <p:ext uri="{BB962C8B-B14F-4D97-AF65-F5344CB8AC3E}">
        <p14:creationId xmlns:p14="http://schemas.microsoft.com/office/powerpoint/2010/main" val="2721101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DBA11-89BF-D94C-7167-6B59D26E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CFD17-546B-5659-F74E-53E19A223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2)      Перейдите в ветку параметров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Типы файлов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File types.</a:t>
            </a:r>
            <a:endParaRPr lang="en-US" b="0" i="0" dirty="0">
              <a:solidFill>
                <a:srgbClr val="515157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3)      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Снимите флаг использования всех фильтров для файлов табличных данных *.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xlsx (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см. колонку </a:t>
            </a:r>
            <a:r>
              <a:rPr lang="ru-RU" b="1" i="1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Расширения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) кроме файлового фильтра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Двуязычный 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Excel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Bilingual Excel v 1.0.0.0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) – 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таким образом, в дальнейшем при открытии файлов 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Microsoft Excel 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на перевод этот файл будет обрабатываться с использованием именно этого фильтра.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440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20788-1E4E-3C46-275B-F50EB830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10BAF1-73BE-001C-5A90-75CBD3F75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9" y="476672"/>
            <a:ext cx="8637502" cy="5005734"/>
          </a:xfrm>
        </p:spPr>
      </p:pic>
    </p:spTree>
    <p:extLst>
      <p:ext uri="{BB962C8B-B14F-4D97-AF65-F5344CB8AC3E}">
        <p14:creationId xmlns:p14="http://schemas.microsoft.com/office/powerpoint/2010/main" val="1233684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0BBA9-0990-F055-2930-F5546AA4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3B0B6-F1D2-E1C9-0C80-4D496D0D7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4)      Перейдите в </a:t>
            </a:r>
            <a:r>
              <a:rPr lang="ru-RU" b="0" i="0" dirty="0" err="1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подветку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 параметров для данного файлового типа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Общие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Common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, 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проверьте, что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 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настройки </a:t>
            </a:r>
            <a:endParaRPr lang="en-US" b="0" i="0" dirty="0">
              <a:solidFill>
                <a:srgbClr val="515157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Столбец исходного языка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Source column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 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и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Столбец перевода 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|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Translation column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 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соответствуют колонкам обрабатываемого файла. В группе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 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настроек </a:t>
            </a:r>
            <a:endParaRPr lang="en-US" b="0" i="0" dirty="0">
              <a:solidFill>
                <a:srgbClr val="515157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Существующие переводы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Existing translations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 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отметьте флаг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Подтвердить существующие переводы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Confirm existing translations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Опционально: в группе настроек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Исключить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Exclude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 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снимите флаг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Первая строка является заголовком столбца 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|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Firstline is column heading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, 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чтобы первая строка также попала в число обрабатываемых строк.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Примечание: языковое направление по умолчанию можно задать в Параметрах (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Файл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»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Параметры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File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 »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Options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) 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в ветке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Редактор 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»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Языки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Editor 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» </a:t>
            </a:r>
            <a:r>
              <a:rPr lang="en-US" b="1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Languages</a:t>
            </a:r>
            <a:r>
              <a:rPr lang="en-US" b="0" i="0" dirty="0">
                <a:solidFill>
                  <a:srgbClr val="515157"/>
                </a:solidFill>
                <a:effectLst/>
                <a:latin typeface="American Typewriter" panose="02090604020004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361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2495B-5A48-E15E-E1DB-6DC6917F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E6E1DEA-FFAE-D2AB-DA78-D65C099E1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6" y="274638"/>
            <a:ext cx="8797707" cy="5098578"/>
          </a:xfrm>
        </p:spPr>
      </p:pic>
    </p:spTree>
    <p:extLst>
      <p:ext uri="{BB962C8B-B14F-4D97-AF65-F5344CB8AC3E}">
        <p14:creationId xmlns:p14="http://schemas.microsoft.com/office/powerpoint/2010/main" val="3098003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49F18-7585-BC15-93C2-7BF69F91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C924A-D7FF-F954-30F6-2E3085DF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5)      Откройте файл на перевод удобным способом (например,  используя команду </a:t>
            </a:r>
            <a:endParaRPr lang="en-US" b="0" i="0" dirty="0">
              <a:solidFill>
                <a:srgbClr val="515157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Файл 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»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Открыть 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»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Перевести документ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File 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»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Open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»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Translate single document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6)      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В окне </a:t>
            </a:r>
            <a:endParaRPr lang="en-US" b="0" i="0" dirty="0">
              <a:solidFill>
                <a:srgbClr val="515157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База переводов и настройки документа 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| 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Translation memory and document settings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укажите направление перевода и либо подключите существующую базу (командой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Использовать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»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Файловая база переводов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Use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» 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File-based translation memory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если требуется ее пополнить, либо создайте новую базу переводов </a:t>
            </a:r>
            <a:endParaRPr lang="en-US" b="0" i="0" dirty="0">
              <a:solidFill>
                <a:srgbClr val="515157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Новая база переводов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Create Translation Memory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и далее следуйте этапам мастера).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286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5DED9-AA4E-8E66-B102-EAEACE5B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BD43349-D558-3343-DB66-F6F79AA25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5"/>
            <a:ext cx="8568952" cy="4996183"/>
          </a:xfrm>
        </p:spPr>
      </p:pic>
    </p:spTree>
    <p:extLst>
      <p:ext uri="{BB962C8B-B14F-4D97-AF65-F5344CB8AC3E}">
        <p14:creationId xmlns:p14="http://schemas.microsoft.com/office/powerpoint/2010/main" val="1690152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01996-0441-AA81-4E2B-4205A389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61CAA-88FA-8A5B-DBDD-FEDB3462D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(если есть лишние базы переводов, отключите/уберите их из списка)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7)      После того, как файл будет открыт, выполните команду на вкладке</a:t>
            </a:r>
            <a:endParaRPr lang="en-US" b="0" i="0" dirty="0">
              <a:solidFill>
                <a:srgbClr val="515157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Главная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» группа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Действия с файлом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» кнопка меню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Пакетные задачи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» пункт </a:t>
            </a:r>
            <a:r>
              <a:rPr lang="ru-RU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Обновление основных баз переводов</a:t>
            </a: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| 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Home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» 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File actions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» 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Batch  tasks</a:t>
            </a:r>
            <a:r>
              <a:rPr lang="en-US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 » </a:t>
            </a:r>
            <a:r>
              <a:rPr lang="en-US" b="1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Update main Translation memories</a:t>
            </a:r>
            <a:endParaRPr lang="en-US" b="0" i="0" dirty="0">
              <a:solidFill>
                <a:srgbClr val="515157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515157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515157"/>
                </a:solidFill>
                <a:effectLst/>
                <a:latin typeface="Open Sans" panose="020B0606030504020204" pitchFamily="34" charset="0"/>
              </a:rPr>
              <a:t>В случае возникновения запроса на сохранение двуязычного файла сохраните его (чтобы мастеру пакетной обработки было с чем работать).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71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Методы сбора терминологии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3754760" cy="474067"/>
          </a:xfrm>
        </p:spPr>
        <p:txBody>
          <a:bodyPr/>
          <a:lstStyle/>
          <a:p>
            <a:pPr algn="ctr"/>
            <a:r>
              <a:rPr lang="ru-RU" dirty="0"/>
              <a:t>Вручную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547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«+»</a:t>
            </a:r>
          </a:p>
          <a:p>
            <a:r>
              <a:rPr lang="ru-RU" sz="1800" dirty="0"/>
              <a:t>Высокое качество</a:t>
            </a:r>
          </a:p>
          <a:p>
            <a:r>
              <a:rPr lang="ru-RU" sz="1800" dirty="0"/>
              <a:t>Обнаружение потенциальных трудностей</a:t>
            </a:r>
          </a:p>
          <a:p>
            <a:r>
              <a:rPr lang="ru-RU" sz="1800" dirty="0"/>
              <a:t>Практически нет ограничений по форматам файлов и носителям</a:t>
            </a:r>
          </a:p>
          <a:p>
            <a:pPr marL="0" indent="0">
              <a:buNone/>
            </a:pPr>
            <a:r>
              <a:rPr lang="ru-RU" sz="1800" dirty="0"/>
              <a:t>«-»</a:t>
            </a:r>
          </a:p>
          <a:p>
            <a:r>
              <a:rPr lang="ru-RU" sz="1800" dirty="0"/>
              <a:t>Дорого (если хорошо)</a:t>
            </a:r>
          </a:p>
          <a:p>
            <a:r>
              <a:rPr lang="ru-RU" sz="1800" dirty="0"/>
              <a:t>Долго</a:t>
            </a:r>
          </a:p>
          <a:p>
            <a:r>
              <a:rPr lang="ru-RU" sz="1800" dirty="0"/>
              <a:t>«Человеческий фактор»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48064" y="1700807"/>
            <a:ext cx="3538736" cy="463488"/>
          </a:xfrm>
        </p:spPr>
        <p:txBody>
          <a:bodyPr>
            <a:normAutofit/>
          </a:bodyPr>
          <a:lstStyle/>
          <a:p>
            <a:r>
              <a:rPr lang="ru-RU" dirty="0"/>
              <a:t>Полная автоматизация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716016" y="2174875"/>
            <a:ext cx="3970784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«+»</a:t>
            </a:r>
          </a:p>
          <a:p>
            <a:r>
              <a:rPr lang="ru-RU" sz="2000" dirty="0"/>
              <a:t>Очень быстро</a:t>
            </a:r>
          </a:p>
          <a:p>
            <a:pPr marL="0" indent="0">
              <a:buNone/>
            </a:pPr>
            <a:r>
              <a:rPr lang="ru-RU" dirty="0"/>
              <a:t>«-» </a:t>
            </a:r>
          </a:p>
          <a:p>
            <a:r>
              <a:rPr lang="ru-RU" sz="1900" dirty="0"/>
              <a:t>Невысокое качество</a:t>
            </a:r>
          </a:p>
          <a:p>
            <a:r>
              <a:rPr lang="ru-RU" sz="1900" dirty="0"/>
              <a:t>Инвестиции в ПО</a:t>
            </a:r>
          </a:p>
          <a:p>
            <a:r>
              <a:rPr lang="ru-RU" sz="1900" dirty="0"/>
              <a:t>Высокие требования к типам файлов и носителям</a:t>
            </a:r>
          </a:p>
          <a:p>
            <a:r>
              <a:rPr lang="ru-RU" sz="1900" dirty="0"/>
              <a:t>Сложно спрогнозировать результат (некоторые языки)</a:t>
            </a:r>
          </a:p>
          <a:p>
            <a:r>
              <a:rPr lang="ru-RU" sz="1900" b="1" dirty="0"/>
              <a:t>Результаты зависят от ПО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0"/>
            <a:ext cx="9144000" cy="17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35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17CF6-9F26-B043-116F-64FBA79B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B282F6-28E0-6669-8353-2AA758204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279522"/>
          </a:xfrm>
        </p:spPr>
      </p:pic>
    </p:spTree>
    <p:extLst>
      <p:ext uri="{BB962C8B-B14F-4D97-AF65-F5344CB8AC3E}">
        <p14:creationId xmlns:p14="http://schemas.microsoft.com/office/powerpoint/2010/main" val="1119742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7180F-7978-0432-1E43-9F2EDCB2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793110-BFBF-142F-5443-5366DAFFE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56917" cy="6192688"/>
          </a:xfrm>
        </p:spPr>
      </p:pic>
    </p:spTree>
    <p:extLst>
      <p:ext uri="{BB962C8B-B14F-4D97-AF65-F5344CB8AC3E}">
        <p14:creationId xmlns:p14="http://schemas.microsoft.com/office/powerpoint/2010/main" val="18076612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D4713-1895-D0E3-4E3A-E178016A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89067C-FF4C-C729-AE15-77D172529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354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908980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58E0-DD11-FA57-BDD5-8849C278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57FACD-634C-57DB-C36B-E4607B1A8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763"/>
            <a:ext cx="8352928" cy="6699161"/>
          </a:xfrm>
        </p:spPr>
      </p:pic>
    </p:spTree>
    <p:extLst>
      <p:ext uri="{BB962C8B-B14F-4D97-AF65-F5344CB8AC3E}">
        <p14:creationId xmlns:p14="http://schemas.microsoft.com/office/powerpoint/2010/main" val="2283044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4" y="6678354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2736506"/>
            <a:ext cx="56166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000" b="1" dirty="0"/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401052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8445944"/>
              </p:ext>
            </p:extLst>
          </p:nvPr>
        </p:nvGraphicFramePr>
        <p:xfrm>
          <a:off x="179512" y="764704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Автоматизация: текущее состояние</a:t>
            </a: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376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Известные и доступные инструменты</a:t>
            </a:r>
            <a:br>
              <a:rPr lang="ru-RU" sz="3600" b="1" dirty="0"/>
            </a:br>
            <a:r>
              <a:rPr lang="ru-RU" sz="3600" b="1" dirty="0"/>
              <a:t>(по результатам опроса)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«Популярные»</a:t>
            </a:r>
          </a:p>
          <a:p>
            <a:r>
              <a:rPr lang="en-US" b="1" dirty="0"/>
              <a:t>SDL </a:t>
            </a:r>
            <a:r>
              <a:rPr lang="en-US" b="1" dirty="0" err="1"/>
              <a:t>MultiTerm</a:t>
            </a:r>
            <a:r>
              <a:rPr lang="en-US" b="1" dirty="0"/>
              <a:t> Extract</a:t>
            </a:r>
          </a:p>
          <a:p>
            <a:r>
              <a:rPr lang="en-US" b="1" dirty="0" err="1"/>
              <a:t>MemoQ</a:t>
            </a:r>
            <a:r>
              <a:rPr lang="en-US" dirty="0"/>
              <a:t> (</a:t>
            </a:r>
            <a:r>
              <a:rPr lang="ru-RU" dirty="0"/>
              <a:t>Встроенный модуль извлечения терминологии</a:t>
            </a:r>
            <a:r>
              <a:rPr lang="en-US" dirty="0"/>
              <a:t>)</a:t>
            </a:r>
            <a:endParaRPr lang="ru-RU" dirty="0"/>
          </a:p>
          <a:p>
            <a:pPr marL="0" indent="0">
              <a:buNone/>
            </a:pPr>
            <a:r>
              <a:rPr lang="ru-RU" b="1" u="sng" dirty="0"/>
              <a:t>«Менее известные»</a:t>
            </a:r>
            <a:endParaRPr lang="ru-RU" dirty="0"/>
          </a:p>
          <a:p>
            <a:r>
              <a:rPr lang="ru-RU" b="1" dirty="0"/>
              <a:t>Менеджер терминологии (</a:t>
            </a:r>
            <a:r>
              <a:rPr lang="en-US" b="1" dirty="0" err="1"/>
              <a:t>ProMT</a:t>
            </a:r>
            <a:r>
              <a:rPr lang="ru-RU" b="1" dirty="0"/>
              <a:t>)</a:t>
            </a:r>
            <a:endParaRPr lang="en-US" b="1" dirty="0"/>
          </a:p>
          <a:p>
            <a:r>
              <a:rPr lang="ru-RU" b="1" dirty="0"/>
              <a:t>Лексикон (</a:t>
            </a:r>
            <a:r>
              <a:rPr lang="en-US" b="1" dirty="0"/>
              <a:t>Déjà Vu X2/X3)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44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/>
              <a:t>Как это работает</a:t>
            </a:r>
            <a:br>
              <a:rPr lang="ru-RU" sz="3200" b="1" dirty="0"/>
            </a:br>
            <a:r>
              <a:rPr lang="ru-RU" sz="3200" b="1" dirty="0"/>
              <a:t>(немного теории)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02966" y="1192767"/>
            <a:ext cx="4040188" cy="639762"/>
          </a:xfrm>
        </p:spPr>
        <p:txBody>
          <a:bodyPr/>
          <a:lstStyle/>
          <a:p>
            <a:pPr algn="ctr"/>
            <a:r>
              <a:rPr lang="ru-RU" dirty="0"/>
              <a:t>«Статистический» метод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" y="1961909"/>
            <a:ext cx="4040188" cy="3951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/>
              <a:t>В выборку попадают единицы с заданной частотностью</a:t>
            </a:r>
          </a:p>
          <a:p>
            <a:pPr marL="0" indent="0" algn="ctr">
              <a:buNone/>
            </a:pPr>
            <a:r>
              <a:rPr lang="ru-RU" sz="2000" b="1" u="sng" dirty="0"/>
              <a:t>Особенности</a:t>
            </a:r>
          </a:p>
          <a:p>
            <a:pPr algn="just"/>
            <a:r>
              <a:rPr lang="ru-RU" sz="2000" dirty="0"/>
              <a:t>Словоформы = разные слова;</a:t>
            </a:r>
          </a:p>
          <a:p>
            <a:pPr algn="just"/>
            <a:r>
              <a:rPr lang="ru-RU" sz="2000" dirty="0"/>
              <a:t>Некорректное проведение границ словосочетаний;</a:t>
            </a:r>
          </a:p>
          <a:p>
            <a:pPr algn="just"/>
            <a:r>
              <a:rPr lang="ru-RU" sz="2000" dirty="0"/>
              <a:t>Много частотных, но нерелевантных явлений (т.н. </a:t>
            </a:r>
            <a:r>
              <a:rPr lang="en-US" sz="2000" dirty="0"/>
              <a:t>Noise / Silence Ratio</a:t>
            </a:r>
            <a:r>
              <a:rPr lang="ru-RU" sz="2000" dirty="0"/>
              <a:t>)</a:t>
            </a:r>
            <a:r>
              <a:rPr lang="en-US" sz="2000" dirty="0"/>
              <a:t>;</a:t>
            </a:r>
          </a:p>
          <a:p>
            <a:pPr algn="just"/>
            <a:r>
              <a:rPr lang="ru-RU" sz="2000" dirty="0"/>
              <a:t>Артефакты </a:t>
            </a:r>
            <a:r>
              <a:rPr lang="en-US" sz="2000" dirty="0"/>
              <a:t>OCR </a:t>
            </a:r>
            <a:r>
              <a:rPr lang="ru-RU" sz="2000" dirty="0"/>
              <a:t>снижают эффективность обнаружения</a:t>
            </a:r>
            <a:r>
              <a:rPr lang="en-US" sz="2000" dirty="0"/>
              <a:t>;</a:t>
            </a:r>
            <a:endParaRPr lang="ru-RU" sz="2000" dirty="0"/>
          </a:p>
          <a:p>
            <a:pPr algn="just"/>
            <a:r>
              <a:rPr lang="ru-RU" sz="2000" dirty="0"/>
              <a:t>Требуются качественные стоп-списки.</a:t>
            </a:r>
            <a:endParaRPr lang="en-US" sz="2000" dirty="0"/>
          </a:p>
          <a:p>
            <a:pPr algn="just"/>
            <a:endParaRPr lang="ru-RU" sz="2000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8843" y="1192767"/>
            <a:ext cx="4041775" cy="639762"/>
          </a:xfrm>
        </p:spPr>
        <p:txBody>
          <a:bodyPr/>
          <a:lstStyle/>
          <a:p>
            <a:pPr algn="ctr"/>
            <a:r>
              <a:rPr lang="ru-RU" dirty="0"/>
              <a:t>«Лингвистический» метод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4"/>
          </p:nvPr>
        </p:nvSpPr>
        <p:spPr>
          <a:xfrm>
            <a:off x="4645025" y="1961909"/>
            <a:ext cx="4041775" cy="39512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dirty="0"/>
              <a:t>В выборку попадают единицы с определенными морфологическими и синтаксическими признаками</a:t>
            </a:r>
          </a:p>
          <a:p>
            <a:pPr marL="0" indent="0" algn="ctr">
              <a:buNone/>
            </a:pPr>
            <a:r>
              <a:rPr lang="ru-RU" sz="1800" b="1" u="sng" dirty="0"/>
              <a:t>Особенности</a:t>
            </a:r>
          </a:p>
          <a:p>
            <a:pPr algn="just"/>
            <a:r>
              <a:rPr lang="ru-RU" sz="1800" dirty="0"/>
              <a:t>Выявление сложных терминов на основе автоматического определения частей речи</a:t>
            </a:r>
            <a:r>
              <a:rPr lang="en-US" sz="1800" dirty="0"/>
              <a:t>;</a:t>
            </a:r>
            <a:endParaRPr lang="ru-RU" sz="1800" dirty="0"/>
          </a:p>
          <a:p>
            <a:pPr algn="just"/>
            <a:r>
              <a:rPr lang="ru-RU" sz="1800" dirty="0"/>
              <a:t>Соотнесение обрабатываемого текста с корпусом</a:t>
            </a:r>
            <a:r>
              <a:rPr lang="en-US" sz="1800" dirty="0"/>
              <a:t>;</a:t>
            </a:r>
            <a:endParaRPr lang="ru-RU" sz="1800" dirty="0"/>
          </a:p>
          <a:p>
            <a:pPr algn="just"/>
            <a:r>
              <a:rPr lang="ru-RU" sz="1800" dirty="0"/>
              <a:t>Недоступен для некоторых языков;</a:t>
            </a:r>
          </a:p>
          <a:p>
            <a:pPr algn="just"/>
            <a:r>
              <a:rPr lang="ru-RU" sz="1800" dirty="0"/>
              <a:t>Обработка полной формы и сокращения как одного явления может вызвать трудности</a:t>
            </a:r>
            <a:r>
              <a:rPr lang="en-US" sz="1800" dirty="0"/>
              <a:t>;</a:t>
            </a:r>
            <a:endParaRPr lang="ru-RU" sz="1800" dirty="0"/>
          </a:p>
          <a:p>
            <a:pPr algn="just"/>
            <a:r>
              <a:rPr lang="ru-RU" sz="1800" dirty="0"/>
              <a:t>Применение «статистических» костылей может дать обратный эффект;</a:t>
            </a:r>
          </a:p>
          <a:p>
            <a:pPr algn="just"/>
            <a:r>
              <a:rPr lang="ru-RU" sz="1800" dirty="0"/>
              <a:t>Синонимия;</a:t>
            </a:r>
          </a:p>
          <a:p>
            <a:pPr algn="just"/>
            <a:r>
              <a:rPr lang="ru-RU" sz="1800" dirty="0"/>
              <a:t>Артефакты </a:t>
            </a:r>
            <a:r>
              <a:rPr lang="en-US" sz="1800" dirty="0"/>
              <a:t>OCR </a:t>
            </a:r>
            <a:r>
              <a:rPr lang="ru-RU" sz="1800" dirty="0"/>
              <a:t>снижают эффективность обнаружения</a:t>
            </a:r>
            <a:r>
              <a:rPr lang="en-US" sz="1800" dirty="0"/>
              <a:t>;</a:t>
            </a:r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2380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9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354"/>
            <a:ext cx="9144000" cy="17964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Попробуем разобраться!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2901"/>
            <a:ext cx="4320480" cy="5040561"/>
          </a:xfrm>
        </p:spPr>
      </p:pic>
    </p:spTree>
    <p:extLst>
      <p:ext uri="{BB962C8B-B14F-4D97-AF65-F5344CB8AC3E}">
        <p14:creationId xmlns:p14="http://schemas.microsoft.com/office/powerpoint/2010/main" val="1320930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3109</Words>
  <Application>Microsoft Macintosh PowerPoint</Application>
  <PresentationFormat>Экран (4:3)</PresentationFormat>
  <Paragraphs>311</Paragraphs>
  <Slides>54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American Typewriter</vt:lpstr>
      <vt:lpstr>Arial</vt:lpstr>
      <vt:lpstr>Arial Narrow</vt:lpstr>
      <vt:lpstr>Calibri</vt:lpstr>
      <vt:lpstr>Microsoft Sans Serif</vt:lpstr>
      <vt:lpstr>Open Sans</vt:lpstr>
      <vt:lpstr>Тема Office</vt:lpstr>
      <vt:lpstr>1_Тема Office</vt:lpstr>
      <vt:lpstr>Презентация PowerPoint</vt:lpstr>
      <vt:lpstr>Извлечение терминологии: инструменты и приемы </vt:lpstr>
      <vt:lpstr>Значимость терминологии для заказчика (данные интернет-опроса переводчиков и БП в 2017 году)</vt:lpstr>
      <vt:lpstr>Самостоятельная подготовка терминологических ресурсов на основе файлов конкретного проекта или заказчика</vt:lpstr>
      <vt:lpstr>Методы сбора терминологии</vt:lpstr>
      <vt:lpstr>Автоматизация: текущее состояние</vt:lpstr>
      <vt:lpstr>Известные и доступные инструменты (по результатам опроса)</vt:lpstr>
      <vt:lpstr>Как это работает (немного теории)</vt:lpstr>
      <vt:lpstr>Попробуем разобраться!</vt:lpstr>
      <vt:lpstr>Исходные данные</vt:lpstr>
      <vt:lpstr>Инструменты</vt:lpstr>
      <vt:lpstr>Сравнение ПО для извлечения терминологии</vt:lpstr>
      <vt:lpstr>https://laurenceanthony.net/software/antconc/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https://www.fivefilters.org</vt:lpstr>
      <vt:lpstr>Презентация PowerPoint</vt:lpstr>
      <vt:lpstr>Условия сравнения</vt:lpstr>
      <vt:lpstr>Lexicon (Déjà vu X3)</vt:lpstr>
      <vt:lpstr>Lexicon (Déjà vu X3)</vt:lpstr>
      <vt:lpstr>Term Extraction (MemoQ 2015)</vt:lpstr>
      <vt:lpstr>Term Extraction (MemoQ 2015)</vt:lpstr>
      <vt:lpstr>SDL MultiTerm Extract</vt:lpstr>
      <vt:lpstr>SDL MultiTerm Extract</vt:lpstr>
      <vt:lpstr>Менеджер терминологии PROMT  (в составе PROMT 18 Expert)</vt:lpstr>
      <vt:lpstr>Менеджер терминологии PROMT  (в составе PROMT 18 Expert)</vt:lpstr>
      <vt:lpstr>Memsource (Term Extraction Module)</vt:lpstr>
      <vt:lpstr>Memsource (Term Extraction Module)</vt:lpstr>
      <vt:lpstr>OneClick Terms (SketchEngine)</vt:lpstr>
      <vt:lpstr>OneClick Terms (SketchEngine)</vt:lpstr>
      <vt:lpstr>Translated.Net Labs</vt:lpstr>
      <vt:lpstr>Translated.Net Labs</vt:lpstr>
      <vt:lpstr>Презентация PowerPoint</vt:lpstr>
      <vt:lpstr>Проблемы</vt:lpstr>
      <vt:lpstr>Что можно сделать</vt:lpstr>
      <vt:lpstr>Общие рекомендации</vt:lpstr>
      <vt:lpstr>Как экспортировать глоссарий в MS Excel в SDL Trados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Савельев</dc:creator>
  <cp:lastModifiedBy>Мария Ружникова</cp:lastModifiedBy>
  <cp:revision>156</cp:revision>
  <dcterms:created xsi:type="dcterms:W3CDTF">2015-05-14T12:12:16Z</dcterms:created>
  <dcterms:modified xsi:type="dcterms:W3CDTF">2022-10-28T05:40:23Z</dcterms:modified>
</cp:coreProperties>
</file>