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57" r:id="rId5"/>
    <p:sldId id="271" r:id="rId6"/>
    <p:sldId id="267" r:id="rId7"/>
    <p:sldId id="268" r:id="rId8"/>
    <p:sldId id="272" r:id="rId9"/>
    <p:sldId id="261" r:id="rId10"/>
    <p:sldId id="273" r:id="rId11"/>
    <p:sldId id="274" r:id="rId12"/>
    <p:sldId id="277" r:id="rId13"/>
    <p:sldId id="275" r:id="rId14"/>
    <p:sldId id="276" r:id="rId15"/>
    <p:sldId id="269" r:id="rId16"/>
    <p:sldId id="270" r:id="rId17"/>
    <p:sldId id="26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5768-2330-48C9-BACE-ADCCC46905E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5768-2330-48C9-BACE-ADCCC46905E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5768-2330-48C9-BACE-ADCCC46905E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5768-2330-48C9-BACE-ADCCC46905E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5768-2330-48C9-BACE-ADCCC46905E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5768-2330-48C9-BACE-ADCCC46905E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5768-2330-48C9-BACE-ADCCC46905E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5768-2330-48C9-BACE-ADCCC46905E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5768-2330-48C9-BACE-ADCCC46905E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5768-2330-48C9-BACE-ADCCC46905E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35768-2330-48C9-BACE-ADCCC46905E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35768-2330-48C9-BACE-ADCCC46905E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BA05D-7807-4C34-96AA-80B74491BDC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Грамматика языка: синтаксис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Показатели синтаксической связи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Аффиксы</a:t>
            </a:r>
            <a:r>
              <a:rPr lang="ru-RU" dirty="0" smtClean="0"/>
              <a:t> – в русском языке окончания служат для связи слов в предложении: </a:t>
            </a:r>
            <a:r>
              <a:rPr lang="ru-RU" i="1" dirty="0" smtClean="0"/>
              <a:t>в новом доме, к новому дому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b="1" dirty="0" smtClean="0"/>
              <a:t>Порядок слов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smtClean="0"/>
              <a:t>Соположение: препозиция (</a:t>
            </a:r>
            <a:r>
              <a:rPr lang="ru-RU" i="1" dirty="0" smtClean="0"/>
              <a:t>зеленая трава, громко смеялся, </a:t>
            </a:r>
            <a:r>
              <a:rPr lang="en-US" i="1" dirty="0" smtClean="0"/>
              <a:t>paper doll, hand cream, cat food</a:t>
            </a:r>
            <a:r>
              <a:rPr lang="ru-RU" i="1" dirty="0" smtClean="0"/>
              <a:t>) </a:t>
            </a:r>
            <a:r>
              <a:rPr lang="ru-RU" dirty="0" smtClean="0"/>
              <a:t>или постпозиция (</a:t>
            </a:r>
            <a:r>
              <a:rPr lang="ru-RU" i="1" dirty="0" smtClean="0"/>
              <a:t>трава зеленая, </a:t>
            </a:r>
            <a:r>
              <a:rPr lang="ru-RU" dirty="0"/>
              <a:t>к</a:t>
            </a:r>
            <a:r>
              <a:rPr lang="ru-RU" dirty="0" smtClean="0"/>
              <a:t>офе </a:t>
            </a:r>
            <a:r>
              <a:rPr lang="ru-RU" dirty="0" err="1" smtClean="0"/>
              <a:t>гляссе</a:t>
            </a:r>
            <a:r>
              <a:rPr lang="ru-RU" dirty="0" smtClean="0"/>
              <a:t>, </a:t>
            </a:r>
            <a:r>
              <a:rPr lang="ru-RU" i="1" dirty="0" smtClean="0"/>
              <a:t>брюки клеш</a:t>
            </a:r>
            <a:r>
              <a:rPr lang="ru-RU" dirty="0" smtClean="0"/>
              <a:t>, </a:t>
            </a:r>
            <a:r>
              <a:rPr lang="ru-RU" i="1" dirty="0" smtClean="0"/>
              <a:t>пальто (цвета) беж</a:t>
            </a:r>
            <a:r>
              <a:rPr lang="ru-RU" dirty="0" smtClean="0"/>
              <a:t>, </a:t>
            </a:r>
            <a:r>
              <a:rPr lang="ru-RU" i="1" dirty="0" smtClean="0"/>
              <a:t>рубашка хаки</a:t>
            </a:r>
            <a:r>
              <a:rPr lang="ru-RU" dirty="0" smtClean="0"/>
              <a:t>, </a:t>
            </a:r>
            <a:r>
              <a:rPr lang="ru-RU" i="1" dirty="0" smtClean="0"/>
              <a:t>масса нетто </a:t>
            </a:r>
            <a:r>
              <a:rPr lang="ru-RU" dirty="0" smtClean="0"/>
              <a:t>– </a:t>
            </a:r>
            <a:r>
              <a:rPr lang="ru-RU" i="1" dirty="0" smtClean="0"/>
              <a:t>100 гр</a:t>
            </a:r>
            <a:r>
              <a:rPr lang="ru-RU" dirty="0" smtClean="0"/>
              <a:t>., </a:t>
            </a:r>
            <a:r>
              <a:rPr lang="ru-RU" i="1" dirty="0" smtClean="0"/>
              <a:t>масса брутто</a:t>
            </a:r>
            <a:r>
              <a:rPr lang="ru-RU" dirty="0" smtClean="0"/>
              <a:t>, </a:t>
            </a:r>
            <a:r>
              <a:rPr lang="ru-RU" i="1" dirty="0" smtClean="0"/>
              <a:t>пальто с пуговицами</a:t>
            </a:r>
            <a:r>
              <a:rPr lang="ru-RU" dirty="0" smtClean="0"/>
              <a:t>, </a:t>
            </a:r>
            <a:r>
              <a:rPr lang="ru-RU" i="1" dirty="0" smtClean="0"/>
              <a:t>смеялся громко</a:t>
            </a:r>
            <a:r>
              <a:rPr lang="ru-RU" dirty="0" smtClean="0"/>
              <a:t>).  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ru-RU" dirty="0" smtClean="0"/>
              <a:t>Закрепленное место члена предложения: </a:t>
            </a:r>
            <a:r>
              <a:rPr lang="en-US" i="1" u="dotDash" dirty="0" smtClean="0"/>
              <a:t>Before</a:t>
            </a:r>
            <a:r>
              <a:rPr lang="en-US" dirty="0" smtClean="0"/>
              <a:t> </a:t>
            </a:r>
            <a:r>
              <a:rPr lang="en-US" i="1" u="sng" dirty="0"/>
              <a:t>t</a:t>
            </a:r>
            <a:r>
              <a:rPr lang="en-US" i="1" u="sng" dirty="0" smtClean="0"/>
              <a:t>he holidays </a:t>
            </a:r>
            <a:r>
              <a:rPr lang="en-US" i="1" dirty="0" smtClean="0"/>
              <a:t>began on Friday. </a:t>
            </a:r>
            <a:r>
              <a:rPr lang="ru-RU" dirty="0" smtClean="0"/>
              <a:t>В немецком языке сказуемое занимает </a:t>
            </a:r>
            <a:r>
              <a:rPr lang="ru-RU" b="1" dirty="0" smtClean="0"/>
              <a:t>второе</a:t>
            </a:r>
            <a:r>
              <a:rPr lang="ru-RU" dirty="0" smtClean="0"/>
              <a:t> и последнее место в предложении. </a:t>
            </a:r>
          </a:p>
          <a:p>
            <a:pPr marL="514350" indent="-514350">
              <a:buAutoNum type="arabicParenR"/>
            </a:pPr>
            <a:r>
              <a:rPr lang="ru-RU" dirty="0" smtClean="0"/>
              <a:t>Различение типов предложений. В русском языке начальная позиция глагола маркирует придаточное предложение условия: «Назвался груздем – полезай в кузов» = «Если назвался груздем …» В немецком языке в придаточном предложении сказуемое всегда стоит на последнем месте.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Показатели синтаксической связи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500726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Служебные слова:</a:t>
            </a:r>
          </a:p>
          <a:p>
            <a:pPr marL="514350" indent="-514350">
              <a:buAutoNum type="arabicParenR"/>
            </a:pPr>
            <a:r>
              <a:rPr lang="ru-RU" b="1" dirty="0" smtClean="0"/>
              <a:t>Сочинительные союзы</a:t>
            </a:r>
            <a:r>
              <a:rPr lang="ru-RU" i="1" dirty="0" smtClean="0"/>
              <a:t>: и, а, но, или, ни..ни, то..то, не то… не то, или…</a:t>
            </a:r>
            <a:r>
              <a:rPr lang="ru-RU" i="1" dirty="0" err="1" smtClean="0"/>
              <a:t>или</a:t>
            </a:r>
            <a:r>
              <a:rPr lang="ru-RU" i="1" dirty="0" smtClean="0"/>
              <a:t>, </a:t>
            </a:r>
            <a:r>
              <a:rPr lang="en-US" i="1" dirty="0" smtClean="0"/>
              <a:t>and, </a:t>
            </a:r>
            <a:r>
              <a:rPr lang="en-US" i="1" dirty="0"/>
              <a:t>b</a:t>
            </a:r>
            <a:r>
              <a:rPr lang="en-US" i="1" dirty="0" smtClean="0"/>
              <a:t>ut,  either…or, or.</a:t>
            </a:r>
            <a:endParaRPr lang="ru-RU" i="1" dirty="0" smtClean="0"/>
          </a:p>
          <a:p>
            <a:pPr marL="514350" indent="-514350">
              <a:buAutoNum type="arabicParenR"/>
            </a:pPr>
            <a:r>
              <a:rPr lang="ru-RU" b="1" dirty="0" smtClean="0"/>
              <a:t>Подчинительные союзы</a:t>
            </a:r>
            <a:r>
              <a:rPr lang="en-US" b="1" dirty="0" smtClean="0"/>
              <a:t>: </a:t>
            </a:r>
            <a:r>
              <a:rPr lang="ru-RU" i="1" dirty="0" smtClean="0"/>
              <a:t>потому что, так как, чтобы, так что, хотя, если, </a:t>
            </a:r>
            <a:r>
              <a:rPr lang="en-US" i="1" dirty="0" smtClean="0"/>
              <a:t>because, although, if,</a:t>
            </a:r>
            <a:r>
              <a:rPr lang="ru-RU" i="1" dirty="0" smtClean="0"/>
              <a:t> </a:t>
            </a:r>
            <a:r>
              <a:rPr lang="ru-RU" dirty="0" smtClean="0"/>
              <a:t>и</a:t>
            </a:r>
            <a:r>
              <a:rPr lang="ru-RU" b="1" dirty="0" smtClean="0"/>
              <a:t> относительные местоимения </a:t>
            </a:r>
            <a:r>
              <a:rPr lang="ru-RU" i="1" dirty="0" smtClean="0"/>
              <a:t>когда,  кто, что, который, где, куда</a:t>
            </a:r>
            <a:r>
              <a:rPr lang="en-US" i="1" dirty="0" smtClean="0"/>
              <a:t>, that</a:t>
            </a:r>
            <a:r>
              <a:rPr lang="ru-RU" i="1" dirty="0" smtClean="0"/>
              <a:t>, </a:t>
            </a:r>
            <a:r>
              <a:rPr lang="en-US" i="1" dirty="0" smtClean="0"/>
              <a:t>when, whose, who, which</a:t>
            </a:r>
            <a:r>
              <a:rPr lang="en-US" b="1" dirty="0" smtClean="0"/>
              <a:t>. </a:t>
            </a:r>
          </a:p>
          <a:p>
            <a:pPr marL="514350" indent="-514350">
              <a:buAutoNum type="arabicParenR"/>
            </a:pPr>
            <a:r>
              <a:rPr lang="ru-RU" b="1" dirty="0" smtClean="0"/>
              <a:t>Частицы: </a:t>
            </a:r>
            <a:r>
              <a:rPr lang="ru-RU" i="1" dirty="0" smtClean="0"/>
              <a:t>ли, неужели, </a:t>
            </a:r>
            <a:r>
              <a:rPr lang="en-US" i="1" dirty="0" smtClean="0"/>
              <a:t>to: I want </a:t>
            </a:r>
            <a:r>
              <a:rPr lang="en-US" i="1" u="sng" dirty="0" smtClean="0"/>
              <a:t>to</a:t>
            </a:r>
            <a:r>
              <a:rPr lang="en-US" i="1" dirty="0" smtClean="0"/>
              <a:t> go back.</a:t>
            </a:r>
          </a:p>
          <a:p>
            <a:pPr marL="514350" indent="-514350">
              <a:buFont typeface="Arial" pitchFamily="34" charset="0"/>
              <a:buAutoNum type="arabicParenR"/>
            </a:pPr>
            <a:r>
              <a:rPr lang="ru-RU" b="1" dirty="0" smtClean="0"/>
              <a:t>Предлоги: </a:t>
            </a:r>
            <a:r>
              <a:rPr lang="en-US" b="1" dirty="0" smtClean="0"/>
              <a:t>  </a:t>
            </a:r>
            <a:r>
              <a:rPr lang="ru-RU" i="1" dirty="0"/>
              <a:t>из, к, в, на, </a:t>
            </a:r>
            <a:r>
              <a:rPr lang="en-GB" i="1" dirty="0"/>
              <a:t>from, on, at, through</a:t>
            </a:r>
            <a:endParaRPr lang="en-US" i="1" dirty="0"/>
          </a:p>
          <a:p>
            <a:pPr marL="514350" indent="-514350">
              <a:buAutoNum type="arabicParenR"/>
            </a:pPr>
            <a:r>
              <a:rPr lang="ru-RU" b="1" dirty="0" smtClean="0"/>
              <a:t>Глаголы-связки: </a:t>
            </a:r>
            <a:r>
              <a:rPr lang="ru-RU" i="1" dirty="0" smtClean="0"/>
              <a:t>быть, стать, становиться, оказаться, являться, </a:t>
            </a:r>
            <a:r>
              <a:rPr lang="en-US" i="1" dirty="0" smtClean="0"/>
              <a:t>to be, to have</a:t>
            </a:r>
            <a:r>
              <a:rPr lang="en-US" b="1" dirty="0" smtClean="0"/>
              <a:t>. </a:t>
            </a:r>
            <a:endParaRPr lang="ru-RU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Предлог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568952" cy="5688632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Предлог показывает (является показателем) синтаксическую зависимость именных частей речи в предложении.</a:t>
            </a:r>
          </a:p>
          <a:p>
            <a:r>
              <a:rPr lang="ru-RU" sz="2000" dirty="0" smtClean="0"/>
              <a:t>Именные части речи – существительное, </a:t>
            </a:r>
            <a:r>
              <a:rPr lang="ru-RU" sz="2000" b="1" dirty="0" smtClean="0"/>
              <a:t>местоимение</a:t>
            </a:r>
            <a:r>
              <a:rPr lang="ru-RU" sz="2000" dirty="0" smtClean="0"/>
              <a:t>, прилагательное. </a:t>
            </a:r>
          </a:p>
          <a:p>
            <a:endParaRPr lang="ru-RU" sz="2000" i="1" dirty="0" smtClean="0"/>
          </a:p>
          <a:p>
            <a:endParaRPr lang="ru-RU" sz="2000" i="1" dirty="0"/>
          </a:p>
          <a:p>
            <a:endParaRPr lang="ru-RU" sz="2000" i="1" dirty="0" smtClean="0"/>
          </a:p>
          <a:p>
            <a:endParaRPr lang="ru-RU" sz="2000" i="1" dirty="0"/>
          </a:p>
          <a:p>
            <a:endParaRPr lang="ru-RU" sz="2000" i="1" dirty="0" smtClean="0"/>
          </a:p>
          <a:p>
            <a:r>
              <a:rPr lang="ru-RU" sz="2000" dirty="0" smtClean="0"/>
              <a:t>Чаще всего существительное зависит в предложении от глагола: </a:t>
            </a:r>
            <a:r>
              <a:rPr lang="ru-RU" sz="2000" i="1" dirty="0" smtClean="0"/>
              <a:t>Я готовлюсь </a:t>
            </a:r>
            <a:r>
              <a:rPr lang="ru-RU" sz="2000" b="1" i="1" dirty="0" smtClean="0"/>
              <a:t>к</a:t>
            </a:r>
            <a:r>
              <a:rPr lang="ru-RU" sz="2000" i="1" dirty="0" smtClean="0"/>
              <a:t> экзамену / поездке / свадьбе / нему / ней / этому. </a:t>
            </a:r>
          </a:p>
          <a:p>
            <a:r>
              <a:rPr lang="ru-RU" sz="2000" dirty="0" smtClean="0"/>
              <a:t>Но может зависеть и от именных частей речи: 1) от отглагольных существительных: </a:t>
            </a:r>
            <a:r>
              <a:rPr lang="ru-RU" sz="2000" i="1" u="sng" dirty="0" smtClean="0"/>
              <a:t>Подготовка</a:t>
            </a:r>
            <a:r>
              <a:rPr lang="ru-RU" sz="2000" i="1" dirty="0" smtClean="0"/>
              <a:t> </a:t>
            </a:r>
            <a:r>
              <a:rPr lang="ru-RU" sz="2000" b="1" i="1" dirty="0" smtClean="0"/>
              <a:t>к</a:t>
            </a:r>
            <a:r>
              <a:rPr lang="ru-RU" sz="2000" i="1" dirty="0" smtClean="0"/>
              <a:t> экзамену. </a:t>
            </a:r>
            <a:r>
              <a:rPr lang="ru-RU" sz="2000" i="1" u="sng" dirty="0" smtClean="0"/>
              <a:t>Поездка</a:t>
            </a:r>
            <a:r>
              <a:rPr lang="ru-RU" sz="2000" i="1" dirty="0" smtClean="0"/>
              <a:t> </a:t>
            </a:r>
            <a:r>
              <a:rPr lang="ru-RU" sz="2000" b="1" i="1" dirty="0" smtClean="0"/>
              <a:t>к</a:t>
            </a:r>
            <a:r>
              <a:rPr lang="ru-RU" sz="2000" i="1" dirty="0" smtClean="0"/>
              <a:t> другу / </a:t>
            </a:r>
            <a:r>
              <a:rPr lang="ru-RU" sz="2000" b="1" i="1" dirty="0" smtClean="0"/>
              <a:t>на</a:t>
            </a:r>
            <a:r>
              <a:rPr lang="ru-RU" sz="2000" i="1" dirty="0" smtClean="0"/>
              <a:t> вокзал / </a:t>
            </a:r>
            <a:r>
              <a:rPr lang="ru-RU" sz="2000" b="1" i="1" dirty="0" smtClean="0"/>
              <a:t>в</a:t>
            </a:r>
            <a:r>
              <a:rPr lang="ru-RU" sz="2000" i="1" dirty="0" smtClean="0"/>
              <a:t> Пекин / </a:t>
            </a:r>
            <a:r>
              <a:rPr lang="ru-RU" sz="2000" b="1" i="1" dirty="0" smtClean="0"/>
              <a:t>через</a:t>
            </a:r>
            <a:r>
              <a:rPr lang="ru-RU" sz="2000" i="1" dirty="0" smtClean="0"/>
              <a:t> неделю / </a:t>
            </a:r>
            <a:r>
              <a:rPr lang="ru-RU" sz="2000" b="1" i="1" dirty="0" smtClean="0"/>
              <a:t>через</a:t>
            </a:r>
            <a:r>
              <a:rPr lang="ru-RU" sz="2000" i="1" dirty="0" smtClean="0"/>
              <a:t> Хабаровск </a:t>
            </a:r>
            <a:r>
              <a:rPr lang="ru-RU" sz="2000" dirty="0" smtClean="0"/>
              <a:t>2) от других существительных: </a:t>
            </a:r>
            <a:r>
              <a:rPr lang="ru-RU" sz="2000" i="1" u="sng" dirty="0" smtClean="0"/>
              <a:t>конфеты</a:t>
            </a:r>
            <a:r>
              <a:rPr lang="ru-RU" sz="2000" i="1" dirty="0" smtClean="0"/>
              <a:t> </a:t>
            </a:r>
            <a:r>
              <a:rPr lang="ru-RU" sz="2000" b="1" i="1" dirty="0" smtClean="0"/>
              <a:t>от</a:t>
            </a:r>
            <a:r>
              <a:rPr lang="ru-RU" sz="2000" i="1" dirty="0" smtClean="0"/>
              <a:t> кашля </a:t>
            </a:r>
            <a:r>
              <a:rPr lang="ru-RU" sz="2000" dirty="0" smtClean="0"/>
              <a:t>/ </a:t>
            </a:r>
            <a:r>
              <a:rPr lang="ru-RU" sz="2000" b="1" i="1" dirty="0" smtClean="0"/>
              <a:t>от</a:t>
            </a:r>
            <a:r>
              <a:rPr lang="ru-RU" sz="2000" i="1" dirty="0" smtClean="0"/>
              <a:t> родителей</a:t>
            </a:r>
            <a:r>
              <a:rPr lang="ru-RU" sz="2000" dirty="0" smtClean="0"/>
              <a:t> / </a:t>
            </a:r>
            <a:r>
              <a:rPr lang="ru-RU" sz="2000" b="1" i="1" dirty="0" smtClean="0"/>
              <a:t>с</a:t>
            </a:r>
            <a:r>
              <a:rPr lang="ru-RU" sz="2000" i="1" dirty="0" smtClean="0"/>
              <a:t> начинкой </a:t>
            </a:r>
            <a:r>
              <a:rPr lang="ru-RU" sz="2000" dirty="0" smtClean="0"/>
              <a:t>/ </a:t>
            </a:r>
            <a:r>
              <a:rPr lang="ru-RU" sz="2000" b="1" i="1" dirty="0" smtClean="0"/>
              <a:t>из</a:t>
            </a:r>
            <a:r>
              <a:rPr lang="ru-RU" sz="2000" i="1" dirty="0" smtClean="0"/>
              <a:t> кунжута </a:t>
            </a:r>
            <a:r>
              <a:rPr lang="ru-RU" sz="2000" dirty="0" smtClean="0"/>
              <a:t>/ </a:t>
            </a:r>
            <a:r>
              <a:rPr lang="ru-RU" sz="2000" b="1" i="1" dirty="0" smtClean="0"/>
              <a:t>для</a:t>
            </a:r>
            <a:r>
              <a:rPr lang="ru-RU" sz="2000" i="1" dirty="0" smtClean="0"/>
              <a:t> друзей</a:t>
            </a:r>
            <a:r>
              <a:rPr lang="ru-RU" sz="2000" dirty="0" smtClean="0"/>
              <a:t> 3) прилагательное (редко): </a:t>
            </a:r>
            <a:r>
              <a:rPr lang="ru-RU" sz="2000" i="1" u="sng" dirty="0" smtClean="0"/>
              <a:t>свободный</a:t>
            </a:r>
            <a:r>
              <a:rPr lang="ru-RU" sz="2000" i="1" dirty="0" smtClean="0"/>
              <a:t> </a:t>
            </a:r>
            <a:r>
              <a:rPr lang="ru-RU" sz="2000" b="1" i="1" dirty="0" smtClean="0"/>
              <a:t>от</a:t>
            </a:r>
            <a:r>
              <a:rPr lang="ru-RU" sz="2000" i="1" dirty="0" smtClean="0"/>
              <a:t> предрассудков </a:t>
            </a:r>
            <a:r>
              <a:rPr lang="ru-RU" sz="2000" dirty="0" smtClean="0"/>
              <a:t>/ </a:t>
            </a:r>
            <a:r>
              <a:rPr lang="ru-RU" sz="2000" i="1" dirty="0" smtClean="0"/>
              <a:t>обязанностей</a:t>
            </a:r>
            <a:r>
              <a:rPr lang="ru-RU" sz="2000" dirty="0" smtClean="0"/>
              <a:t>; </a:t>
            </a:r>
            <a:r>
              <a:rPr lang="ru-RU" sz="2000" i="1" u="sng" dirty="0" smtClean="0"/>
              <a:t>требовательный</a:t>
            </a:r>
            <a:r>
              <a:rPr lang="ru-RU" sz="2000" i="1" dirty="0" smtClean="0"/>
              <a:t> </a:t>
            </a:r>
            <a:r>
              <a:rPr lang="ru-RU" sz="2000" b="1" i="1" dirty="0" smtClean="0"/>
              <a:t>к</a:t>
            </a:r>
            <a:r>
              <a:rPr lang="ru-RU" sz="2000" i="1" dirty="0" smtClean="0"/>
              <a:t> себе</a:t>
            </a:r>
            <a:r>
              <a:rPr lang="ru-RU" sz="2000" dirty="0" smtClean="0"/>
              <a:t>. </a:t>
            </a: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9047172"/>
              </p:ext>
            </p:extLst>
          </p:nvPr>
        </p:nvGraphicFramePr>
        <p:xfrm>
          <a:off x="251520" y="1916832"/>
          <a:ext cx="8208911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4644"/>
                <a:gridCol w="2993948"/>
                <a:gridCol w="288031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Существительное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Местоимение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Прилагательное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- </a:t>
                      </a:r>
                      <a:r>
                        <a:rPr lang="ru-RU" i="1" dirty="0" smtClean="0"/>
                        <a:t>Куда ты едешь?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 </a:t>
                      </a:r>
                      <a:r>
                        <a:rPr lang="ru-RU" i="1" dirty="0" smtClean="0"/>
                        <a:t>Ты идешь сегодня</a:t>
                      </a:r>
                      <a:r>
                        <a:rPr lang="ru-RU" i="1" baseline="0" dirty="0" smtClean="0"/>
                        <a:t> к Тане?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 Ты пойдешь к старому учителю?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- </a:t>
                      </a:r>
                      <a:r>
                        <a:rPr lang="ru-RU" i="1" dirty="0" smtClean="0"/>
                        <a:t>К </a:t>
                      </a:r>
                      <a:r>
                        <a:rPr lang="ru-RU" i="1" dirty="0" smtClean="0">
                          <a:solidFill>
                            <a:srgbClr val="00B050"/>
                          </a:solidFill>
                        </a:rPr>
                        <a:t>другу.</a:t>
                      </a:r>
                      <a:r>
                        <a:rPr lang="ru-RU" i="1" dirty="0" smtClean="0"/>
                        <a:t> </a:t>
                      </a:r>
                    </a:p>
                    <a:p>
                      <a:r>
                        <a:rPr lang="en-US" i="1" dirty="0" smtClean="0"/>
                        <a:t>I</a:t>
                      </a:r>
                      <a:r>
                        <a:rPr lang="en-US" i="1" baseline="0" dirty="0" smtClean="0"/>
                        <a:t> am going </a:t>
                      </a:r>
                      <a:r>
                        <a:rPr lang="en-US" i="1" u="sng" baseline="0" dirty="0" smtClean="0"/>
                        <a:t>to</a:t>
                      </a:r>
                      <a:r>
                        <a:rPr lang="en-US" i="1" baseline="0" dirty="0" smtClean="0"/>
                        <a:t> a friend</a:t>
                      </a:r>
                      <a:r>
                        <a:rPr lang="en-US" baseline="0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i="1" dirty="0" smtClean="0"/>
                        <a:t>Нет,</a:t>
                      </a:r>
                      <a:r>
                        <a:rPr lang="ru-RU" i="1" baseline="0" dirty="0" smtClean="0"/>
                        <a:t> я не иду к </a:t>
                      </a:r>
                      <a:r>
                        <a:rPr lang="ru-RU" i="1" baseline="0" dirty="0" smtClean="0">
                          <a:solidFill>
                            <a:srgbClr val="00B050"/>
                          </a:solidFill>
                        </a:rPr>
                        <a:t>ней</a:t>
                      </a:r>
                      <a:r>
                        <a:rPr lang="ru-RU" i="1" baseline="0" dirty="0" smtClean="0"/>
                        <a:t>.</a:t>
                      </a:r>
                      <a:endParaRPr lang="en-US" i="1" baseline="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i="1" baseline="0" dirty="0" smtClean="0"/>
                        <a:t>No, I am not going </a:t>
                      </a:r>
                      <a:r>
                        <a:rPr lang="en-US" i="1" u="sng" baseline="0" dirty="0" smtClean="0"/>
                        <a:t>to</a:t>
                      </a:r>
                      <a:r>
                        <a:rPr lang="en-US" i="1" baseline="0" dirty="0" smtClean="0"/>
                        <a:t> her.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i="1" dirty="0" smtClean="0"/>
                        <a:t>Нет, к </a:t>
                      </a:r>
                      <a:r>
                        <a:rPr lang="ru-RU" i="1" dirty="0" smtClean="0">
                          <a:solidFill>
                            <a:srgbClr val="00B050"/>
                          </a:solidFill>
                        </a:rPr>
                        <a:t>новому</a:t>
                      </a:r>
                      <a:r>
                        <a:rPr lang="ru-RU" i="1" dirty="0" smtClean="0"/>
                        <a:t>. </a:t>
                      </a:r>
                      <a:endParaRPr lang="en-US" i="1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i="1" dirty="0" smtClean="0"/>
                        <a:t>No, to the new one. </a:t>
                      </a:r>
                      <a:endParaRPr lang="ru-RU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315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+mn-lt"/>
              </a:rPr>
              <a:t>Синтаксическое словосложение</a:t>
            </a:r>
            <a:endParaRPr lang="ru-RU" sz="3600" b="1" dirty="0">
              <a:latin typeface="+mn-lt"/>
            </a:endParaRPr>
          </a:p>
        </p:txBody>
      </p:sp>
      <p:pic>
        <p:nvPicPr>
          <p:cNvPr id="4" name="Содержимое 3" descr="20200508_20053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4802" r="2573"/>
          <a:stretch>
            <a:fillRect/>
          </a:stretch>
        </p:blipFill>
        <p:spPr>
          <a:xfrm>
            <a:off x="714348" y="1785926"/>
            <a:ext cx="7715304" cy="4629150"/>
          </a:xfrm>
        </p:spPr>
      </p:pic>
      <p:sp>
        <p:nvSpPr>
          <p:cNvPr id="5" name="TextBox 4"/>
          <p:cNvSpPr txBox="1"/>
          <p:nvPr/>
        </p:nvSpPr>
        <p:spPr>
          <a:xfrm>
            <a:off x="642910" y="928670"/>
            <a:ext cx="821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sz="2400" b="1" dirty="0" smtClean="0"/>
              <a:t> </a:t>
            </a:r>
            <a:r>
              <a:rPr lang="ru-RU" sz="2400" b="1" dirty="0" smtClean="0"/>
              <a:t>Инкорпорация – включение синтаксических связей </a:t>
            </a:r>
          </a:p>
          <a:p>
            <a:pPr algn="ctr"/>
            <a:r>
              <a:rPr lang="ru-RU" sz="2400" b="1" dirty="0" smtClean="0"/>
              <a:t>внутрь слова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+mn-lt"/>
              </a:rPr>
              <a:t>Синтаксическое словосложение</a:t>
            </a:r>
            <a:endParaRPr lang="ru-RU" sz="3600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500726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Инкорпорация</a:t>
            </a:r>
            <a:r>
              <a:rPr lang="ru-RU" dirty="0" smtClean="0"/>
              <a:t> – включение всех синтаксических отношений предложения в одно слово.</a:t>
            </a:r>
          </a:p>
          <a:p>
            <a:r>
              <a:rPr lang="ru-RU" dirty="0" smtClean="0"/>
              <a:t>В русском, немецком и других языках возможно окказиональное образование слов, которые являются не языковыми, а речевыми единицами: </a:t>
            </a:r>
            <a:r>
              <a:rPr lang="ru-RU" i="1" dirty="0" smtClean="0"/>
              <a:t>шестнадцатиэтажный, </a:t>
            </a:r>
            <a:r>
              <a:rPr lang="ru-RU" i="1" dirty="0" err="1" smtClean="0"/>
              <a:t>пятисотстраничный</a:t>
            </a:r>
            <a:r>
              <a:rPr lang="ru-RU" i="1" dirty="0" smtClean="0"/>
              <a:t>, </a:t>
            </a:r>
            <a:r>
              <a:rPr lang="ru-RU" i="1" dirty="0" err="1" smtClean="0"/>
              <a:t>тридцатипятиметровый</a:t>
            </a:r>
            <a:r>
              <a:rPr lang="ru-RU" i="1" dirty="0" smtClean="0"/>
              <a:t>, </a:t>
            </a:r>
            <a:r>
              <a:rPr lang="ru-RU" i="1" dirty="0" err="1" smtClean="0"/>
              <a:t>бело-розовый</a:t>
            </a:r>
            <a:r>
              <a:rPr lang="ru-RU" i="1" dirty="0" smtClean="0"/>
              <a:t>, яблочно-грушевый, гидрокарбонатный, </a:t>
            </a:r>
            <a:r>
              <a:rPr lang="de-DE" i="1" dirty="0" err="1" smtClean="0"/>
              <a:t>Londonreise</a:t>
            </a:r>
            <a:r>
              <a:rPr lang="de-DE" i="1" dirty="0" smtClean="0"/>
              <a:t>, Parisreise, </a:t>
            </a:r>
            <a:r>
              <a:rPr lang="de-DE" i="1" dirty="0" err="1" smtClean="0"/>
              <a:t>Sibirienreise</a:t>
            </a:r>
            <a:r>
              <a:rPr lang="de-DE" i="1" dirty="0" smtClean="0"/>
              <a:t>, Zeitungskiosk, Zigarettenkiosk, </a:t>
            </a:r>
            <a:r>
              <a:rPr lang="de-DE" i="1" dirty="0" err="1" smtClean="0"/>
              <a:t>Eiskiosk</a:t>
            </a:r>
            <a:r>
              <a:rPr lang="de-DE" i="1" dirty="0" smtClean="0"/>
              <a:t>. </a:t>
            </a:r>
          </a:p>
          <a:p>
            <a:pPr>
              <a:buNone/>
            </a:pPr>
            <a:r>
              <a:rPr lang="de-DE" i="1" dirty="0"/>
              <a:t>	</a:t>
            </a:r>
            <a:r>
              <a:rPr lang="ru-RU" dirty="0" smtClean="0"/>
              <a:t>Такие слова свободно образуются в речи по определенным моделям, как словосочетания, а не хранятся в памяти в готовом виде. </a:t>
            </a:r>
          </a:p>
          <a:p>
            <a:endParaRPr lang="ru-RU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+mn-lt"/>
              </a:rPr>
              <a:t>Синтаксическая связь</a:t>
            </a:r>
            <a:endParaRPr lang="ru-RU" sz="3600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Основные типы синтаксической связи – </a:t>
            </a:r>
            <a:r>
              <a:rPr lang="ru-RU" b="1" dirty="0" smtClean="0"/>
              <a:t>сочинительный</a:t>
            </a:r>
            <a:r>
              <a:rPr lang="ru-RU" dirty="0" smtClean="0"/>
              <a:t> (равноправная связь) и </a:t>
            </a:r>
            <a:r>
              <a:rPr lang="ru-RU" b="1" dirty="0" smtClean="0"/>
              <a:t>подчинительный</a:t>
            </a:r>
            <a:r>
              <a:rPr lang="ru-RU" dirty="0" smtClean="0"/>
              <a:t> (неравноправная).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Сочинительная связь</a:t>
            </a:r>
            <a:r>
              <a:rPr lang="ru-RU" dirty="0" smtClean="0"/>
              <a:t>: </a:t>
            </a:r>
          </a:p>
          <a:p>
            <a:pPr marL="0" indent="0">
              <a:buNone/>
            </a:pPr>
            <a:r>
              <a:rPr lang="ru-RU" dirty="0" smtClean="0"/>
              <a:t>брат и я</a:t>
            </a:r>
          </a:p>
          <a:p>
            <a:pPr marL="0" indent="0">
              <a:buNone/>
            </a:pPr>
            <a:r>
              <a:rPr lang="ru-RU" dirty="0" smtClean="0"/>
              <a:t>встал и ушел</a:t>
            </a:r>
          </a:p>
          <a:p>
            <a:pPr marL="0" indent="0">
              <a:buNone/>
            </a:pPr>
            <a:r>
              <a:rPr lang="ru-RU" dirty="0" smtClean="0"/>
              <a:t>На улице солнечно, но ветрено. </a:t>
            </a:r>
          </a:p>
          <a:p>
            <a:pPr marL="0" indent="0">
              <a:buNone/>
            </a:pPr>
            <a:r>
              <a:rPr lang="ru-RU" dirty="0" smtClean="0"/>
              <a:t>Не знаешь, а говоришь. </a:t>
            </a:r>
          </a:p>
          <a:p>
            <a:pPr marL="0" indent="0">
              <a:buNone/>
            </a:pPr>
            <a:r>
              <a:rPr lang="ru-RU" dirty="0" smtClean="0"/>
              <a:t>И грустно, и смешно. </a:t>
            </a:r>
          </a:p>
          <a:p>
            <a:pPr marL="0" indent="0">
              <a:buNone/>
            </a:pPr>
            <a:r>
              <a:rPr lang="ru-RU" dirty="0" smtClean="0"/>
              <a:t>Семья или карьера?</a:t>
            </a:r>
          </a:p>
          <a:p>
            <a:pPr marL="0" indent="0">
              <a:buNone/>
            </a:pPr>
            <a:r>
              <a:rPr lang="ru-RU" dirty="0" smtClean="0"/>
              <a:t>То зной, то холод.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При сочинительной связи оба элемента обладают одинаковым местом в синтаксической иерархии. Внутри простого предложения выполняют одинаковую синтаксическую функцию.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+mn-lt"/>
              </a:rPr>
              <a:t>Типы подчинительной связи </a:t>
            </a:r>
            <a:endParaRPr lang="ru-RU" sz="3600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329642" cy="5857892"/>
          </a:xfrm>
        </p:spPr>
        <p:txBody>
          <a:bodyPr>
            <a:normAutofit fontScale="70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В языках с аффиксацией два специфических приема выражения подчинительной синтаксической связи: </a:t>
            </a:r>
            <a:r>
              <a:rPr lang="ru-RU" b="1" dirty="0" smtClean="0"/>
              <a:t>согласование</a:t>
            </a:r>
            <a:r>
              <a:rPr lang="ru-RU" dirty="0" smtClean="0"/>
              <a:t> и </a:t>
            </a:r>
            <a:r>
              <a:rPr lang="ru-RU" b="1" dirty="0" smtClean="0"/>
              <a:t>управление</a:t>
            </a:r>
            <a:r>
              <a:rPr lang="ru-RU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В аналитических языках – </a:t>
            </a:r>
            <a:r>
              <a:rPr lang="ru-RU" b="1" dirty="0" smtClean="0"/>
              <a:t>примыкание</a:t>
            </a:r>
            <a:r>
              <a:rPr lang="ru-RU" dirty="0" smtClean="0"/>
              <a:t>. 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solidFill>
                  <a:srgbClr val="00B050"/>
                </a:solidFill>
              </a:rPr>
              <a:t>Согласование</a:t>
            </a:r>
            <a:r>
              <a:rPr lang="ru-RU" dirty="0" smtClean="0"/>
              <a:t>: </a:t>
            </a:r>
            <a:r>
              <a:rPr lang="ru-RU" i="1" dirty="0" smtClean="0"/>
              <a:t>трудное задание, трудная задача, хороший день</a:t>
            </a:r>
            <a:r>
              <a:rPr lang="ru-RU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ГЗ главного слова полностью или частично дублируются зависимым словом: </a:t>
            </a:r>
            <a:r>
              <a:rPr lang="ru-RU" i="1" dirty="0" smtClean="0"/>
              <a:t>зеленого яблока, о зеленом яблоке, зелеными яблоками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solidFill>
                  <a:srgbClr val="00B050"/>
                </a:solidFill>
              </a:rPr>
              <a:t>Управление</a:t>
            </a:r>
            <a:r>
              <a:rPr lang="ru-RU" dirty="0" smtClean="0"/>
              <a:t>: </a:t>
            </a:r>
            <a:r>
              <a:rPr lang="ru-RU" i="1" dirty="0" smtClean="0"/>
              <a:t>писать ручкой, варить суп, дарить цветы маме, рассказывать о поездке</a:t>
            </a:r>
            <a:r>
              <a:rPr lang="ru-RU" dirty="0" smtClean="0"/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Форма зависимого слова определяется главным, но ГЗ главного обычно не повторяются в зависимом: </a:t>
            </a:r>
            <a:r>
              <a:rPr lang="ru-RU" i="1" dirty="0" smtClean="0"/>
              <a:t>бояться начальства – трепетать перед начальством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solidFill>
                  <a:srgbClr val="00B050"/>
                </a:solidFill>
              </a:rPr>
              <a:t>Примыкание</a:t>
            </a:r>
            <a:r>
              <a:rPr lang="ru-RU" dirty="0" smtClean="0"/>
              <a:t>: </a:t>
            </a:r>
            <a:r>
              <a:rPr lang="ru-RU" i="1" dirty="0" smtClean="0"/>
              <a:t>хорошо работать, очень сильный, более надежный, суп харчо, попугай какаду, </a:t>
            </a:r>
            <a:r>
              <a:rPr lang="en-US" i="1" dirty="0" smtClean="0"/>
              <a:t>stone wall, bone china, computer games.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Заголовок 1"/>
          <p:cNvSpPr>
            <a:spLocks noGrp="1"/>
          </p:cNvSpPr>
          <p:nvPr>
            <p:ph type="title"/>
          </p:nvPr>
        </p:nvSpPr>
        <p:spPr>
          <a:xfrm>
            <a:off x="539750" y="549275"/>
            <a:ext cx="8229600" cy="431800"/>
          </a:xfrm>
        </p:spPr>
        <p:txBody>
          <a:bodyPr>
            <a:noAutofit/>
          </a:bodyPr>
          <a:lstStyle/>
          <a:p>
            <a:pPr eaLnBrk="1" hangingPunct="1"/>
            <a:r>
              <a:rPr lang="ru-RU" sz="3600" b="1" dirty="0" smtClean="0">
                <a:latin typeface="+mn-lt"/>
              </a:rPr>
              <a:t>Синтаксическая связь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23850" y="1052513"/>
            <a:ext cx="8569325" cy="5472112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z="2600" dirty="0" smtClean="0"/>
              <a:t>! отдельный случай синтаксической связи – </a:t>
            </a:r>
            <a:r>
              <a:rPr lang="ru-RU" sz="2600" b="1" dirty="0" smtClean="0"/>
              <a:t>координация</a:t>
            </a:r>
            <a:r>
              <a:rPr lang="ru-RU" sz="2600" dirty="0" smtClean="0"/>
              <a:t> (сочетание согласования и управления)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2600" i="1" dirty="0" smtClean="0"/>
              <a:t>пять столов – пяти столам – пятью столами</a:t>
            </a:r>
          </a:p>
          <a:p>
            <a:pPr marL="0" indent="0" eaLnBrk="1" hangingPunct="1">
              <a:buFont typeface="Arial" charset="0"/>
              <a:buNone/>
            </a:pPr>
            <a:endParaRPr lang="ru-RU" sz="2600" i="1" dirty="0" smtClean="0"/>
          </a:p>
          <a:p>
            <a:pPr marL="0" indent="0" eaLnBrk="1" hangingPunct="1">
              <a:buFont typeface="Arial" charset="0"/>
              <a:buNone/>
            </a:pPr>
            <a:endParaRPr lang="ru-RU" sz="2600" dirty="0" smtClean="0"/>
          </a:p>
          <a:p>
            <a:pPr marL="0" indent="0" eaLnBrk="1" hangingPunct="1">
              <a:buFont typeface="Arial" charset="0"/>
              <a:buNone/>
            </a:pPr>
            <a:r>
              <a:rPr lang="ru-RU" sz="2600" smtClean="0"/>
              <a:t> </a:t>
            </a:r>
            <a:endParaRPr lang="ru-RU" sz="2600" dirty="0" smtClean="0"/>
          </a:p>
          <a:p>
            <a:pPr marL="0" indent="0" eaLnBrk="1" hangingPunct="1">
              <a:buFont typeface="Arial" charset="0"/>
              <a:buNone/>
            </a:pPr>
            <a:endParaRPr lang="ru-RU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Грамматика языка 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785794"/>
            <a:ext cx="8572560" cy="5786478"/>
          </a:xfrm>
        </p:spPr>
        <p:txBody>
          <a:bodyPr>
            <a:normAutofit/>
          </a:bodyPr>
          <a:lstStyle/>
          <a:p>
            <a:pPr marL="4763" indent="-4763" eaLnBrk="1" hangingPunct="1">
              <a:buNone/>
            </a:pPr>
            <a:r>
              <a:rPr lang="ru-RU" sz="3000" i="1" dirty="0" smtClean="0"/>
              <a:t>Грамматика языка</a:t>
            </a:r>
            <a:r>
              <a:rPr lang="ru-RU" sz="3000" dirty="0" smtClean="0"/>
              <a:t>: совокупность правил построения </a:t>
            </a:r>
          </a:p>
          <a:p>
            <a:pPr marL="4763" indent="-4763" eaLnBrk="1" hangingPunct="1">
              <a:buNone/>
            </a:pPr>
            <a:endParaRPr lang="ru-RU" sz="3000" dirty="0" smtClean="0"/>
          </a:p>
          <a:p>
            <a:pPr marL="514350" indent="-514350" eaLnBrk="1" hangingPunct="1">
              <a:buAutoNum type="arabicParenR"/>
            </a:pPr>
            <a:r>
              <a:rPr lang="ru-RU" sz="3000" dirty="0" smtClean="0"/>
              <a:t>лексических единиц (слов и их форм) из морфем; - МОРФЕМИКА и СЛОВООБРАЗОВАНИЕ → МОРФОЛОГИЯ;</a:t>
            </a:r>
          </a:p>
          <a:p>
            <a:pPr marL="514350" indent="-514350" eaLnBrk="1" hangingPunct="1">
              <a:buAutoNum type="arabicParenR"/>
            </a:pPr>
            <a:endParaRPr lang="ru-RU" sz="3000" dirty="0"/>
          </a:p>
          <a:p>
            <a:pPr marL="514350" indent="-514350" eaLnBrk="1" hangingPunct="1">
              <a:buAutoNum type="arabicParenR"/>
            </a:pPr>
            <a:r>
              <a:rPr lang="ru-RU" sz="3000" dirty="0" smtClean="0"/>
              <a:t>связных высказываний и их частей из лексических единиц. – СИНТАКСИС. </a:t>
            </a:r>
          </a:p>
          <a:p>
            <a:pPr marL="4763" indent="-4763" eaLnBrk="1" hangingPunct="1">
              <a:buFont typeface="Arial" charset="0"/>
              <a:buNone/>
            </a:pPr>
            <a:endParaRPr lang="ru-RU" dirty="0" smtClean="0"/>
          </a:p>
          <a:p>
            <a:pPr marL="4763" indent="-4763" eaLnBrk="1" hangingPunct="1">
              <a:buFont typeface="Arial" charset="0"/>
              <a:buNone/>
            </a:pPr>
            <a:endParaRPr lang="ru-RU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5720" y="500042"/>
            <a:ext cx="8572560" cy="6000792"/>
          </a:xfrm>
        </p:spPr>
        <p:txBody>
          <a:bodyPr>
            <a:normAutofit fontScale="77500" lnSpcReduction="20000"/>
          </a:bodyPr>
          <a:lstStyle/>
          <a:p>
            <a:pPr marL="4763" indent="-4763">
              <a:buNone/>
            </a:pPr>
            <a:r>
              <a:rPr lang="ru-RU" b="1" dirty="0" smtClean="0"/>
              <a:t>Предметом грамматики </a:t>
            </a:r>
            <a:r>
              <a:rPr lang="ru-RU" dirty="0" smtClean="0"/>
              <a:t>как науки в первую очередь являются </a:t>
            </a:r>
            <a:r>
              <a:rPr lang="ru-RU" b="1" dirty="0" smtClean="0">
                <a:solidFill>
                  <a:srgbClr val="00B050"/>
                </a:solidFill>
              </a:rPr>
              <a:t>правила построения языковых знаков</a:t>
            </a:r>
            <a:r>
              <a:rPr lang="ru-RU" dirty="0" smtClean="0"/>
              <a:t> из других языковых знаков (способы соединения знаков в составе других знаков).</a:t>
            </a:r>
          </a:p>
          <a:p>
            <a:pPr marL="4763" indent="-4763">
              <a:buNone/>
            </a:pPr>
            <a:endParaRPr lang="ru-RU" dirty="0" smtClean="0"/>
          </a:p>
          <a:p>
            <a:pPr marL="4763" indent="-4763" algn="ctr">
              <a:buNone/>
            </a:pPr>
            <a:r>
              <a:rPr lang="ru-RU" dirty="0" smtClean="0"/>
              <a:t>! конструкция, структура</a:t>
            </a:r>
          </a:p>
          <a:p>
            <a:pPr marL="4763" indent="-4763" eaLnBrk="1" hangingPunct="1">
              <a:buFont typeface="Arial" charset="0"/>
              <a:buNone/>
            </a:pPr>
            <a:endParaRPr lang="ru-RU" dirty="0" smtClean="0"/>
          </a:p>
          <a:p>
            <a:pPr marL="4763" indent="-4763" eaLnBrk="1" hangingPunct="1">
              <a:buFont typeface="Arial" charset="0"/>
              <a:buNone/>
            </a:pPr>
            <a:r>
              <a:rPr lang="ru-RU" dirty="0" smtClean="0"/>
              <a:t>Внутрисловная структура (и грамматические свойства слов) изучается </a:t>
            </a:r>
            <a:r>
              <a:rPr lang="ru-RU" b="1" dirty="0" smtClean="0"/>
              <a:t>морфологией</a:t>
            </a:r>
            <a:r>
              <a:rPr lang="ru-RU" dirty="0" smtClean="0"/>
              <a:t>.</a:t>
            </a:r>
          </a:p>
          <a:p>
            <a:pPr marL="4763" indent="-4763" eaLnBrk="1" hangingPunct="1">
              <a:buFont typeface="Arial" charset="0"/>
              <a:buNone/>
            </a:pPr>
            <a:endParaRPr lang="ru-RU" dirty="0" smtClean="0"/>
          </a:p>
          <a:p>
            <a:pPr marL="4763" indent="-4763" eaLnBrk="1" hangingPunct="1">
              <a:buFont typeface="Arial" charset="0"/>
              <a:buNone/>
            </a:pPr>
            <a:r>
              <a:rPr lang="ru-RU" b="1" dirty="0" smtClean="0"/>
              <a:t>Морфология</a:t>
            </a:r>
            <a:r>
              <a:rPr lang="ru-RU" dirty="0" smtClean="0"/>
              <a:t> – грамматика слова. </a:t>
            </a:r>
          </a:p>
          <a:p>
            <a:pPr marL="4763" indent="-4763" eaLnBrk="1" hangingPunct="1">
              <a:buFont typeface="Arial" charset="0"/>
              <a:buNone/>
            </a:pPr>
            <a:endParaRPr lang="ru-RU" dirty="0" smtClean="0"/>
          </a:p>
          <a:p>
            <a:pPr marL="4763" indent="-4763" eaLnBrk="1" hangingPunct="1">
              <a:buFont typeface="Arial" charset="0"/>
              <a:buNone/>
            </a:pPr>
            <a:r>
              <a:rPr lang="ru-RU" dirty="0" err="1" smtClean="0"/>
              <a:t>Межсловная</a:t>
            </a:r>
            <a:r>
              <a:rPr lang="ru-RU" dirty="0" smtClean="0"/>
              <a:t> структура = конструкция изучается </a:t>
            </a:r>
            <a:r>
              <a:rPr lang="ru-RU" b="1" dirty="0" smtClean="0"/>
              <a:t>синтаксисом</a:t>
            </a:r>
            <a:r>
              <a:rPr lang="ru-RU" dirty="0" smtClean="0"/>
              <a:t>.</a:t>
            </a:r>
          </a:p>
          <a:p>
            <a:pPr marL="4763" indent="-4763" eaLnBrk="1" hangingPunct="1">
              <a:buFont typeface="Arial" charset="0"/>
              <a:buNone/>
            </a:pPr>
            <a:endParaRPr lang="ru-RU" dirty="0" smtClean="0"/>
          </a:p>
          <a:p>
            <a:pPr marL="4763" indent="-4763" eaLnBrk="1" hangingPunct="1">
              <a:buFont typeface="Arial" charset="0"/>
              <a:buNone/>
            </a:pPr>
            <a:r>
              <a:rPr lang="ru-RU" b="1" dirty="0" smtClean="0"/>
              <a:t>Синтаксис</a:t>
            </a:r>
            <a:r>
              <a:rPr lang="ru-RU" dirty="0" smtClean="0"/>
              <a:t> – грамматика предложения (и словосочетания).</a:t>
            </a:r>
          </a:p>
          <a:p>
            <a:pPr marL="4763" indent="-4763" eaLnBrk="1" hangingPunct="1">
              <a:buFont typeface="Arial" charset="0"/>
              <a:buNone/>
            </a:pPr>
            <a:endParaRPr lang="ru-RU" dirty="0" smtClean="0"/>
          </a:p>
          <a:p>
            <a:pPr marL="4763" indent="-4763" eaLnBrk="1" hangingPunct="1">
              <a:buFont typeface="Arial" charset="0"/>
              <a:buNone/>
            </a:pPr>
            <a:endParaRPr lang="ru-RU" dirty="0" smtClean="0"/>
          </a:p>
          <a:p>
            <a:pPr marL="4763" indent="-4763" eaLnBrk="1" hangingPunct="1">
              <a:buFont typeface="Arial" charset="0"/>
              <a:buNone/>
            </a:pPr>
            <a:endParaRPr lang="ru-RU" dirty="0" smtClean="0"/>
          </a:p>
          <a:p>
            <a:pPr marL="4763" indent="-4763" eaLnBrk="1" hangingPunct="1">
              <a:buFont typeface="Arial" charset="0"/>
              <a:buNone/>
            </a:pPr>
            <a:endParaRPr lang="ru-RU" dirty="0" smtClean="0"/>
          </a:p>
          <a:p>
            <a:pPr marL="4763" indent="-4763" eaLnBrk="1" hangingPunct="1">
              <a:buFont typeface="Arial" charset="0"/>
              <a:buNone/>
            </a:pPr>
            <a:endParaRPr lang="ru-RU" b="1" dirty="0" smtClean="0"/>
          </a:p>
          <a:p>
            <a:pPr marL="4763" indent="-4763" eaLnBrk="1" hangingPunct="1">
              <a:buFont typeface="Arial" charset="0"/>
              <a:buNone/>
            </a:pPr>
            <a:endParaRPr lang="ru-RU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431800"/>
          </a:xfrm>
        </p:spPr>
        <p:txBody>
          <a:bodyPr>
            <a:noAutofit/>
          </a:bodyPr>
          <a:lstStyle/>
          <a:p>
            <a:pPr eaLnBrk="1" hangingPunct="1"/>
            <a:r>
              <a:rPr lang="ru-RU" sz="3600" b="1" dirty="0" smtClean="0">
                <a:latin typeface="+mn-lt"/>
              </a:rPr>
              <a:t>Синтаксис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23850" y="928670"/>
            <a:ext cx="8569325" cy="5595955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ru-RU" sz="2800" dirty="0" smtClean="0"/>
              <a:t>грамматическое учение о связной речи и о правилах комбинации слов в составе словосочетаний и предложений. </a:t>
            </a:r>
          </a:p>
          <a:p>
            <a:pPr marL="0" indent="0" eaLnBrk="1" hangingPunct="1">
              <a:buFont typeface="Arial" charset="0"/>
              <a:buNone/>
            </a:pPr>
            <a:endParaRPr lang="ru-RU" sz="2800" dirty="0"/>
          </a:p>
          <a:p>
            <a:pPr marL="0" indent="0" eaLnBrk="1" hangingPunct="1">
              <a:buFont typeface="Arial" charset="0"/>
              <a:buNone/>
            </a:pPr>
            <a:r>
              <a:rPr lang="ru-RU" sz="2800" dirty="0" smtClean="0"/>
              <a:t>К синтаксису относят ту часть грамматики языка, которая касается языковых конструкций.</a:t>
            </a:r>
          </a:p>
          <a:p>
            <a:pPr marL="0" indent="0" eaLnBrk="1" hangingPunct="1">
              <a:buFont typeface="Arial" charset="0"/>
              <a:buNone/>
            </a:pPr>
            <a:endParaRPr lang="ru-RU" sz="2800" dirty="0"/>
          </a:p>
          <a:p>
            <a:pPr marL="0" indent="0" eaLnBrk="1" hangingPunct="1">
              <a:buFont typeface="Arial" charset="0"/>
              <a:buNone/>
            </a:pPr>
            <a:r>
              <a:rPr lang="ru-RU" sz="2800" dirty="0" smtClean="0"/>
              <a:t>Синтаксическая единица естественного языка – предложение.</a:t>
            </a:r>
          </a:p>
          <a:p>
            <a:pPr marL="0" indent="0" eaLnBrk="1" hangingPunct="1">
              <a:buFont typeface="Arial" charset="0"/>
              <a:buNone/>
            </a:pPr>
            <a:endParaRPr lang="ru-RU" sz="2800" dirty="0" smtClean="0"/>
          </a:p>
          <a:p>
            <a:pPr marL="0" indent="0" eaLnBrk="1" hangingPunct="1">
              <a:buFont typeface="Arial" charset="0"/>
              <a:buNone/>
            </a:pPr>
            <a:endParaRPr lang="ru-RU" sz="2600" dirty="0" smtClean="0"/>
          </a:p>
          <a:p>
            <a:pPr marL="0" indent="0" eaLnBrk="1" hangingPunct="1">
              <a:buFont typeface="Arial" charset="0"/>
              <a:buNone/>
            </a:pPr>
            <a:endParaRPr lang="ru-RU" sz="2600" dirty="0" smtClean="0"/>
          </a:p>
          <a:p>
            <a:pPr marL="0" indent="0" eaLnBrk="1" hangingPunct="1">
              <a:buFont typeface="Arial" charset="0"/>
              <a:buNone/>
            </a:pPr>
            <a:endParaRPr lang="ru-RU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+mn-lt"/>
              </a:rPr>
              <a:t>Предложение</a:t>
            </a:r>
            <a:endParaRPr lang="ru-RU" sz="3600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Предложение реализует коммуникативную функцию языка:</a:t>
            </a:r>
          </a:p>
          <a:p>
            <a:pPr marL="0" indent="0" algn="just">
              <a:buAutoNum type="arabicParenR"/>
            </a:pPr>
            <a:r>
              <a:rPr lang="ru-RU" dirty="0" smtClean="0"/>
              <a:t> Оно соотнесено с конкретной ситуацией.</a:t>
            </a:r>
          </a:p>
          <a:p>
            <a:pPr marL="0" indent="0" algn="just">
              <a:buAutoNum type="arabicParenR"/>
            </a:pPr>
            <a:r>
              <a:rPr lang="ru-RU" dirty="0" smtClean="0"/>
              <a:t> Оно обладает коммуникативной установкой на утверждение или отрицание, вопрос, побуждение. 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Коммуникативная установка предложения реализуется с помощью синтаксических категорий модальности и времени.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+mn-lt"/>
              </a:rPr>
              <a:t>Комбинаторика синтаксиса</a:t>
            </a:r>
            <a:endParaRPr lang="ru-RU" sz="3600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Особенность синтаксиса любого языка – это способность к комбинации единиц.</a:t>
            </a:r>
          </a:p>
          <a:p>
            <a:pPr marL="0" indent="0">
              <a:buNone/>
            </a:pPr>
            <a:r>
              <a:rPr lang="ru-RU" dirty="0" smtClean="0"/>
              <a:t>Синтаксическая структура языка менее жесткая, чем структура слова (поменять местами части слова невозможно, а члены предложения или простые предложения в составе сложного предложения во многих языках можно).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Правила комбинации элементов синтаксической структуры – (синтаксическая) комбинаторика. 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+mn-lt"/>
              </a:rPr>
              <a:t>Комбинаторика синтаксиса</a:t>
            </a:r>
            <a:endParaRPr lang="ru-RU" sz="36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00108"/>
            <a:ext cx="8501122" cy="5572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комбинируемые единицы складываются в конструкцию, которую, в свою очередь, можно разложить на более простые элементы – </a:t>
            </a:r>
            <a:r>
              <a:rPr lang="ru-RU" b="1" dirty="0" smtClean="0"/>
              <a:t>непосредственные составляющие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i="1" dirty="0" smtClean="0"/>
              <a:t>На той горе стоял дом с красной крышей.</a:t>
            </a:r>
          </a:p>
          <a:p>
            <a:pPr marL="0" indent="0">
              <a:buNone/>
            </a:pPr>
            <a:r>
              <a:rPr lang="ru-RU" i="1" dirty="0" smtClean="0"/>
              <a:t>(На той горе) (стоял дом с красной крышей)</a:t>
            </a:r>
          </a:p>
          <a:p>
            <a:pPr marL="0" indent="0">
              <a:buNone/>
            </a:pPr>
            <a:r>
              <a:rPr lang="ru-RU" i="1" dirty="0" smtClean="0"/>
              <a:t>(стоял) (дом с красной крышей)</a:t>
            </a:r>
          </a:p>
          <a:p>
            <a:pPr marL="0" indent="0">
              <a:buNone/>
            </a:pPr>
            <a:r>
              <a:rPr lang="ru-RU" i="1" dirty="0" smtClean="0"/>
              <a:t>(дом) (с красной крышей)</a:t>
            </a:r>
          </a:p>
          <a:p>
            <a:pPr marL="0" indent="0">
              <a:buNone/>
            </a:pPr>
            <a:r>
              <a:rPr lang="ru-RU" i="1" dirty="0" smtClean="0"/>
              <a:t>(красной) (крышей)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25470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Синтаксическая функция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714356"/>
            <a:ext cx="8501122" cy="585791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Синтаксическая функция данной единицы (слова, словосочетания) – отношение этой единицы к тому целому, в состав которого она входит.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 простом предложении синтаксическая функция единиц = функции членов предложения.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Подлежащее</a:t>
            </a:r>
            <a:r>
              <a:rPr lang="ru-RU" dirty="0" smtClean="0"/>
              <a:t>, </a:t>
            </a:r>
            <a:r>
              <a:rPr lang="ru-RU" b="1" dirty="0" smtClean="0"/>
              <a:t>сказуемое</a:t>
            </a:r>
            <a:r>
              <a:rPr lang="ru-RU" dirty="0" smtClean="0"/>
              <a:t>, </a:t>
            </a:r>
            <a:r>
              <a:rPr lang="ru-RU" b="1" dirty="0" smtClean="0"/>
              <a:t>дополнение</a:t>
            </a:r>
            <a:r>
              <a:rPr lang="ru-RU" dirty="0" smtClean="0"/>
              <a:t>, </a:t>
            </a:r>
            <a:r>
              <a:rPr lang="ru-RU" b="1" dirty="0" smtClean="0"/>
              <a:t>обстоятельство</a:t>
            </a:r>
            <a:r>
              <a:rPr lang="ru-RU" dirty="0" smtClean="0"/>
              <a:t>, </a:t>
            </a:r>
            <a:r>
              <a:rPr lang="ru-RU" b="1" dirty="0" smtClean="0"/>
              <a:t>определение</a:t>
            </a:r>
            <a:r>
              <a:rPr lang="ru-RU" dirty="0" smtClean="0"/>
              <a:t> – это синтаксические функции. </a:t>
            </a:r>
          </a:p>
          <a:p>
            <a:pPr marL="0" indent="0">
              <a:buNone/>
            </a:pPr>
            <a:r>
              <a:rPr lang="ru-RU" i="1" dirty="0" smtClean="0"/>
              <a:t>Каждое утро я пью горячий кофе и ем хлеб с сыром.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dirty="0"/>
              <a:t>я</a:t>
            </a:r>
            <a:r>
              <a:rPr lang="ru-RU" dirty="0" smtClean="0"/>
              <a:t> – подлежащее (кто?)</a:t>
            </a:r>
          </a:p>
          <a:p>
            <a:pPr>
              <a:buNone/>
            </a:pPr>
            <a:r>
              <a:rPr lang="ru-RU" i="1" dirty="0"/>
              <a:t>п</a:t>
            </a:r>
            <a:r>
              <a:rPr lang="ru-RU" i="1" dirty="0" smtClean="0"/>
              <a:t>ью, ем </a:t>
            </a:r>
            <a:r>
              <a:rPr lang="ru-RU" dirty="0" smtClean="0"/>
              <a:t>– сказуемые (что делаю?)</a:t>
            </a:r>
          </a:p>
          <a:p>
            <a:pPr>
              <a:buNone/>
            </a:pPr>
            <a:r>
              <a:rPr lang="ru-RU" i="1" dirty="0"/>
              <a:t>к</a:t>
            </a:r>
            <a:r>
              <a:rPr lang="ru-RU" i="1" dirty="0" smtClean="0"/>
              <a:t>офе, хлеб </a:t>
            </a:r>
            <a:r>
              <a:rPr lang="ru-RU" dirty="0" smtClean="0"/>
              <a:t>– дополнения (что?)</a:t>
            </a:r>
          </a:p>
          <a:p>
            <a:pPr>
              <a:buNone/>
            </a:pPr>
            <a:r>
              <a:rPr lang="ru-RU" i="1" dirty="0"/>
              <a:t>г</a:t>
            </a:r>
            <a:r>
              <a:rPr lang="ru-RU" i="1" dirty="0" smtClean="0"/>
              <a:t>орячий, с сыром </a:t>
            </a:r>
            <a:r>
              <a:rPr lang="ru-RU" dirty="0" smtClean="0"/>
              <a:t>– определения (какой?)</a:t>
            </a:r>
          </a:p>
          <a:p>
            <a:pPr>
              <a:buNone/>
            </a:pPr>
            <a:r>
              <a:rPr lang="ru-RU" i="1" dirty="0"/>
              <a:t>к</a:t>
            </a:r>
            <a:r>
              <a:rPr lang="ru-RU" i="1" dirty="0" smtClean="0"/>
              <a:t>аждое утро </a:t>
            </a:r>
            <a:r>
              <a:rPr lang="ru-RU" dirty="0" smtClean="0"/>
              <a:t>– обстоятельство (когда?)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431800"/>
          </a:xfrm>
        </p:spPr>
        <p:txBody>
          <a:bodyPr>
            <a:noAutofit/>
          </a:bodyPr>
          <a:lstStyle/>
          <a:p>
            <a:pPr eaLnBrk="1" hangingPunct="1"/>
            <a:r>
              <a:rPr lang="ru-RU" sz="3600" b="1" dirty="0" smtClean="0">
                <a:latin typeface="+mn-lt"/>
              </a:rPr>
              <a:t>Синтаксическая связь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23850" y="857232"/>
            <a:ext cx="8569325" cy="5667393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ru-RU" sz="2600" dirty="0" smtClean="0"/>
              <a:t>Между элементами конструкции имеется синтаксическая связь.</a:t>
            </a:r>
          </a:p>
          <a:p>
            <a:pPr marL="0" indent="0" eaLnBrk="1" hangingPunct="1">
              <a:buFont typeface="Arial" charset="0"/>
              <a:buNone/>
            </a:pPr>
            <a:endParaRPr lang="ru-RU" sz="2600" dirty="0" smtClean="0"/>
          </a:p>
          <a:p>
            <a:pPr marL="0" indent="0" eaLnBrk="1" hangingPunct="1">
              <a:buFont typeface="Arial" charset="0"/>
              <a:buNone/>
            </a:pPr>
            <a:r>
              <a:rPr lang="ru-RU" sz="2600" dirty="0" smtClean="0"/>
              <a:t>Синтаксическая связь - формально выраженная смысловая связь между лексическими единицами, соединившимися друг с другом в речи.</a:t>
            </a:r>
          </a:p>
          <a:p>
            <a:pPr marL="0" indent="0" eaLnBrk="1" hangingPunct="1">
              <a:buFont typeface="Arial" charset="0"/>
              <a:buNone/>
            </a:pPr>
            <a:endParaRPr lang="ru-RU" sz="2600" dirty="0" smtClean="0"/>
          </a:p>
          <a:p>
            <a:pPr marL="0" indent="0" eaLnBrk="1" hangingPunct="1">
              <a:buFont typeface="Arial" charset="0"/>
              <a:buNone/>
            </a:pPr>
            <a:r>
              <a:rPr lang="ru-RU" sz="2600" dirty="0" smtClean="0"/>
              <a:t>Показателями синтаксической связи являются аффиксы, аналитические средства (служебные слова), порядок слов, инкорпорация, синтаксическое </a:t>
            </a:r>
            <a:r>
              <a:rPr lang="ru-RU" sz="2600" dirty="0" err="1" smtClean="0"/>
              <a:t>основосложение</a:t>
            </a:r>
            <a:r>
              <a:rPr lang="ru-RU" sz="2600" dirty="0" smtClean="0"/>
              <a:t>.  </a:t>
            </a:r>
          </a:p>
          <a:p>
            <a:pPr marL="0" indent="0" eaLnBrk="1" hangingPunct="1">
              <a:buFont typeface="Arial" charset="0"/>
              <a:buNone/>
            </a:pPr>
            <a:endParaRPr lang="ru-RU" sz="2600" dirty="0" smtClean="0"/>
          </a:p>
          <a:p>
            <a:pPr marL="0" indent="0" eaLnBrk="1" hangingPunct="1">
              <a:buFont typeface="Arial" charset="0"/>
              <a:buNone/>
            </a:pPr>
            <a:endParaRPr lang="ru-RU" sz="2600" i="1" dirty="0" smtClean="0"/>
          </a:p>
          <a:p>
            <a:pPr marL="0" indent="0" eaLnBrk="1" hangingPunct="1">
              <a:buFont typeface="Arial" charset="0"/>
              <a:buNone/>
            </a:pPr>
            <a:endParaRPr lang="ru-RU" sz="2600" dirty="0" smtClean="0"/>
          </a:p>
          <a:p>
            <a:pPr marL="0" indent="0" eaLnBrk="1" hangingPunct="1">
              <a:buFont typeface="Arial" charset="0"/>
              <a:buNone/>
            </a:pPr>
            <a:endParaRPr lang="ru-RU" sz="2600" dirty="0" smtClean="0"/>
          </a:p>
          <a:p>
            <a:pPr marL="0" indent="0" eaLnBrk="1" hangingPunct="1">
              <a:buFont typeface="Arial" charset="0"/>
              <a:buNone/>
            </a:pPr>
            <a:endParaRPr lang="ru-RU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1205</Words>
  <Application>Microsoft Office PowerPoint</Application>
  <PresentationFormat>Экран (4:3)</PresentationFormat>
  <Paragraphs>145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Calibri</vt:lpstr>
      <vt:lpstr>Тема Office</vt:lpstr>
      <vt:lpstr>Грамматика языка: синтаксис</vt:lpstr>
      <vt:lpstr>Грамматика языка </vt:lpstr>
      <vt:lpstr>Презентация PowerPoint</vt:lpstr>
      <vt:lpstr>Синтаксис</vt:lpstr>
      <vt:lpstr>Предложение</vt:lpstr>
      <vt:lpstr>Комбинаторика синтаксиса</vt:lpstr>
      <vt:lpstr>Комбинаторика синтаксиса</vt:lpstr>
      <vt:lpstr>Синтаксическая функция</vt:lpstr>
      <vt:lpstr>Синтаксическая связь</vt:lpstr>
      <vt:lpstr>Показатели синтаксической связи</vt:lpstr>
      <vt:lpstr>Показатели синтаксической связи</vt:lpstr>
      <vt:lpstr>Предлог</vt:lpstr>
      <vt:lpstr>Синтаксическое словосложение</vt:lpstr>
      <vt:lpstr>Синтаксическое словосложение</vt:lpstr>
      <vt:lpstr>Синтаксическая связь</vt:lpstr>
      <vt:lpstr>Типы подчинительной связи </vt:lpstr>
      <vt:lpstr>Синтаксическая связь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Грамматика языка: синтаксис</dc:title>
  <dc:creator>Julia</dc:creator>
  <cp:lastModifiedBy>student</cp:lastModifiedBy>
  <cp:revision>38</cp:revision>
  <dcterms:created xsi:type="dcterms:W3CDTF">2020-05-08T06:12:15Z</dcterms:created>
  <dcterms:modified xsi:type="dcterms:W3CDTF">2021-05-12T03:16:14Z</dcterms:modified>
</cp:coreProperties>
</file>