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61" r:id="rId5"/>
    <p:sldId id="262" r:id="rId6"/>
    <p:sldId id="263" r:id="rId7"/>
    <p:sldId id="265" r:id="rId8"/>
    <p:sldId id="266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50" y="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14.06.2021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14.06.2021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14.06.2021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14.06.2021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14.06.2021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14.06.2021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14.06.2021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ru.wikipedia.org/wiki/%D0%9A%D0%B8%D1%80%D0%B8%D0%BB%D0%BB%D0%B8%D1%86%D0%B0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57200" y="2071679"/>
            <a:ext cx="8458200" cy="1643074"/>
          </a:xfrm>
        </p:spPr>
        <p:txBody>
          <a:bodyPr>
            <a:normAutofit/>
          </a:bodyPr>
          <a:lstStyle/>
          <a:p>
            <a:r>
              <a:rPr lang="ru-RU" dirty="0" smtClean="0"/>
              <a:t>Кириллица. Кириллические алфавиты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3929066"/>
            <a:ext cx="4910166" cy="1714512"/>
          </a:xfrm>
        </p:spPr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14356"/>
            <a:ext cx="8301038" cy="1000132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Определение термина «кириллица»</a:t>
            </a:r>
            <a:br>
              <a:rPr lang="ru-RU" sz="2800" dirty="0" smtClean="0"/>
            </a:br>
            <a:r>
              <a:rPr lang="ru-RU" sz="2800" dirty="0" smtClean="0"/>
              <a:t>Некоторые языки, основанные на </a:t>
            </a:r>
            <a:r>
              <a:rPr lang="ru-RU" sz="2800" dirty="0" err="1" smtClean="0"/>
              <a:t>кирилице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785926"/>
            <a:ext cx="9144000" cy="5072074"/>
          </a:xfrm>
        </p:spPr>
        <p:txBody>
          <a:bodyPr>
            <a:noAutofit/>
          </a:bodyPr>
          <a:lstStyle/>
          <a:p>
            <a:pPr indent="0">
              <a:buNone/>
            </a:pPr>
            <a:r>
              <a:rPr lang="ru-RU" sz="1800" dirty="0" smtClean="0"/>
              <a:t>Кириллица — термин, имеющий несколько значений:</a:t>
            </a:r>
          </a:p>
          <a:p>
            <a:pPr indent="0">
              <a:buNone/>
            </a:pPr>
            <a:r>
              <a:rPr lang="ru-RU" sz="1800" dirty="0" smtClean="0"/>
              <a:t>1) Старославянская азбука: то же, что кириллический (или кирилловский) алфавит: одна из  древних азбук для старославянского языка;</a:t>
            </a:r>
          </a:p>
          <a:p>
            <a:pPr indent="0">
              <a:buNone/>
            </a:pPr>
            <a:r>
              <a:rPr lang="ru-RU" sz="1800" dirty="0" smtClean="0"/>
              <a:t>2) Кириллические алфавиты: система письменности и алфавит для какого-либо иного языка, основанная на этой старославянской кириллице </a:t>
            </a:r>
          </a:p>
          <a:p>
            <a:pPr indent="0">
              <a:buNone/>
            </a:pPr>
            <a:r>
              <a:rPr lang="ru-RU" sz="1800" dirty="0" smtClean="0"/>
              <a:t>3) Полууставный шрифт: шрифт которым традиционно печатаются церковные книги (в этом значении кириллица противопоставляется гражданскому или петровскому шрифту).</a:t>
            </a:r>
          </a:p>
          <a:p>
            <a:pPr indent="0">
              <a:buNone/>
            </a:pPr>
            <a:r>
              <a:rPr lang="ru-RU" sz="1800" dirty="0" smtClean="0"/>
              <a:t>На основе кириллицы построены алфавиты следующих славянских языков:</a:t>
            </a:r>
          </a:p>
          <a:p>
            <a:pPr indent="0">
              <a:buNone/>
            </a:pPr>
            <a:r>
              <a:rPr lang="ru-RU" sz="1800" dirty="0" smtClean="0"/>
              <a:t>русского языка (русский алфавит),</a:t>
            </a:r>
          </a:p>
          <a:p>
            <a:r>
              <a:rPr lang="ru-RU" sz="1800" dirty="0" smtClean="0"/>
              <a:t>украинского языка (украинский алфавит),</a:t>
            </a:r>
          </a:p>
          <a:p>
            <a:r>
              <a:rPr lang="ru-RU" sz="1800" dirty="0" smtClean="0"/>
              <a:t>белорусского языка (белорусский алфавит),</a:t>
            </a:r>
          </a:p>
          <a:p>
            <a:r>
              <a:rPr lang="ru-RU" sz="1800" dirty="0" smtClean="0"/>
              <a:t>русинского языка (русинский алфавит),</a:t>
            </a:r>
          </a:p>
          <a:p>
            <a:r>
              <a:rPr lang="ru-RU" sz="1800" dirty="0" smtClean="0"/>
              <a:t>болгарского языка (болгарский алфавит),</a:t>
            </a:r>
          </a:p>
          <a:p>
            <a:r>
              <a:rPr lang="ru-RU" sz="1800" dirty="0" smtClean="0"/>
              <a:t>сербского языка (</a:t>
            </a:r>
            <a:r>
              <a:rPr lang="ru-RU" sz="1800" dirty="0" err="1" smtClean="0"/>
              <a:t>вуковица</a:t>
            </a:r>
            <a:r>
              <a:rPr lang="ru-RU" sz="1800" dirty="0" smtClean="0"/>
              <a:t>, </a:t>
            </a:r>
            <a:r>
              <a:rPr lang="ru-RU" sz="1800" dirty="0" err="1" smtClean="0"/>
              <a:t>гаевица</a:t>
            </a:r>
            <a:r>
              <a:rPr lang="ru-RU" sz="1800" dirty="0" smtClean="0"/>
              <a:t>),</a:t>
            </a:r>
          </a:p>
          <a:p>
            <a:r>
              <a:rPr lang="ru-RU" sz="1800" dirty="0" smtClean="0"/>
              <a:t>македонского языка (македонский алфавит),</a:t>
            </a:r>
          </a:p>
          <a:p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714380"/>
          </a:xfrm>
        </p:spPr>
        <p:txBody>
          <a:bodyPr/>
          <a:lstStyle/>
          <a:p>
            <a:r>
              <a:rPr lang="ru-RU" dirty="0" smtClean="0"/>
              <a:t>Алфавит кириллицы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00174"/>
            <a:ext cx="4929190" cy="5143536"/>
          </a:xfrm>
        </p:spPr>
        <p:txBody>
          <a:bodyPr>
            <a:noAutofit/>
          </a:bodyPr>
          <a:lstStyle/>
          <a:p>
            <a:pPr indent="0">
              <a:buNone/>
            </a:pPr>
            <a:r>
              <a:rPr lang="ru-RU" sz="1400" dirty="0" smtClean="0"/>
              <a:t>Состав первоначальной кириллической азбуки нам неизвестен; «классическая» старославянская кириллица из 43 букв, вероятно, частью содержит более поздние буквы . Кириллица целиком включает греческий алфавит (24 буквы), но некоторые сугубо греческие буквы (</a:t>
            </a:r>
            <a:r>
              <a:rPr lang="ru-RU" sz="1400" dirty="0" err="1" smtClean="0"/>
              <a:t>кси</a:t>
            </a:r>
            <a:r>
              <a:rPr lang="ru-RU" sz="1400" dirty="0" smtClean="0"/>
              <a:t>, пси, фита, ижица) стоят не на своём исходном месте, а вынесены в конец. К ним были добавлены 19 букв для обозначения звуков, специфических для славянского языка и отсутствующих в греческом. До реформы Петра I строчных букв в азбуке кириллицы не было, весь текст писали заглавными</a:t>
            </a:r>
            <a:r>
              <a:rPr lang="ru-RU" sz="1400" baseline="30000" dirty="0" smtClean="0">
                <a:hlinkClick r:id="rId2"/>
              </a:rPr>
              <a:t>[3]</a:t>
            </a:r>
            <a:r>
              <a:rPr lang="ru-RU" sz="1400" baseline="30000" dirty="0" smtClean="0"/>
              <a:t>:46</a:t>
            </a:r>
            <a:r>
              <a:rPr lang="ru-RU" sz="1400" dirty="0" smtClean="0"/>
              <a:t>. Некоторые буквы кириллицы, отсутствующие в греческом алфавите, по очертаниям близки к глаголическим. Ц и Ш внешне схожи с некоторыми буквами ряда алфавитов того времени (арамейское письмо, эфиопское письмо, коптское письмо, еврейское письмо, </a:t>
            </a:r>
            <a:r>
              <a:rPr lang="ru-RU" sz="1400" dirty="0" err="1" smtClean="0"/>
              <a:t>брахми</a:t>
            </a:r>
            <a:r>
              <a:rPr lang="ru-RU" sz="1400" dirty="0" smtClean="0"/>
              <a:t>), и установить однозначно источник заимствования не представляется возможным. Б по очертаниям схожа с В, Щ с Ш. Принципы создания диграфов в кириллице (Ы из ЪІ, ОУ, йотированные буквы) в общем следуют за глаголическими.</a:t>
            </a:r>
            <a:endParaRPr lang="ru-RU" sz="1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43504" y="1500174"/>
            <a:ext cx="3786182" cy="24288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43504" y="3929066"/>
            <a:ext cx="3798194" cy="27146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71438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Диакритика кириллических языков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500174"/>
            <a:ext cx="9144000" cy="5357826"/>
          </a:xfrm>
        </p:spPr>
        <p:txBody>
          <a:bodyPr>
            <a:noAutofit/>
          </a:bodyPr>
          <a:lstStyle/>
          <a:p>
            <a:pPr indent="0">
              <a:buNone/>
            </a:pPr>
            <a:r>
              <a:rPr lang="ru-RU" sz="1500" dirty="0" smtClean="0"/>
              <a:t>Диакритика в кириллице существовала в виде системы надстрочных знаков, заимствованной из греческого языка:</a:t>
            </a:r>
          </a:p>
          <a:p>
            <a:pPr indent="0">
              <a:buNone/>
            </a:pPr>
            <a:r>
              <a:rPr lang="ru-RU" sz="1500" dirty="0" smtClean="0"/>
              <a:t>Силы – ударения по преимуществу силовые. Различали слабое ударение (</a:t>
            </a:r>
            <a:r>
              <a:rPr lang="ru-RU" sz="1500" dirty="0" err="1" smtClean="0"/>
              <a:t>à</a:t>
            </a:r>
            <a:r>
              <a:rPr lang="ru-RU" sz="1500" dirty="0" smtClean="0"/>
              <a:t>) и сильное (</a:t>
            </a:r>
            <a:r>
              <a:rPr lang="ru-RU" sz="1500" dirty="0" err="1" smtClean="0"/>
              <a:t>á</a:t>
            </a:r>
            <a:r>
              <a:rPr lang="ru-RU" sz="1500" dirty="0" smtClean="0"/>
              <a:t>). </a:t>
            </a:r>
          </a:p>
          <a:p>
            <a:pPr indent="0">
              <a:buNone/>
            </a:pPr>
            <a:r>
              <a:rPr lang="ru-RU" sz="1500" dirty="0" smtClean="0"/>
              <a:t>а́ </a:t>
            </a:r>
            <a:r>
              <a:rPr lang="ru-RU" sz="1500" dirty="0" err="1" smtClean="0"/>
              <a:t>оксия</a:t>
            </a:r>
            <a:r>
              <a:rPr lang="ru-RU" sz="1500" dirty="0" smtClean="0"/>
              <a:t> (акут): главное ударение.</a:t>
            </a:r>
          </a:p>
          <a:p>
            <a:pPr indent="0">
              <a:buNone/>
            </a:pPr>
            <a:r>
              <a:rPr lang="ru-RU" sz="1500" dirty="0" smtClean="0"/>
              <a:t>а̀ </a:t>
            </a:r>
            <a:r>
              <a:rPr lang="ru-RU" sz="1500" dirty="0" err="1" smtClean="0"/>
              <a:t>вария</a:t>
            </a:r>
            <a:r>
              <a:rPr lang="ru-RU" sz="1500" dirty="0" smtClean="0"/>
              <a:t> (</a:t>
            </a:r>
            <a:r>
              <a:rPr lang="ru-RU" sz="1500" dirty="0" err="1" smtClean="0"/>
              <a:t>гравис</a:t>
            </a:r>
            <a:r>
              <a:rPr lang="ru-RU" sz="1500" dirty="0" smtClean="0"/>
              <a:t>): побочное ударение.</a:t>
            </a:r>
          </a:p>
          <a:p>
            <a:pPr indent="0">
              <a:buNone/>
            </a:pPr>
            <a:r>
              <a:rPr lang="ru-RU" sz="1500" dirty="0" err="1" smtClean="0"/>
              <a:t>Дыхи</a:t>
            </a:r>
            <a:r>
              <a:rPr lang="ru-RU" sz="1500" dirty="0" smtClean="0"/>
              <a:t> – придыхания (). Ставились над начальной гласной слога: .</a:t>
            </a:r>
          </a:p>
          <a:p>
            <a:pPr indent="0">
              <a:buNone/>
            </a:pPr>
            <a:r>
              <a:rPr lang="ru-RU" sz="1500" dirty="0" err="1" smtClean="0"/>
              <a:t>Звательце</a:t>
            </a:r>
            <a:r>
              <a:rPr lang="ru-RU" sz="1500" dirty="0" smtClean="0"/>
              <a:t> (</a:t>
            </a:r>
            <a:r>
              <a:rPr lang="ru-RU" sz="1500" dirty="0" err="1" smtClean="0"/>
              <a:t>звательцо</a:t>
            </a:r>
            <a:r>
              <a:rPr lang="ru-RU" sz="1500" dirty="0" smtClean="0"/>
              <a:t>), или </a:t>
            </a:r>
            <a:r>
              <a:rPr lang="ru-RU" sz="1500" dirty="0" err="1" smtClean="0"/>
              <a:t>псили</a:t>
            </a:r>
            <a:r>
              <a:rPr lang="ru-RU" sz="1500" dirty="0" smtClean="0"/>
              <a:t>: тонкое придыхание: а҆.</a:t>
            </a:r>
          </a:p>
          <a:p>
            <a:pPr indent="0">
              <a:buNone/>
            </a:pPr>
            <a:r>
              <a:rPr lang="ru-RU" sz="1500" dirty="0" err="1" smtClean="0"/>
              <a:t>Дасия</a:t>
            </a:r>
            <a:r>
              <a:rPr lang="ru-RU" sz="1500" dirty="0" smtClean="0"/>
              <a:t>: густое придыхание: а҅.</a:t>
            </a:r>
          </a:p>
          <a:p>
            <a:pPr indent="0">
              <a:buNone/>
            </a:pPr>
            <a:r>
              <a:rPr lang="ru-RU" sz="1500" dirty="0" smtClean="0"/>
              <a:t>Объединенные </a:t>
            </a:r>
            <a:r>
              <a:rPr lang="ru-RU" sz="1500" dirty="0" err="1" smtClean="0"/>
              <a:t>звательце</a:t>
            </a:r>
            <a:r>
              <a:rPr lang="ru-RU" sz="1500" dirty="0" smtClean="0"/>
              <a:t> и </a:t>
            </a:r>
            <a:r>
              <a:rPr lang="ru-RU" sz="1500" dirty="0" err="1" smtClean="0"/>
              <a:t>оксия</a:t>
            </a:r>
            <a:r>
              <a:rPr lang="ru-RU" sz="1500" dirty="0" smtClean="0"/>
              <a:t> составляют </a:t>
            </a:r>
            <a:r>
              <a:rPr lang="ru-RU" sz="1500" dirty="0" err="1" smtClean="0"/>
              <a:t>исо</a:t>
            </a:r>
            <a:r>
              <a:rPr lang="ru-RU" sz="1500" dirty="0" smtClean="0"/>
              <a:t>: а҆́.</a:t>
            </a:r>
          </a:p>
          <a:p>
            <a:pPr indent="0">
              <a:buNone/>
            </a:pPr>
            <a:r>
              <a:rPr lang="ru-RU" sz="1500" dirty="0" smtClean="0"/>
              <a:t>Объединенные </a:t>
            </a:r>
            <a:r>
              <a:rPr lang="ru-RU" sz="1500" dirty="0" err="1" smtClean="0"/>
              <a:t>звательце</a:t>
            </a:r>
            <a:r>
              <a:rPr lang="ru-RU" sz="1500" dirty="0" smtClean="0"/>
              <a:t> и </a:t>
            </a:r>
            <a:r>
              <a:rPr lang="ru-RU" sz="1500" dirty="0" err="1" smtClean="0"/>
              <a:t>вария</a:t>
            </a:r>
            <a:r>
              <a:rPr lang="ru-RU" sz="1500" dirty="0" smtClean="0"/>
              <a:t> составляют апостроф: а҆̀.</a:t>
            </a:r>
          </a:p>
          <a:p>
            <a:pPr indent="0">
              <a:buNone/>
            </a:pPr>
            <a:r>
              <a:rPr lang="ru-RU" sz="1500" dirty="0" smtClean="0"/>
              <a:t>Объединенные </a:t>
            </a:r>
            <a:r>
              <a:rPr lang="ru-RU" sz="1500" dirty="0" err="1" smtClean="0"/>
              <a:t>звательце</a:t>
            </a:r>
            <a:r>
              <a:rPr lang="ru-RU" sz="1500" dirty="0" smtClean="0"/>
              <a:t> и камора составляют великий апостроф (используется только с омегой): </a:t>
            </a:r>
            <a:r>
              <a:rPr lang="ru-RU" sz="1500" dirty="0" err="1" smtClean="0"/>
              <a:t>ὦ </a:t>
            </a:r>
            <a:r>
              <a:rPr lang="ru-RU" sz="1500" dirty="0" smtClean="0"/>
              <a:t>.</a:t>
            </a:r>
          </a:p>
          <a:p>
            <a:pPr indent="0">
              <a:buNone/>
            </a:pPr>
            <a:r>
              <a:rPr lang="ru-RU" sz="1500" dirty="0" smtClean="0"/>
              <a:t>Трема (</a:t>
            </a:r>
            <a:r>
              <a:rPr lang="ru-RU" sz="1500" dirty="0" err="1" smtClean="0"/>
              <a:t>диерезис</a:t>
            </a:r>
            <a:r>
              <a:rPr lang="ru-RU" sz="1500" dirty="0" smtClean="0"/>
              <a:t>) в основном ставился над i: </a:t>
            </a:r>
            <a:r>
              <a:rPr lang="ru-RU" sz="1500" dirty="0" err="1" smtClean="0"/>
              <a:t>ї</a:t>
            </a:r>
            <a:r>
              <a:rPr lang="ru-RU" sz="1500" dirty="0" smtClean="0"/>
              <a:t>.</a:t>
            </a:r>
          </a:p>
          <a:p>
            <a:pPr indent="0">
              <a:buNone/>
            </a:pPr>
            <a:r>
              <a:rPr lang="ru-RU" sz="1500" dirty="0" err="1" smtClean="0"/>
              <a:t>Паерок</a:t>
            </a:r>
            <a:r>
              <a:rPr lang="ru-RU" sz="1500" dirty="0" smtClean="0"/>
              <a:t> – разделительный знак ('). Ставился на месте </a:t>
            </a:r>
            <a:r>
              <a:rPr lang="ru-RU" sz="1500" dirty="0" err="1" smtClean="0"/>
              <a:t>ъ</a:t>
            </a:r>
            <a:r>
              <a:rPr lang="ru-RU" sz="1500" dirty="0" smtClean="0"/>
              <a:t> или иногда </a:t>
            </a:r>
            <a:r>
              <a:rPr lang="ru-RU" sz="1500" dirty="0" err="1" smtClean="0"/>
              <a:t>ь</a:t>
            </a:r>
            <a:r>
              <a:rPr lang="ru-RU" sz="1500" dirty="0" smtClean="0"/>
              <a:t>. </a:t>
            </a:r>
          </a:p>
          <a:p>
            <a:pPr indent="0">
              <a:buNone/>
            </a:pPr>
            <a:r>
              <a:rPr lang="ru-RU" sz="1500" dirty="0" smtClean="0"/>
              <a:t>Иногда мягкость обозначалась знаком, напоминающем циркумфлекс или перевернутую </a:t>
            </a:r>
            <a:r>
              <a:rPr lang="ru-RU" sz="1500" dirty="0" err="1" smtClean="0"/>
              <a:t>кратку</a:t>
            </a:r>
            <a:r>
              <a:rPr lang="ru-RU" sz="1500" dirty="0" smtClean="0"/>
              <a:t> (камору) – л҄.</a:t>
            </a:r>
          </a:p>
          <a:p>
            <a:pPr indent="0">
              <a:buNone/>
            </a:pPr>
            <a:r>
              <a:rPr lang="ru-RU" sz="1500" dirty="0" smtClean="0"/>
              <a:t>Титло – надстрочный знак, изобретенный еще  римлянином </a:t>
            </a:r>
            <a:r>
              <a:rPr lang="ru-RU" sz="1500" dirty="0" err="1" smtClean="0"/>
              <a:t>Тироном</a:t>
            </a:r>
            <a:r>
              <a:rPr lang="ru-RU" sz="1500" dirty="0" smtClean="0"/>
              <a:t> для маркировки им сокращенных слов или чисел. Титло ставилось над часто </a:t>
            </a:r>
            <a:r>
              <a:rPr lang="ru-RU" sz="1500" dirty="0" err="1" smtClean="0"/>
              <a:t>употребимыми</a:t>
            </a:r>
            <a:r>
              <a:rPr lang="ru-RU" sz="1500" dirty="0" smtClean="0"/>
              <a:t> словами:  – бог, святой, дух, царь.</a:t>
            </a:r>
          </a:p>
          <a:p>
            <a:endParaRPr lang="ru-RU" sz="1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85794"/>
            <a:ext cx="8229600" cy="928694"/>
          </a:xfrm>
        </p:spPr>
        <p:txBody>
          <a:bodyPr/>
          <a:lstStyle/>
          <a:p>
            <a:r>
              <a:rPr lang="ru-RU" dirty="0" smtClean="0"/>
              <a:t>Пунктуация и обозначение чисел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43050"/>
            <a:ext cx="9144000" cy="5214950"/>
          </a:xfrm>
        </p:spPr>
        <p:txBody>
          <a:bodyPr>
            <a:normAutofit fontScale="85000" lnSpcReduction="20000"/>
          </a:bodyPr>
          <a:lstStyle/>
          <a:p>
            <a:pPr indent="0">
              <a:buNone/>
            </a:pPr>
            <a:r>
              <a:rPr lang="ru-RU" dirty="0" smtClean="0"/>
              <a:t>Пунктуация как система складывается в царствование Ивана Грозного по инициативе Максима Грека:</a:t>
            </a:r>
          </a:p>
          <a:p>
            <a:pPr indent="0">
              <a:buNone/>
            </a:pPr>
            <a:r>
              <a:rPr lang="ru-RU" dirty="0" smtClean="0"/>
              <a:t>(</a:t>
            </a:r>
            <a:r>
              <a:rPr lang="ru-RU" b="1" dirty="0" smtClean="0"/>
              <a:t>+</a:t>
            </a:r>
            <a:r>
              <a:rPr lang="ru-RU" dirty="0" smtClean="0"/>
              <a:t>) – начало текста;</a:t>
            </a:r>
          </a:p>
          <a:p>
            <a:pPr indent="0">
              <a:buNone/>
            </a:pPr>
            <a:r>
              <a:rPr lang="ru-RU" dirty="0" smtClean="0"/>
              <a:t>(</a:t>
            </a:r>
            <a:r>
              <a:rPr lang="ru-RU" b="1" dirty="0" smtClean="0"/>
              <a:t>.</a:t>
            </a:r>
            <a:r>
              <a:rPr lang="ru-RU" dirty="0" smtClean="0"/>
              <a:t>) (</a:t>
            </a:r>
            <a:r>
              <a:rPr lang="ru-RU" b="1" dirty="0" smtClean="0"/>
              <a:t>:</a:t>
            </a:r>
            <a:r>
              <a:rPr lang="ru-RU" dirty="0" smtClean="0"/>
              <a:t>) (</a:t>
            </a:r>
            <a:r>
              <a:rPr lang="ru-RU" b="1" dirty="0" smtClean="0"/>
              <a:t>:·</a:t>
            </a:r>
            <a:r>
              <a:rPr lang="ru-RU" dirty="0" smtClean="0"/>
              <a:t>) (</a:t>
            </a:r>
            <a:r>
              <a:rPr lang="ru-RU" b="1" dirty="0" smtClean="0"/>
              <a:t>::</a:t>
            </a:r>
            <a:r>
              <a:rPr lang="ru-RU" dirty="0" smtClean="0"/>
              <a:t>) (</a:t>
            </a:r>
            <a:r>
              <a:rPr lang="ru-RU" b="1" dirty="0" smtClean="0"/>
              <a:t>·:·</a:t>
            </a:r>
            <a:r>
              <a:rPr lang="ru-RU" dirty="0" smtClean="0"/>
              <a:t>) (</a:t>
            </a:r>
            <a:r>
              <a:rPr lang="ru-RU" b="1" dirty="0" smtClean="0"/>
              <a:t>:·:</a:t>
            </a:r>
            <a:r>
              <a:rPr lang="ru-RU" dirty="0" smtClean="0"/>
              <a:t>) – абзац;</a:t>
            </a:r>
          </a:p>
          <a:p>
            <a:pPr indent="0">
              <a:buNone/>
            </a:pPr>
            <a:r>
              <a:rPr lang="ru-RU" dirty="0" smtClean="0"/>
              <a:t>(;) – знак вопроса (?);</a:t>
            </a:r>
          </a:p>
          <a:p>
            <a:pPr indent="0">
              <a:buNone/>
            </a:pPr>
            <a:r>
              <a:rPr lang="ru-RU" dirty="0" smtClean="0"/>
              <a:t>҂ – знак переноса слов;</a:t>
            </a:r>
          </a:p>
          <a:p>
            <a:pPr indent="0">
              <a:buNone/>
            </a:pPr>
            <a:r>
              <a:rPr lang="ru-RU" dirty="0" smtClean="0"/>
              <a:t> – законченность мысли и прочие знаки.</a:t>
            </a:r>
          </a:p>
          <a:p>
            <a:pPr indent="0">
              <a:buNone/>
            </a:pPr>
            <a:r>
              <a:rPr lang="ru-RU" dirty="0" smtClean="0"/>
              <a:t> Числа</a:t>
            </a:r>
          </a:p>
          <a:p>
            <a:pPr indent="0">
              <a:buNone/>
            </a:pPr>
            <a:r>
              <a:rPr lang="ru-RU" dirty="0" smtClean="0"/>
              <a:t>Система записи чисел была скалькирована с греческого письма: ·а҃· – 1, ·</a:t>
            </a:r>
            <a:r>
              <a:rPr lang="ru-RU" dirty="0" err="1" smtClean="0"/>
              <a:t>i</a:t>
            </a:r>
            <a:r>
              <a:rPr lang="ru-RU" dirty="0" smtClean="0"/>
              <a:t>҃· – 10, ·</a:t>
            </a:r>
            <a:r>
              <a:rPr lang="ru-RU" dirty="0" err="1" smtClean="0"/>
              <a:t>i҃а</a:t>
            </a:r>
            <a:r>
              <a:rPr lang="ru-RU" dirty="0" smtClean="0"/>
              <a:t>҃· – 11, ·ч҃· – 90, ·</a:t>
            </a:r>
            <a:r>
              <a:rPr lang="ru-RU" dirty="0" err="1" smtClean="0"/>
              <a:t>р</a:t>
            </a:r>
            <a:r>
              <a:rPr lang="ru-RU" dirty="0" smtClean="0"/>
              <a:t>҃· – 100, ·҂а҃· – 1000. Числа более 10.000 имели узкую сферу употребления, хотя у старых книжников встречаются их обозначения и древнерусские названия:  – 10.000 (тьма), 100.000 (легион), 1.000.000 (</a:t>
            </a:r>
            <a:r>
              <a:rPr lang="ru-RU" dirty="0" err="1" smtClean="0"/>
              <a:t>леодр</a:t>
            </a:r>
            <a:r>
              <a:rPr lang="ru-RU" dirty="0" smtClean="0"/>
              <a:t>), 10.000.000 (ворон). Неопределенное множество, т.е. числа большие, чем «ворон» обозначались словом «колода».</a:t>
            </a:r>
          </a:p>
          <a:p>
            <a:pPr indent="0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85794"/>
            <a:ext cx="8229600" cy="857256"/>
          </a:xfrm>
        </p:spPr>
        <p:txBody>
          <a:bodyPr>
            <a:normAutofit/>
          </a:bodyPr>
          <a:lstStyle/>
          <a:p>
            <a:r>
              <a:rPr lang="ru-RU" dirty="0" smtClean="0"/>
              <a:t>Виды кириллицы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714488"/>
            <a:ext cx="9144000" cy="5143512"/>
          </a:xfrm>
        </p:spPr>
        <p:txBody>
          <a:bodyPr>
            <a:normAutofit fontScale="62500" lnSpcReduction="20000"/>
          </a:bodyPr>
          <a:lstStyle/>
          <a:p>
            <a:pPr indent="0">
              <a:buNone/>
            </a:pPr>
            <a:r>
              <a:rPr lang="ru-RU" b="1" dirty="0" smtClean="0"/>
              <a:t>Устав</a:t>
            </a:r>
            <a:r>
              <a:rPr lang="ru-RU" dirty="0" smtClean="0"/>
              <a:t> – вид кириллицы с геометрически четким рисунком букв. Имел ритуальный характер и распространен в 11-14 вв. Буквы устава одного размера, сокращения и выносные знаки отсутствовали. С 13 в. устав становится уже, некоторые буквы утрачивают верхние части , перекладина часто поднимается вверх  (перекладина  выходит за пределы строки). В 14 в. формируется устав с очень узкими буквами, порой некоторые буквы видоизменяются . К уставному письму относят круглую глаголицу и берестяные грамоты.</a:t>
            </a:r>
          </a:p>
          <a:p>
            <a:pPr indent="0">
              <a:buNone/>
            </a:pPr>
            <a:r>
              <a:rPr lang="ru-RU" b="1" dirty="0" smtClean="0"/>
              <a:t>Полуустав</a:t>
            </a:r>
            <a:r>
              <a:rPr lang="ru-RU" dirty="0" smtClean="0"/>
              <a:t> – переходный вид кириллицы от устава к скорописи, в которой основные линии букв лишены строгости, имеют, как правило, наклон вправо, буквы разного размера. Много сокращений, выносных букв и надстрочных знаков. Южнославянские полууставные рукописи сохранились с кон. 13 в. В Древней Руси полуустав употребляется с сер. 14 в.</a:t>
            </a:r>
          </a:p>
          <a:p>
            <a:pPr indent="0">
              <a:buNone/>
            </a:pPr>
            <a:r>
              <a:rPr lang="ru-RU" b="1" dirty="0" smtClean="0"/>
              <a:t>Скоропись</a:t>
            </a:r>
            <a:r>
              <a:rPr lang="ru-RU" dirty="0" smtClean="0"/>
              <a:t>.</a:t>
            </a:r>
          </a:p>
          <a:p>
            <a:pPr indent="0">
              <a:buNone/>
            </a:pPr>
            <a:r>
              <a:rPr lang="ru-RU" dirty="0" smtClean="0"/>
              <a:t>В декоративных и криптографических целях применялась вязь. В первых русских печатных книгах как церковных, так и светских использовались полууставные буквы. Печатный полуустав продержался до 1708, когда царь Петр I ввел </a:t>
            </a:r>
            <a:r>
              <a:rPr lang="ru-RU" dirty="0" err="1" smtClean="0"/>
              <a:t>гражданицу</a:t>
            </a:r>
            <a:r>
              <a:rPr lang="ru-RU" dirty="0" smtClean="0"/>
              <a:t> (гражданский шрифт), которая окончательно сложилась в ходе реформы 1918. Тогда декретом Совета Народных Комиссаров из алфавита были исключены буквы </a:t>
            </a:r>
            <a:r>
              <a:rPr lang="ru-RU" dirty="0" err="1" smtClean="0"/>
              <a:t>ѣ</a:t>
            </a:r>
            <a:r>
              <a:rPr lang="ru-RU" dirty="0" smtClean="0"/>
              <a:t>, </a:t>
            </a:r>
            <a:r>
              <a:rPr lang="ru-RU" dirty="0" err="1" smtClean="0"/>
              <a:t>ѳ</a:t>
            </a:r>
            <a:r>
              <a:rPr lang="ru-RU" dirty="0" smtClean="0"/>
              <a:t>, </a:t>
            </a:r>
            <a:r>
              <a:rPr lang="ru-RU" dirty="0" err="1" smtClean="0"/>
              <a:t>і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71480"/>
            <a:ext cx="8229600" cy="100013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Распространение кириллицы в мире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5214950"/>
            <a:ext cx="9144000" cy="1643050"/>
          </a:xfrm>
        </p:spPr>
        <p:txBody>
          <a:bodyPr>
            <a:normAutofit fontScale="62500" lnSpcReduction="20000"/>
          </a:bodyPr>
          <a:lstStyle/>
          <a:p>
            <a:r>
              <a:rPr lang="ru-RU" dirty="0" err="1" smtClean="0"/>
              <a:t>Темнозеленый</a:t>
            </a:r>
            <a:r>
              <a:rPr lang="ru-RU" dirty="0" smtClean="0"/>
              <a:t> цвет - страны, где кириллица используется по сей день для обслуживания официального или государственного языка;</a:t>
            </a:r>
          </a:p>
          <a:p>
            <a:r>
              <a:rPr lang="ru-RU" dirty="0" smtClean="0"/>
              <a:t>Зеленый - страны, где кириллица используется параллельно с другими письменностями;</a:t>
            </a:r>
          </a:p>
          <a:p>
            <a:r>
              <a:rPr lang="ru-RU" dirty="0" err="1" smtClean="0"/>
              <a:t>Светлозеленый</a:t>
            </a:r>
            <a:r>
              <a:rPr lang="ru-RU" dirty="0" smtClean="0"/>
              <a:t> - страны, к </a:t>
            </a:r>
            <a:r>
              <a:rPr lang="ru-RU" dirty="0" err="1" smtClean="0"/>
              <a:t>нач</a:t>
            </a:r>
            <a:r>
              <a:rPr lang="ru-RU" dirty="0" smtClean="0"/>
              <a:t>. 21 в. отказавшиеся от кириллицы;</a:t>
            </a:r>
          </a:p>
          <a:p>
            <a:r>
              <a:rPr lang="ru-RU" dirty="0" err="1" smtClean="0"/>
              <a:t>Голубой</a:t>
            </a:r>
            <a:r>
              <a:rPr lang="ru-RU" dirty="0" smtClean="0"/>
              <a:t> - страны и территории, где была распространена кириллица.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571612"/>
            <a:ext cx="8001056" cy="3643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14422"/>
            <a:ext cx="4498975" cy="4408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00562" y="4786322"/>
            <a:ext cx="4429156" cy="20716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786314" y="714356"/>
            <a:ext cx="3755324" cy="40421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45</TotalTime>
  <Words>56</Words>
  <Application>Microsoft Office PowerPoint</Application>
  <PresentationFormat>Экран (4:3)</PresentationFormat>
  <Paragraphs>50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Городская</vt:lpstr>
      <vt:lpstr>Кириллица. Кириллические алфавиты</vt:lpstr>
      <vt:lpstr>Определение термина «кириллица» Некоторые языки, основанные на кирилице</vt:lpstr>
      <vt:lpstr>Алфавит кириллицы</vt:lpstr>
      <vt:lpstr>Диакритика кириллических языков</vt:lpstr>
      <vt:lpstr>Пунктуация и обозначение чисел</vt:lpstr>
      <vt:lpstr>Виды кириллицы</vt:lpstr>
      <vt:lpstr>Распространение кириллицы в мире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Кириллица. Кириллические алфавиты</dc:title>
  <dc:creator>Admin</dc:creator>
  <cp:lastModifiedBy>Бухгалтер</cp:lastModifiedBy>
  <cp:revision>7</cp:revision>
  <dcterms:created xsi:type="dcterms:W3CDTF">2020-12-22T11:36:27Z</dcterms:created>
  <dcterms:modified xsi:type="dcterms:W3CDTF">2021-06-14T15:36:45Z</dcterms:modified>
</cp:coreProperties>
</file>