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1"/>
    <p:restoredTop sz="94698"/>
  </p:normalViewPr>
  <p:slideViewPr>
    <p:cSldViewPr snapToObjects="1">
      <p:cViewPr>
        <p:scale>
          <a:sx n="70" d="100"/>
          <a:sy n="70" d="100"/>
        </p:scale>
        <p:origin x="-336" y="48"/>
      </p:cViewPr>
      <p:guideLst>
        <p:guide orient="horz" pos="2156"/>
        <p:guide orient="horz" pos="-128"/>
        <p:guide pos="3839"/>
        <p:guide pos="1943"/>
        <p:guide pos="797"/>
        <p:guide pos="2889"/>
        <p:guide pos="3042"/>
        <p:guide pos="3499"/>
        <p:guide pos="3897"/>
        <p:guide pos="5585"/>
        <p:guide pos="14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ah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Полилиния 7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ah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Полилиния 8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Полилиния 9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Полилиния 10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ah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Полилиния 11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ah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399" y="2500306"/>
            <a:ext cx="10363199" cy="1171582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799" y="3714752"/>
            <a:ext cx="8534399" cy="57150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en-US" altLang="ko-KR"/>
              <a:t>Click to edit Master subtitle style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sert" type="objOnly" preserve="1">
  <p:cSld name="Inser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>
            <a:spLocks noChangeArrowheads="1"/>
          </p:cNvSpPr>
          <p:nvPr/>
        </p:nvSpPr>
        <p:spPr>
          <a:xfrm>
            <a:off x="0" y="2643182"/>
            <a:ext cx="12191999" cy="4214818"/>
          </a:xfrm>
          <a:prstGeom prst="roundRect">
            <a:avLst>
              <a:gd name="adj" fmla="val 0"/>
            </a:avLst>
          </a:prstGeom>
          <a:gradFill flip="none" rotWithShape="1">
            <a:gsLst>
              <a:gs pos="27000">
                <a:schemeClr val="bg2">
                  <a:lumMod val="50000"/>
                  <a:alpha val="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  <a:tileRect/>
          </a:gradFill>
          <a:ln w="9525" algn="ctr">
            <a:noFill/>
            <a:miter/>
          </a:ln>
          <a:effectLst/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Полилиния 6"/>
          <p:cNvSpPr/>
          <p:nvPr/>
        </p:nvSpPr>
        <p:spPr>
          <a:xfrm flipH="1">
            <a:off x="0" y="-25400"/>
            <a:ext cx="12191999" cy="6858000"/>
          </a:xfrm>
          <a:custGeom>
            <a:avLst/>
            <a:gdLst/>
            <a:ah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8" name="Группа 7"/>
          <p:cNvGrpSpPr/>
          <p:nvPr/>
        </p:nvGrpSpPr>
        <p:grpSpPr>
          <a:xfrm flipH="1">
            <a:off x="0" y="-49690"/>
            <a:ext cx="4857750" cy="6907690"/>
            <a:chOff x="-365160" y="-49690"/>
            <a:chExt cx="3643313" cy="6907690"/>
          </a:xfrm>
        </p:grpSpPr>
        <p:sp>
          <p:nvSpPr>
            <p:cNvPr id="9" name="Полилиния 8"/>
            <p:cNvSpPr/>
            <p:nvPr/>
          </p:nvSpPr>
          <p:spPr>
            <a:xfrm>
              <a:off x="-365160" y="-49690"/>
              <a:ext cx="3643313" cy="6356350"/>
            </a:xfrm>
            <a:custGeom>
              <a:avLst/>
              <a:gdLst/>
              <a:ahLst/>
              <a:cxnLst>
                <a:cxn ang="0">
                  <a:pos x="0" y="4004"/>
                </a:cxn>
                <a:cxn ang="0">
                  <a:pos x="94" y="3938"/>
                </a:cxn>
                <a:cxn ang="0">
                  <a:pos x="203" y="3856"/>
                </a:cxn>
                <a:cxn ang="0">
                  <a:pos x="345" y="3743"/>
                </a:cxn>
                <a:cxn ang="0">
                  <a:pos x="512" y="3598"/>
                </a:cxn>
                <a:cxn ang="0">
                  <a:pos x="701" y="3421"/>
                </a:cxn>
                <a:cxn ang="0">
                  <a:pos x="852" y="3267"/>
                </a:cxn>
                <a:cxn ang="0">
                  <a:pos x="955" y="3157"/>
                </a:cxn>
                <a:cxn ang="0">
                  <a:pos x="1059" y="3037"/>
                </a:cxn>
                <a:cxn ang="0">
                  <a:pos x="1164" y="2910"/>
                </a:cxn>
                <a:cxn ang="0">
                  <a:pos x="1270" y="2776"/>
                </a:cxn>
                <a:cxn ang="0">
                  <a:pos x="1373" y="2634"/>
                </a:cxn>
                <a:cxn ang="0">
                  <a:pos x="1476" y="2485"/>
                </a:cxn>
                <a:cxn ang="0">
                  <a:pos x="1576" y="2328"/>
                </a:cxn>
                <a:cxn ang="0">
                  <a:pos x="1673" y="2163"/>
                </a:cxn>
                <a:cxn ang="0">
                  <a:pos x="1766" y="1992"/>
                </a:cxn>
                <a:cxn ang="0">
                  <a:pos x="1854" y="1812"/>
                </a:cxn>
                <a:cxn ang="0">
                  <a:pos x="1936" y="1626"/>
                </a:cxn>
                <a:cxn ang="0">
                  <a:pos x="2013" y="1433"/>
                </a:cxn>
                <a:cxn ang="0">
                  <a:pos x="2081" y="1231"/>
                </a:cxn>
                <a:cxn ang="0">
                  <a:pos x="2141" y="1023"/>
                </a:cxn>
                <a:cxn ang="0">
                  <a:pos x="2193" y="808"/>
                </a:cxn>
                <a:cxn ang="0">
                  <a:pos x="2237" y="586"/>
                </a:cxn>
                <a:cxn ang="0">
                  <a:pos x="2268" y="357"/>
                </a:cxn>
                <a:cxn ang="0">
                  <a:pos x="2289" y="121"/>
                </a:cxn>
                <a:cxn ang="0">
                  <a:pos x="598" y="24"/>
                </a:cxn>
                <a:cxn ang="0">
                  <a:pos x="611" y="55"/>
                </a:cxn>
                <a:cxn ang="0">
                  <a:pos x="669" y="208"/>
                </a:cxn>
                <a:cxn ang="0">
                  <a:pos x="726" y="371"/>
                </a:cxn>
                <a:cxn ang="0">
                  <a:pos x="789" y="575"/>
                </a:cxn>
                <a:cxn ang="0">
                  <a:pos x="852" y="814"/>
                </a:cxn>
                <a:cxn ang="0">
                  <a:pos x="896" y="1014"/>
                </a:cxn>
                <a:cxn ang="0">
                  <a:pos x="923" y="1155"/>
                </a:cxn>
                <a:cxn ang="0">
                  <a:pos x="946" y="1301"/>
                </a:cxn>
                <a:cxn ang="0">
                  <a:pos x="965" y="1452"/>
                </a:cxn>
                <a:cxn ang="0">
                  <a:pos x="979" y="1606"/>
                </a:cxn>
                <a:cxn ang="0">
                  <a:pos x="988" y="1763"/>
                </a:cxn>
                <a:cxn ang="0">
                  <a:pos x="991" y="1923"/>
                </a:cxn>
                <a:cxn ang="0">
                  <a:pos x="985" y="2083"/>
                </a:cxn>
                <a:cxn ang="0">
                  <a:pos x="973" y="2244"/>
                </a:cxn>
                <a:cxn ang="0">
                  <a:pos x="952" y="2405"/>
                </a:cxn>
                <a:cxn ang="0">
                  <a:pos x="920" y="2565"/>
                </a:cxn>
                <a:cxn ang="0">
                  <a:pos x="880" y="2724"/>
                </a:cxn>
                <a:cxn ang="0">
                  <a:pos x="828" y="2879"/>
                </a:cxn>
                <a:cxn ang="0">
                  <a:pos x="764" y="3031"/>
                </a:cxn>
                <a:cxn ang="0">
                  <a:pos x="687" y="3179"/>
                </a:cxn>
                <a:cxn ang="0">
                  <a:pos x="622" y="3288"/>
                </a:cxn>
                <a:cxn ang="0">
                  <a:pos x="574" y="3359"/>
                </a:cxn>
                <a:cxn ang="0">
                  <a:pos x="521" y="3427"/>
                </a:cxn>
                <a:cxn ang="0">
                  <a:pos x="466" y="3495"/>
                </a:cxn>
                <a:cxn ang="0">
                  <a:pos x="408" y="3559"/>
                </a:cxn>
                <a:cxn ang="0">
                  <a:pos x="345" y="3623"/>
                </a:cxn>
                <a:cxn ang="0">
                  <a:pos x="278" y="3684"/>
                </a:cxn>
                <a:cxn ang="0">
                  <a:pos x="208" y="3744"/>
                </a:cxn>
                <a:cxn ang="0">
                  <a:pos x="133" y="3802"/>
                </a:cxn>
                <a:cxn ang="0">
                  <a:pos x="54" y="3858"/>
                </a:cxn>
                <a:cxn ang="0">
                  <a:pos x="0" y="4004"/>
                </a:cxn>
              </a:cxnLst>
              <a:rect l="0" t="0" r="r" b="b"/>
              <a:pathLst>
                <a:path w="2295" h="4004">
                  <a:moveTo>
                    <a:pt x="0" y="4004"/>
                  </a:moveTo>
                  <a:lnTo>
                    <a:pt x="0" y="4004"/>
                  </a:lnTo>
                  <a:lnTo>
                    <a:pt x="25" y="3988"/>
                  </a:lnTo>
                  <a:lnTo>
                    <a:pt x="94" y="3938"/>
                  </a:lnTo>
                  <a:lnTo>
                    <a:pt x="145" y="3901"/>
                  </a:lnTo>
                  <a:lnTo>
                    <a:pt x="203" y="3856"/>
                  </a:lnTo>
                  <a:lnTo>
                    <a:pt x="270" y="3804"/>
                  </a:lnTo>
                  <a:lnTo>
                    <a:pt x="345" y="3743"/>
                  </a:lnTo>
                  <a:lnTo>
                    <a:pt x="426" y="3674"/>
                  </a:lnTo>
                  <a:lnTo>
                    <a:pt x="512" y="3598"/>
                  </a:lnTo>
                  <a:lnTo>
                    <a:pt x="605" y="3514"/>
                  </a:lnTo>
                  <a:lnTo>
                    <a:pt x="701" y="3421"/>
                  </a:lnTo>
                  <a:lnTo>
                    <a:pt x="801" y="3321"/>
                  </a:lnTo>
                  <a:lnTo>
                    <a:pt x="852" y="3267"/>
                  </a:lnTo>
                  <a:lnTo>
                    <a:pt x="902" y="3214"/>
                  </a:lnTo>
                  <a:lnTo>
                    <a:pt x="955" y="3157"/>
                  </a:lnTo>
                  <a:lnTo>
                    <a:pt x="1007" y="3097"/>
                  </a:lnTo>
                  <a:lnTo>
                    <a:pt x="1059" y="3037"/>
                  </a:lnTo>
                  <a:lnTo>
                    <a:pt x="1112" y="2975"/>
                  </a:lnTo>
                  <a:lnTo>
                    <a:pt x="1164" y="2910"/>
                  </a:lnTo>
                  <a:lnTo>
                    <a:pt x="1218" y="2845"/>
                  </a:lnTo>
                  <a:lnTo>
                    <a:pt x="1270" y="2776"/>
                  </a:lnTo>
                  <a:lnTo>
                    <a:pt x="1322" y="2706"/>
                  </a:lnTo>
                  <a:lnTo>
                    <a:pt x="1373" y="2634"/>
                  </a:lnTo>
                  <a:lnTo>
                    <a:pt x="1425" y="2559"/>
                  </a:lnTo>
                  <a:lnTo>
                    <a:pt x="1476" y="2485"/>
                  </a:lnTo>
                  <a:lnTo>
                    <a:pt x="1527" y="2407"/>
                  </a:lnTo>
                  <a:lnTo>
                    <a:pt x="1576" y="2328"/>
                  </a:lnTo>
                  <a:lnTo>
                    <a:pt x="1626" y="2246"/>
                  </a:lnTo>
                  <a:lnTo>
                    <a:pt x="1673" y="2163"/>
                  </a:lnTo>
                  <a:lnTo>
                    <a:pt x="1720" y="2078"/>
                  </a:lnTo>
                  <a:lnTo>
                    <a:pt x="1766" y="1992"/>
                  </a:lnTo>
                  <a:lnTo>
                    <a:pt x="1811" y="1902"/>
                  </a:lnTo>
                  <a:lnTo>
                    <a:pt x="1854" y="1812"/>
                  </a:lnTo>
                  <a:lnTo>
                    <a:pt x="1896" y="1720"/>
                  </a:lnTo>
                  <a:lnTo>
                    <a:pt x="1936" y="1626"/>
                  </a:lnTo>
                  <a:lnTo>
                    <a:pt x="1975" y="1530"/>
                  </a:lnTo>
                  <a:lnTo>
                    <a:pt x="2013" y="1433"/>
                  </a:lnTo>
                  <a:lnTo>
                    <a:pt x="2047" y="1333"/>
                  </a:lnTo>
                  <a:lnTo>
                    <a:pt x="2081" y="1231"/>
                  </a:lnTo>
                  <a:lnTo>
                    <a:pt x="2113" y="1128"/>
                  </a:lnTo>
                  <a:lnTo>
                    <a:pt x="2141" y="1023"/>
                  </a:lnTo>
                  <a:lnTo>
                    <a:pt x="2169" y="917"/>
                  </a:lnTo>
                  <a:lnTo>
                    <a:pt x="2193" y="808"/>
                  </a:lnTo>
                  <a:lnTo>
                    <a:pt x="2216" y="698"/>
                  </a:lnTo>
                  <a:lnTo>
                    <a:pt x="2237" y="586"/>
                  </a:lnTo>
                  <a:lnTo>
                    <a:pt x="2253" y="472"/>
                  </a:lnTo>
                  <a:lnTo>
                    <a:pt x="2268" y="357"/>
                  </a:lnTo>
                  <a:lnTo>
                    <a:pt x="2280" y="239"/>
                  </a:lnTo>
                  <a:lnTo>
                    <a:pt x="2289" y="121"/>
                  </a:lnTo>
                  <a:lnTo>
                    <a:pt x="2295" y="0"/>
                  </a:lnTo>
                  <a:lnTo>
                    <a:pt x="598" y="24"/>
                  </a:lnTo>
                  <a:lnTo>
                    <a:pt x="598" y="24"/>
                  </a:lnTo>
                  <a:lnTo>
                    <a:pt x="611" y="55"/>
                  </a:lnTo>
                  <a:lnTo>
                    <a:pt x="645" y="143"/>
                  </a:lnTo>
                  <a:lnTo>
                    <a:pt x="669" y="208"/>
                  </a:lnTo>
                  <a:lnTo>
                    <a:pt x="696" y="282"/>
                  </a:lnTo>
                  <a:lnTo>
                    <a:pt x="726" y="371"/>
                  </a:lnTo>
                  <a:lnTo>
                    <a:pt x="756" y="468"/>
                  </a:lnTo>
                  <a:lnTo>
                    <a:pt x="789" y="575"/>
                  </a:lnTo>
                  <a:lnTo>
                    <a:pt x="820" y="690"/>
                  </a:lnTo>
                  <a:lnTo>
                    <a:pt x="852" y="814"/>
                  </a:lnTo>
                  <a:lnTo>
                    <a:pt x="882" y="946"/>
                  </a:lnTo>
                  <a:lnTo>
                    <a:pt x="896" y="1014"/>
                  </a:lnTo>
                  <a:lnTo>
                    <a:pt x="910" y="1083"/>
                  </a:lnTo>
                  <a:lnTo>
                    <a:pt x="923" y="1155"/>
                  </a:lnTo>
                  <a:lnTo>
                    <a:pt x="935" y="1228"/>
                  </a:lnTo>
                  <a:lnTo>
                    <a:pt x="946" y="1301"/>
                  </a:lnTo>
                  <a:lnTo>
                    <a:pt x="956" y="1376"/>
                  </a:lnTo>
                  <a:lnTo>
                    <a:pt x="965" y="1452"/>
                  </a:lnTo>
                  <a:lnTo>
                    <a:pt x="973" y="1528"/>
                  </a:lnTo>
                  <a:lnTo>
                    <a:pt x="979" y="1606"/>
                  </a:lnTo>
                  <a:lnTo>
                    <a:pt x="985" y="1684"/>
                  </a:lnTo>
                  <a:lnTo>
                    <a:pt x="988" y="1763"/>
                  </a:lnTo>
                  <a:lnTo>
                    <a:pt x="989" y="1842"/>
                  </a:lnTo>
                  <a:lnTo>
                    <a:pt x="991" y="1923"/>
                  </a:lnTo>
                  <a:lnTo>
                    <a:pt x="989" y="2003"/>
                  </a:lnTo>
                  <a:lnTo>
                    <a:pt x="985" y="2083"/>
                  </a:lnTo>
                  <a:lnTo>
                    <a:pt x="980" y="2163"/>
                  </a:lnTo>
                  <a:lnTo>
                    <a:pt x="973" y="2244"/>
                  </a:lnTo>
                  <a:lnTo>
                    <a:pt x="964" y="2325"/>
                  </a:lnTo>
                  <a:lnTo>
                    <a:pt x="952" y="2405"/>
                  </a:lnTo>
                  <a:lnTo>
                    <a:pt x="937" y="2486"/>
                  </a:lnTo>
                  <a:lnTo>
                    <a:pt x="920" y="2565"/>
                  </a:lnTo>
                  <a:lnTo>
                    <a:pt x="901" y="2646"/>
                  </a:lnTo>
                  <a:lnTo>
                    <a:pt x="880" y="2724"/>
                  </a:lnTo>
                  <a:lnTo>
                    <a:pt x="855" y="2803"/>
                  </a:lnTo>
                  <a:lnTo>
                    <a:pt x="828" y="2879"/>
                  </a:lnTo>
                  <a:lnTo>
                    <a:pt x="798" y="2957"/>
                  </a:lnTo>
                  <a:lnTo>
                    <a:pt x="764" y="3031"/>
                  </a:lnTo>
                  <a:lnTo>
                    <a:pt x="728" y="3106"/>
                  </a:lnTo>
                  <a:lnTo>
                    <a:pt x="687" y="3179"/>
                  </a:lnTo>
                  <a:lnTo>
                    <a:pt x="645" y="3253"/>
                  </a:lnTo>
                  <a:lnTo>
                    <a:pt x="622" y="3288"/>
                  </a:lnTo>
                  <a:lnTo>
                    <a:pt x="598" y="3323"/>
                  </a:lnTo>
                  <a:lnTo>
                    <a:pt x="574" y="3359"/>
                  </a:lnTo>
                  <a:lnTo>
                    <a:pt x="548" y="3393"/>
                  </a:lnTo>
                  <a:lnTo>
                    <a:pt x="521" y="3427"/>
                  </a:lnTo>
                  <a:lnTo>
                    <a:pt x="495" y="3460"/>
                  </a:lnTo>
                  <a:lnTo>
                    <a:pt x="466" y="3495"/>
                  </a:lnTo>
                  <a:lnTo>
                    <a:pt x="438" y="3527"/>
                  </a:lnTo>
                  <a:lnTo>
                    <a:pt x="408" y="3559"/>
                  </a:lnTo>
                  <a:lnTo>
                    <a:pt x="377" y="3592"/>
                  </a:lnTo>
                  <a:lnTo>
                    <a:pt x="345" y="3623"/>
                  </a:lnTo>
                  <a:lnTo>
                    <a:pt x="312" y="3654"/>
                  </a:lnTo>
                  <a:lnTo>
                    <a:pt x="278" y="3684"/>
                  </a:lnTo>
                  <a:lnTo>
                    <a:pt x="244" y="3714"/>
                  </a:lnTo>
                  <a:lnTo>
                    <a:pt x="208" y="3744"/>
                  </a:lnTo>
                  <a:lnTo>
                    <a:pt x="170" y="3774"/>
                  </a:lnTo>
                  <a:lnTo>
                    <a:pt x="133" y="3802"/>
                  </a:lnTo>
                  <a:lnTo>
                    <a:pt x="93" y="3831"/>
                  </a:lnTo>
                  <a:lnTo>
                    <a:pt x="54" y="3858"/>
                  </a:lnTo>
                  <a:lnTo>
                    <a:pt x="12" y="3884"/>
                  </a:lnTo>
                  <a:lnTo>
                    <a:pt x="0" y="4004"/>
                  </a:lnTo>
                </a:path>
              </a:pathLst>
            </a:custGeom>
            <a:gradFill flip="none" rotWithShape="1">
              <a:gsLst>
                <a:gs pos="0">
                  <a:schemeClr val="tx1">
                    <a:alpha val="800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-108636" y="0"/>
              <a:ext cx="3159125" cy="6858000"/>
            </a:xfrm>
            <a:custGeom>
              <a:avLst/>
              <a:gdLst/>
              <a:ahLst/>
              <a:cxnLst>
                <a:cxn ang="0">
                  <a:pos x="585" y="0"/>
                </a:cxn>
                <a:cxn ang="0">
                  <a:pos x="716" y="272"/>
                </a:cxn>
                <a:cxn ang="0">
                  <a:pos x="912" y="704"/>
                </a:cxn>
                <a:cxn ang="0">
                  <a:pos x="1030" y="976"/>
                </a:cxn>
                <a:cxn ang="0">
                  <a:pos x="1156" y="1276"/>
                </a:cxn>
                <a:cxn ang="0">
                  <a:pos x="1288" y="1601"/>
                </a:cxn>
                <a:cxn ang="0">
                  <a:pos x="1419" y="1942"/>
                </a:cxn>
                <a:cxn ang="0">
                  <a:pos x="1545" y="2293"/>
                </a:cxn>
                <a:cxn ang="0">
                  <a:pos x="1664" y="2649"/>
                </a:cxn>
                <a:cxn ang="0">
                  <a:pos x="1771" y="3003"/>
                </a:cxn>
                <a:cxn ang="0">
                  <a:pos x="1817" y="3177"/>
                </a:cxn>
                <a:cxn ang="0">
                  <a:pos x="1860" y="3348"/>
                </a:cxn>
                <a:cxn ang="0">
                  <a:pos x="1898" y="3517"/>
                </a:cxn>
                <a:cxn ang="0">
                  <a:pos x="1930" y="3679"/>
                </a:cxn>
                <a:cxn ang="0">
                  <a:pos x="1955" y="3837"/>
                </a:cxn>
                <a:cxn ang="0">
                  <a:pos x="1974" y="3989"/>
                </a:cxn>
                <a:cxn ang="0">
                  <a:pos x="1986" y="4136"/>
                </a:cxn>
                <a:cxn ang="0">
                  <a:pos x="1990" y="4273"/>
                </a:cxn>
                <a:cxn ang="0">
                  <a:pos x="0" y="4320"/>
                </a:cxn>
                <a:cxn ang="0">
                  <a:pos x="40" y="4279"/>
                </a:cxn>
                <a:cxn ang="0">
                  <a:pos x="101" y="4206"/>
                </a:cxn>
                <a:cxn ang="0">
                  <a:pos x="186" y="4098"/>
                </a:cxn>
                <a:cxn ang="0">
                  <a:pos x="284" y="3956"/>
                </a:cxn>
                <a:cxn ang="0">
                  <a:pos x="364" y="3827"/>
                </a:cxn>
                <a:cxn ang="0">
                  <a:pos x="420" y="3730"/>
                </a:cxn>
                <a:cxn ang="0">
                  <a:pos x="474" y="3626"/>
                </a:cxn>
                <a:cxn ang="0">
                  <a:pos x="528" y="3514"/>
                </a:cxn>
                <a:cxn ang="0">
                  <a:pos x="581" y="3392"/>
                </a:cxn>
                <a:cxn ang="0">
                  <a:pos x="632" y="3263"/>
                </a:cxn>
                <a:cxn ang="0">
                  <a:pos x="679" y="3127"/>
                </a:cxn>
                <a:cxn ang="0">
                  <a:pos x="721" y="2982"/>
                </a:cxn>
                <a:cxn ang="0">
                  <a:pos x="761" y="2830"/>
                </a:cxn>
                <a:cxn ang="0">
                  <a:pos x="793" y="2671"/>
                </a:cxn>
                <a:cxn ang="0">
                  <a:pos x="819" y="2504"/>
                </a:cxn>
                <a:cxn ang="0">
                  <a:pos x="838" y="2328"/>
                </a:cxn>
                <a:cxn ang="0">
                  <a:pos x="850" y="2147"/>
                </a:cxn>
                <a:cxn ang="0">
                  <a:pos x="852" y="1958"/>
                </a:cxn>
                <a:cxn ang="0">
                  <a:pos x="844" y="1762"/>
                </a:cxn>
                <a:cxn ang="0">
                  <a:pos x="827" y="1559"/>
                </a:cxn>
                <a:cxn ang="0">
                  <a:pos x="797" y="1348"/>
                </a:cxn>
                <a:cxn ang="0">
                  <a:pos x="756" y="1130"/>
                </a:cxn>
                <a:cxn ang="0">
                  <a:pos x="701" y="906"/>
                </a:cxn>
                <a:cxn ang="0">
                  <a:pos x="634" y="676"/>
                </a:cxn>
                <a:cxn ang="0">
                  <a:pos x="552" y="439"/>
                </a:cxn>
                <a:cxn ang="0">
                  <a:pos x="454" y="195"/>
                </a:cxn>
                <a:cxn ang="0">
                  <a:pos x="585" y="0"/>
                </a:cxn>
              </a:cxnLst>
              <a:rect l="0" t="0" r="r" b="b"/>
              <a:pathLst>
                <a:path w="1990" h="4320">
                  <a:moveTo>
                    <a:pt x="585" y="0"/>
                  </a:moveTo>
                  <a:lnTo>
                    <a:pt x="585" y="0"/>
                  </a:lnTo>
                  <a:lnTo>
                    <a:pt x="645" y="124"/>
                  </a:lnTo>
                  <a:lnTo>
                    <a:pt x="716" y="272"/>
                  </a:lnTo>
                  <a:lnTo>
                    <a:pt x="805" y="467"/>
                  </a:lnTo>
                  <a:lnTo>
                    <a:pt x="912" y="704"/>
                  </a:lnTo>
                  <a:lnTo>
                    <a:pt x="969" y="836"/>
                  </a:lnTo>
                  <a:lnTo>
                    <a:pt x="1030" y="976"/>
                  </a:lnTo>
                  <a:lnTo>
                    <a:pt x="1093" y="1122"/>
                  </a:lnTo>
                  <a:lnTo>
                    <a:pt x="1156" y="1276"/>
                  </a:lnTo>
                  <a:lnTo>
                    <a:pt x="1222" y="1437"/>
                  </a:lnTo>
                  <a:lnTo>
                    <a:pt x="1288" y="1601"/>
                  </a:lnTo>
                  <a:lnTo>
                    <a:pt x="1353" y="1769"/>
                  </a:lnTo>
                  <a:lnTo>
                    <a:pt x="1419" y="1942"/>
                  </a:lnTo>
                  <a:lnTo>
                    <a:pt x="1482" y="2116"/>
                  </a:lnTo>
                  <a:lnTo>
                    <a:pt x="1545" y="2293"/>
                  </a:lnTo>
                  <a:lnTo>
                    <a:pt x="1607" y="2472"/>
                  </a:lnTo>
                  <a:lnTo>
                    <a:pt x="1664" y="2649"/>
                  </a:lnTo>
                  <a:lnTo>
                    <a:pt x="1719" y="2827"/>
                  </a:lnTo>
                  <a:lnTo>
                    <a:pt x="1771" y="3003"/>
                  </a:lnTo>
                  <a:lnTo>
                    <a:pt x="1795" y="3091"/>
                  </a:lnTo>
                  <a:lnTo>
                    <a:pt x="1817" y="3177"/>
                  </a:lnTo>
                  <a:lnTo>
                    <a:pt x="1839" y="3263"/>
                  </a:lnTo>
                  <a:lnTo>
                    <a:pt x="1860" y="3348"/>
                  </a:lnTo>
                  <a:lnTo>
                    <a:pt x="1880" y="3433"/>
                  </a:lnTo>
                  <a:lnTo>
                    <a:pt x="1898" y="3517"/>
                  </a:lnTo>
                  <a:lnTo>
                    <a:pt x="1914" y="3599"/>
                  </a:lnTo>
                  <a:lnTo>
                    <a:pt x="1930" y="3679"/>
                  </a:lnTo>
                  <a:lnTo>
                    <a:pt x="1943" y="3760"/>
                  </a:lnTo>
                  <a:lnTo>
                    <a:pt x="1955" y="3837"/>
                  </a:lnTo>
                  <a:lnTo>
                    <a:pt x="1965" y="3915"/>
                  </a:lnTo>
                  <a:lnTo>
                    <a:pt x="1974" y="3989"/>
                  </a:lnTo>
                  <a:lnTo>
                    <a:pt x="1981" y="4064"/>
                  </a:lnTo>
                  <a:lnTo>
                    <a:pt x="1986" y="4136"/>
                  </a:lnTo>
                  <a:lnTo>
                    <a:pt x="1989" y="4206"/>
                  </a:lnTo>
                  <a:lnTo>
                    <a:pt x="1990" y="4273"/>
                  </a:lnTo>
                  <a:lnTo>
                    <a:pt x="0" y="4320"/>
                  </a:lnTo>
                  <a:lnTo>
                    <a:pt x="0" y="4320"/>
                  </a:lnTo>
                  <a:lnTo>
                    <a:pt x="18" y="4301"/>
                  </a:lnTo>
                  <a:lnTo>
                    <a:pt x="40" y="4279"/>
                  </a:lnTo>
                  <a:lnTo>
                    <a:pt x="67" y="4247"/>
                  </a:lnTo>
                  <a:lnTo>
                    <a:pt x="101" y="4206"/>
                  </a:lnTo>
                  <a:lnTo>
                    <a:pt x="140" y="4156"/>
                  </a:lnTo>
                  <a:lnTo>
                    <a:pt x="186" y="4098"/>
                  </a:lnTo>
                  <a:lnTo>
                    <a:pt x="234" y="4032"/>
                  </a:lnTo>
                  <a:lnTo>
                    <a:pt x="284" y="3956"/>
                  </a:lnTo>
                  <a:lnTo>
                    <a:pt x="338" y="3872"/>
                  </a:lnTo>
                  <a:lnTo>
                    <a:pt x="364" y="3827"/>
                  </a:lnTo>
                  <a:lnTo>
                    <a:pt x="392" y="3780"/>
                  </a:lnTo>
                  <a:lnTo>
                    <a:pt x="420" y="3730"/>
                  </a:lnTo>
                  <a:lnTo>
                    <a:pt x="446" y="3679"/>
                  </a:lnTo>
                  <a:lnTo>
                    <a:pt x="474" y="3626"/>
                  </a:lnTo>
                  <a:lnTo>
                    <a:pt x="502" y="3571"/>
                  </a:lnTo>
                  <a:lnTo>
                    <a:pt x="528" y="3514"/>
                  </a:lnTo>
                  <a:lnTo>
                    <a:pt x="555" y="3454"/>
                  </a:lnTo>
                  <a:lnTo>
                    <a:pt x="581" y="3392"/>
                  </a:lnTo>
                  <a:lnTo>
                    <a:pt x="607" y="3329"/>
                  </a:lnTo>
                  <a:lnTo>
                    <a:pt x="632" y="3263"/>
                  </a:lnTo>
                  <a:lnTo>
                    <a:pt x="656" y="3196"/>
                  </a:lnTo>
                  <a:lnTo>
                    <a:pt x="679" y="3127"/>
                  </a:lnTo>
                  <a:lnTo>
                    <a:pt x="701" y="3056"/>
                  </a:lnTo>
                  <a:lnTo>
                    <a:pt x="721" y="2982"/>
                  </a:lnTo>
                  <a:lnTo>
                    <a:pt x="742" y="2908"/>
                  </a:lnTo>
                  <a:lnTo>
                    <a:pt x="761" y="2830"/>
                  </a:lnTo>
                  <a:lnTo>
                    <a:pt x="777" y="2751"/>
                  </a:lnTo>
                  <a:lnTo>
                    <a:pt x="793" y="2671"/>
                  </a:lnTo>
                  <a:lnTo>
                    <a:pt x="808" y="2587"/>
                  </a:lnTo>
                  <a:lnTo>
                    <a:pt x="819" y="2504"/>
                  </a:lnTo>
                  <a:lnTo>
                    <a:pt x="830" y="2418"/>
                  </a:lnTo>
                  <a:lnTo>
                    <a:pt x="838" y="2328"/>
                  </a:lnTo>
                  <a:lnTo>
                    <a:pt x="846" y="2239"/>
                  </a:lnTo>
                  <a:lnTo>
                    <a:pt x="850" y="2147"/>
                  </a:lnTo>
                  <a:lnTo>
                    <a:pt x="852" y="2053"/>
                  </a:lnTo>
                  <a:lnTo>
                    <a:pt x="852" y="1958"/>
                  </a:lnTo>
                  <a:lnTo>
                    <a:pt x="850" y="1860"/>
                  </a:lnTo>
                  <a:lnTo>
                    <a:pt x="844" y="1762"/>
                  </a:lnTo>
                  <a:lnTo>
                    <a:pt x="837" y="1661"/>
                  </a:lnTo>
                  <a:lnTo>
                    <a:pt x="827" y="1559"/>
                  </a:lnTo>
                  <a:lnTo>
                    <a:pt x="814" y="1453"/>
                  </a:lnTo>
                  <a:lnTo>
                    <a:pt x="797" y="1348"/>
                  </a:lnTo>
                  <a:lnTo>
                    <a:pt x="778" y="1240"/>
                  </a:lnTo>
                  <a:lnTo>
                    <a:pt x="756" y="1130"/>
                  </a:lnTo>
                  <a:lnTo>
                    <a:pt x="730" y="1019"/>
                  </a:lnTo>
                  <a:lnTo>
                    <a:pt x="701" y="906"/>
                  </a:lnTo>
                  <a:lnTo>
                    <a:pt x="669" y="792"/>
                  </a:lnTo>
                  <a:lnTo>
                    <a:pt x="634" y="676"/>
                  </a:lnTo>
                  <a:lnTo>
                    <a:pt x="594" y="558"/>
                  </a:lnTo>
                  <a:lnTo>
                    <a:pt x="552" y="439"/>
                  </a:lnTo>
                  <a:lnTo>
                    <a:pt x="503" y="318"/>
                  </a:lnTo>
                  <a:lnTo>
                    <a:pt x="454" y="195"/>
                  </a:lnTo>
                  <a:lnTo>
                    <a:pt x="398" y="70"/>
                  </a:lnTo>
                  <a:lnTo>
                    <a:pt x="585" y="0"/>
                  </a:lnTo>
                </a:path>
              </a:pathLst>
            </a:custGeom>
            <a:gradFill>
              <a:gsLst>
                <a:gs pos="0">
                  <a:schemeClr val="tx1">
                    <a:alpha val="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ah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799" y="2959108"/>
            <a:ext cx="11302999" cy="939784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able of Contents" type="clipArtAndTx" preserve="1">
  <p:cSld name="Table of Contents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/>
        </p:nvSpPr>
        <p:spPr>
          <a:xfrm rot="10800000">
            <a:off x="380959" y="0"/>
            <a:ext cx="4212166" cy="6858000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Полилиния 6"/>
          <p:cNvSpPr/>
          <p:nvPr/>
        </p:nvSpPr>
        <p:spPr>
          <a:xfrm rot="20911628">
            <a:off x="-340446" y="1805607"/>
            <a:ext cx="8001013" cy="4500570"/>
          </a:xfrm>
          <a:custGeom>
            <a:avLst/>
            <a:gdLst/>
            <a:ah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857477" y="0"/>
            <a:ext cx="9334522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479" y="1571612"/>
            <a:ext cx="8477266" cy="939784"/>
          </a:xfrm>
        </p:spPr>
        <p:txBody>
          <a:bodyPr/>
          <a:lstStyle>
            <a:lvl1pPr>
              <a:defRPr sz="4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</p:nvPr>
        </p:nvSpPr>
        <p:spPr>
          <a:xfrm>
            <a:off x="3238479" y="2571750"/>
            <a:ext cx="8380799" cy="3071813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>
              <a:defRPr lang="ko-KR" altLang="en-US"/>
            </a:pPr>
            <a:r>
              <a:rPr lang="en-US" altLang="ko-KR"/>
              <a:t>Introduction</a:t>
            </a:r>
          </a:p>
          <a:p>
            <a:pPr lvl="0">
              <a:defRPr lang="ko-KR" altLang="en-US"/>
            </a:pPr>
            <a:r>
              <a:rPr lang="en-US" altLang="ko-KR"/>
              <a:t>Body 1</a:t>
            </a:r>
          </a:p>
          <a:p>
            <a:pPr lvl="0">
              <a:defRPr lang="ko-KR" altLang="en-US"/>
            </a:pPr>
            <a:r>
              <a:rPr lang="en-US" altLang="ko-KR"/>
              <a:t>Body 2</a:t>
            </a:r>
          </a:p>
          <a:p>
            <a:pPr lvl="0">
              <a:defRPr lang="ko-KR" altLang="en-US"/>
            </a:pPr>
            <a:r>
              <a:rPr lang="en-US" altLang="ko-KR"/>
              <a:t>Body 3</a:t>
            </a:r>
          </a:p>
          <a:p>
            <a:pPr lvl="0">
              <a:defRPr lang="ko-KR" altLang="en-US"/>
            </a:pPr>
            <a:r>
              <a:rPr lang="en-US" altLang="ko-KR"/>
              <a:t>Conclusion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15525" y="274638"/>
            <a:ext cx="18668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90106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9F0A873F-4CB5-45D8-B83F-B5FD90E8894C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 rot="20783988">
            <a:off x="-755507" y="224473"/>
            <a:ext cx="7942774" cy="5603043"/>
          </a:xfrm>
          <a:custGeom>
            <a:avLst/>
            <a:gdLst/>
            <a:ah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500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Полилиния 7"/>
          <p:cNvSpPr/>
          <p:nvPr/>
        </p:nvSpPr>
        <p:spPr>
          <a:xfrm flipV="1">
            <a:off x="3042907" y="-57150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Полилиния 8"/>
          <p:cNvSpPr/>
          <p:nvPr/>
        </p:nvSpPr>
        <p:spPr>
          <a:xfrm>
            <a:off x="35375" y="-25400"/>
            <a:ext cx="12191999" cy="6858000"/>
          </a:xfrm>
          <a:custGeom>
            <a:avLst/>
            <a:gdLst/>
            <a:ah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Полилиния 9"/>
          <p:cNvSpPr/>
          <p:nvPr/>
        </p:nvSpPr>
        <p:spPr>
          <a:xfrm rot="516954" flipV="1">
            <a:off x="7370171" y="22697"/>
            <a:ext cx="4857750" cy="6356350"/>
          </a:xfrm>
          <a:custGeom>
            <a:avLst/>
            <a:gdLst/>
            <a:ah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2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Полилиния 10"/>
          <p:cNvSpPr/>
          <p:nvPr/>
        </p:nvSpPr>
        <p:spPr>
          <a:xfrm flipH="1" flipV="1">
            <a:off x="571461" y="0"/>
            <a:ext cx="4212166" cy="6858000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11" y="4567255"/>
            <a:ext cx="10363199" cy="1362075"/>
          </a:xfrm>
        </p:spPr>
        <p:txBody>
          <a:bodyPr anchor="t"/>
          <a:lstStyle>
            <a:lvl1pPr algn="l">
              <a:defRPr sz="5400" b="0" cap="all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defRPr>
            </a:lvl1pPr>
          </a:lstStyle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711" y="3946545"/>
            <a:ext cx="10363199" cy="620710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4499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598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 type="tbl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7" name="Таблица 6"/>
          <p:cNvSpPr>
            <a:spLocks noGrp="1" noTextEdit="1"/>
          </p:cNvSpPr>
          <p:nvPr>
            <p:ph type="tbl" sz="quarter" idx="13"/>
          </p:nvPr>
        </p:nvSpPr>
        <p:spPr>
          <a:xfrm>
            <a:off x="476250" y="1285875"/>
            <a:ext cx="11239499" cy="4929188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en-US" altLang="ko-KR"/>
              <a:t>Click the icon to add table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" type="fourObj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461735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5"/>
          </p:nvPr>
        </p:nvSpPr>
        <p:spPr>
          <a:xfrm>
            <a:off x="6223018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461735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16"/>
          </p:nvPr>
        </p:nvSpPr>
        <p:spPr>
          <a:xfrm>
            <a:off x="6223018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8" name="Рисунок 7"/>
          <p:cNvSpPr>
            <a:spLocks noGrp="1" noTextEdit="1"/>
          </p:cNvSpPr>
          <p:nvPr>
            <p:ph type="pic" idx="1"/>
          </p:nvPr>
        </p:nvSpPr>
        <p:spPr>
          <a:xfrm>
            <a:off x="1904970" y="1357298"/>
            <a:ext cx="7905805" cy="4114800"/>
          </a:xfrm>
          <a:solidFill>
            <a:schemeClr val="bg2">
              <a:lumMod val="50000"/>
              <a:alpha val="24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en-US" altLang="ko-KR"/>
              <a:t>Click the icon to add picture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904970" y="5500702"/>
            <a:ext cx="7905805" cy="67149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en-US" altLang="ko-K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Harmon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олилиния 34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ah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6" name="Полилиния 35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ah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7" name="Полилиния 36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8" name="Полилиния 37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9" name="Полилиния 38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ah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0" name="Полилиния 39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ah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en-US" altLang="ko-KR"/>
              <a:t>Click to edit Master title style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1799" y="1222376"/>
            <a:ext cx="11302999" cy="5046664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en-US" altLang="ko-KR"/>
              <a:t>Click to edit Master text styles</a:t>
            </a:r>
          </a:p>
          <a:p>
            <a:pPr lvl="1">
              <a:defRPr lang="ko-KR" altLang="en-US"/>
            </a:pPr>
            <a:r>
              <a:rPr lang="en-US" altLang="ko-KR"/>
              <a:t>Second level</a:t>
            </a:r>
          </a:p>
          <a:p>
            <a:pPr lvl="2">
              <a:defRPr lang="ko-KR" altLang="en-US"/>
            </a:pPr>
            <a:r>
              <a:rPr lang="en-US" altLang="ko-KR"/>
              <a:t>Third level</a:t>
            </a:r>
          </a:p>
          <a:p>
            <a:pPr lvl="3">
              <a:defRPr lang="ko-KR" altLang="en-US"/>
            </a:pPr>
            <a:r>
              <a:rPr lang="en-US" altLang="ko-KR"/>
              <a:t>Fourth level</a:t>
            </a:r>
          </a:p>
          <a:p>
            <a:pPr lvl="4">
              <a:defRPr lang="ko-KR" altLang="en-US"/>
            </a:pPr>
            <a:r>
              <a:rPr lang="en-US" altLang="ko-KR"/>
              <a:t>Fifth level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en-US" altLang="ko-KR"/>
              <a:pPr>
                <a:defRPr lang="ko-KR" altLang="en-US"/>
              </a:pPr>
              <a:t>12/25/2020</a:t>
            </a:fld>
            <a:endParaRPr lang="en-US" altLang="ko-K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endParaRPr lang="en-US" altLang="ko-K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en-US" altLang="ko-KR"/>
              <a:pPr>
                <a:defRPr lang="ko-KR" altLang="en-US"/>
              </a:pPr>
              <a:t>‹#›</a:t>
            </a:fld>
            <a:endParaRPr lang="en-US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4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1884" indent="-341884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v"/>
        <a:defRPr sz="2400" b="0" i="0" u="none" strike="noStrike" kern="1200" baseline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Wingdings"/>
        <a:buChar char="§"/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•"/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–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500306"/>
            <a:ext cx="10798303" cy="2008829"/>
          </a:xfr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altLang="en-US"/>
              <a:t>Алфавиты на латинской</a:t>
            </a:r>
          </a:p>
          <a:p>
            <a:pPr>
              <a:defRPr/>
            </a:pPr>
            <a:r>
              <a:rPr lang="ru-RU" altLang="en-US"/>
              <a:t>основе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1063586"/>
            <a:ext cx="7968234" cy="553381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302999" cy="1288945"/>
          </a:xfr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altLang="en-US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                      </a:t>
            </a:r>
            <a:r>
              <a:rPr lang="en-US" altLang="ko-KR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«Хорошие» буквы</a:t>
            </a:r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799" y="768274"/>
            <a:ext cx="11302999" cy="5500765"/>
          </a:xfr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«Хорошими» будем называть те буквы латинского алфавита, которые в большинстве европейских языков всегда читаются, причем одинаково, и так, как в латыни. Разумеется, об английском языке мы вообще упоминать не будем, так как в письменности этого языка «хороших» букв, то есть читающихся всегда одинаково, очень мало: b, d, f, j, n, v, z, а среди обозначающих гласные звуки их нет вовсе.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Aa Звук [а] в европейских языках образует большое многообразие, для русского уха плохо различимое.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Bb Проблемы возникают в испанском– произносится близко к русскому [в] между гласными.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Dd Надежная буква, хотя соответствующий звук не всегда такой звонкий, как в русском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Ee Близок к русскому [э]. Во французском без диакритических знаков обычно не читается.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None/>
              <a:defRPr/>
            </a:pPr>
            <a:endParaRPr lang="en-US" altLang="ko-KR"/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Ff Проявляет похвальное постоянство, во всех языках читается, и читается одинаково, как заповедано латинской традицией.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endParaRPr lang="en-US" altLang="ko-KR"/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Ii В турецком обозначает звук, близкий к русскому [ы].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endParaRPr lang="en-US" altLang="ko-KR"/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Kk Постоянен. В романских языках встречается обычно в заимствованных словах – традиция, идущая от латыни.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endParaRPr lang="en-US" altLang="ko-KR"/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r>
              <a:rPr lang="en-US" altLang="ko-KR"/>
              <a:t>Ll В подавляющем большинстве европейских языков произносится как среднее по мягкости между русскими [л] и [ль].</a:t>
            </a:r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endParaRPr lang="en-US" altLang="ko-KR"/>
          </a:p>
          <a:p>
            <a:pPr marL="341884" indent="-341884" algn="l" defTabSz="914400" rtl="0" eaLnBrk="1" latin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/>
              <a:buChar char="v"/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2432792" y="-123802"/>
            <a:ext cx="0" cy="123802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Ff Проявляет похвальное постоянство, во всех языках читается, и читается одинаково, как заповедано латинской традицией.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Ii В турецком обозначает звук, близкий к русскому [ы].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Kk Постоянен. В романских языках встречается обычно в заимствованных словах – традиция, идущая от латыни.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Ll В подавляющем большинстве европейских языков произносится как среднее по мягкости между русскими [л] и [ль].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Mm Похвальное постоянство.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Nn То же можно сказать и о звуке, обозначаемом этой буквой.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Oo Произношение во многих языках довольно сильно отличается от русского [о], что, впрочем, для русского уха трудноуловимо.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Pp Различия в произношении для русского уха неуловимы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Rr Произношение также довольно разнообразно в различных языках, но для русского человека звучит как русское [р]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Uu Всегда [у], кроме французского, где обозначает другой звук</a:t>
            </a:r>
          </a:p>
          <a:p>
            <a:pPr>
              <a:defRPr/>
            </a:pPr>
            <a:r>
              <a:rPr lang="en-US" altLang="ko-KR" sz="2200">
                <a:solidFill>
                  <a:schemeClr val="tx1"/>
                </a:solidFill>
              </a:rPr>
              <a:t>Vv Всегда [в], кроме немецкого, в котором отображает звук [ф] в незаимствованных, то есть исконно немецких словах.</a:t>
            </a:r>
            <a:endParaRPr lang="en-US" altLang="ko-KR" sz="2200"/>
          </a:p>
          <a:p>
            <a:pPr>
              <a:defRPr/>
            </a:pPr>
            <a:endParaRPr lang="en-US" altLang="ko-KR" sz="2200"/>
          </a:p>
          <a:p>
            <a:pPr>
              <a:defRPr/>
            </a:pPr>
            <a:endParaRPr lang="en-US" altLang="ko-KR" sz="22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302999" cy="6401585"/>
          </a:xfrm>
        </p:spPr>
        <p:txBody>
          <a:bodyPr/>
          <a:lstStyle/>
          <a:p>
            <a:pPr>
              <a:defRPr/>
            </a:pPr>
            <a:r>
              <a:rPr lang="en-US" altLang="ko-KR" sz="2500"/>
              <a:t>«Плохими», ненадежными буквами мы будем условно называть те латинские буквы (без диакритических, дополнительных знаков), которые в разных языках читаются по‑разному, а вдобавок и в пределах одного языка могут иметь разное чтение, а то и не читаются вовсе. Таких букв немало. Они осложняют овладение письменностью языка, в частности, создавая путаницу тем, что в разных языках читаются по‑разному. Однако некоторые не вполне отчетливые закономерности в их чтении все же можно уловить. Часть этих закономерностей продолжает традицию латинской орфографии. Вот этими‑то не вполне отчетливыми закономерностями, облегчающими знакомство с незнакомыми системами письменности, мы сейчас и займемся.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4798" y="1222376"/>
            <a:ext cx="0" cy="3070732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2192000" cy="6858000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Прямоугольник 3"/>
          <p:cNvSpPr/>
          <p:nvPr/>
        </p:nvSpPr>
        <p:spPr>
          <a:xfrm rot="21599610">
            <a:off x="102" y="187590"/>
            <a:ext cx="12191898" cy="6516104"/>
          </a:xfrm>
          <a:prstGeom prst="rect">
            <a:avLst/>
          </a:prstGeom>
          <a:ln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sz="3000" b="0" i="0" strike="noStrike">
                <a:solidFill>
                  <a:schemeClr val="tx1"/>
                </a:solidFill>
                <a:latin typeface="Arial"/>
                <a:ea typeface="Gulim"/>
              </a:rPr>
              <a:t>Буквы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k, x, y, z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были введены в латинский алфавит для передачи греческих слов, то есть изначально были как бы необязательными. Отзвуки этого мы наблюдаем (хотя, конечно, и не в полной мере и в трансформированном виде) во многих европейских языках, особенно в романских, где буква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k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излишняя и используется только в заимствованных словах.</a:t>
            </a:r>
          </a:p>
          <a:p>
            <a:pPr>
              <a:defRPr/>
            </a:pP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Xх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Это вообще недоразумение, без которого многие алфавиты прекрасно обходятся.</a:t>
            </a:r>
          </a:p>
          <a:p>
            <a:pPr>
              <a:defRPr/>
            </a:pP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Yy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Для нее каждый язык подыскивает что‑нибудь свое, разброс здесь довольно велик, хотя большинство этих звуков более или менее близки к [и]. Эта буква часто используется для транскрипции иноязычных звуков, похожих на [и], например русского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 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ы .</a:t>
            </a:r>
          </a:p>
          <a:p>
            <a:pPr>
              <a:defRPr/>
            </a:pP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Zz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Часто обозначает звук [з], хотя и не во всех языках.</a:t>
            </a:r>
          </a:p>
          <a:p>
            <a:pPr>
              <a:defRPr/>
            </a:pP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Cc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Как вы помните, в латинском языке эта буква читается как [ц] перед гласными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i, e, y,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(а также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ae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и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ое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) и как [к] перед остальными, в том числе перед всеми согласными. Буква с может читаться по‑разному в разных языках, но закономерность, заданная латынью, сохраняется, по крайней мере, в романо‑германских языках: перед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e, y, i,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как [ц] (немецкий), [с] (французский и английский), [ч] (итальянский) или глухой щелевой звук (испанский). В остальных положениях только как [к]. В западнославянских языках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с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– хорошая буква, потому что всегда читается как [ц]. Буква с охотно используется почти во всех европейских языках в буквосочетаниях для звуков, отсутствовавших в латыни. Впрочем, начало этому положили именно латиняне, введя буквосочетание </a:t>
            </a:r>
            <a:r>
              <a:rPr sz="2200" b="0" i="1" strike="noStrike">
                <a:solidFill>
                  <a:schemeClr val="tx1"/>
                </a:solidFill>
                <a:latin typeface="Arial"/>
                <a:ea typeface="Gulim"/>
              </a:rPr>
              <a:t>ch</a:t>
            </a:r>
            <a:r>
              <a:rPr sz="2200" b="0" i="0" strike="noStrike">
                <a:solidFill>
                  <a:schemeClr val="tx1"/>
                </a:solidFill>
                <a:latin typeface="Arial"/>
                <a:ea typeface="Gulim"/>
              </a:rPr>
              <a:t> специально для обозначения греческого [х].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3800962" y="593694"/>
            <a:ext cx="504064" cy="459009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2192000" cy="6858000"/>
          </a:xfr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6979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tabLst>
                <a:tab pos="2340292" algn="l"/>
              </a:tabLst>
              <a:defRPr/>
            </a:pPr>
            <a:r>
              <a:rPr sz="2800" b="0" i="1" strike="noStrike">
                <a:solidFill>
                  <a:schemeClr val="tx1"/>
                </a:solidFill>
                <a:latin typeface="Arial"/>
                <a:ea typeface="Gulim"/>
              </a:rPr>
              <a:t>Gg</a:t>
            </a:r>
            <a:r>
              <a:rPr sz="2800" b="0" i="0" strike="noStrike">
                <a:solidFill>
                  <a:schemeClr val="tx1"/>
                </a:solidFill>
                <a:latin typeface="Arial"/>
                <a:ea typeface="Gulim"/>
              </a:rPr>
              <a:t> </a:t>
            </a:r>
            <a:r>
              <a:rPr sz="2000" b="0" i="0" strike="noStrike">
                <a:solidFill>
                  <a:schemeClr val="tx1"/>
                </a:solidFill>
                <a:latin typeface="Arial"/>
                <a:ea typeface="Gulim"/>
              </a:rPr>
              <a:t>В латинском языке имелся один вариант прочтения – [г]. Однако в языках, развившихся на его основе, эта буква проиобрела два варианта чтения, причем по тому же правилу, что мы имели в случае с буквой </a:t>
            </a:r>
            <a:r>
              <a:rPr sz="2000" b="0" i="1" strike="noStrike">
                <a:solidFill>
                  <a:schemeClr val="tx1"/>
                </a:solidFill>
                <a:latin typeface="Arial"/>
                <a:ea typeface="Gulim"/>
              </a:rPr>
              <a:t>с</a:t>
            </a:r>
            <a:r>
              <a:rPr sz="2000" b="0" i="0" strike="noStrike">
                <a:solidFill>
                  <a:schemeClr val="tx1"/>
                </a:solidFill>
                <a:latin typeface="Arial"/>
                <a:ea typeface="Gulim"/>
              </a:rPr>
              <a:t> . А именно, перед теми же буквами </a:t>
            </a:r>
            <a:r>
              <a:rPr sz="2000" b="0" i="1" strike="noStrike">
                <a:solidFill>
                  <a:schemeClr val="tx1"/>
                </a:solidFill>
                <a:latin typeface="Arial"/>
                <a:ea typeface="Gulim"/>
              </a:rPr>
              <a:t>e, y, i</a:t>
            </a:r>
            <a:r>
              <a:rPr sz="2000" b="0" i="0" strike="noStrike">
                <a:solidFill>
                  <a:schemeClr val="tx1"/>
                </a:solidFill>
                <a:latin typeface="Arial"/>
                <a:ea typeface="Gulim"/>
              </a:rPr>
              <a:t> читается необычно: [ж] (французский и португальский), [х] (испанский), [дьжь] (итальянский и английский), [й] (шведский) во всех остальных случаях – честное [г]Jj В классическом латинском алфавите эта буква вовсе отсутствовала. Ее чтение в разных европейских языках подчиняется любопытному правилу. Если буква g имеет в данном языке два варианта произношения, то j всегда произносится как «неправильный» вариант g : в испанском всегда [х], в английском всегда [дьжь], во французском и португальском всегда [ж]. Если же g имеет в языке только один вариант чтения [г] (многие германские и славянские языки), то буква j произносится как русское [й] либо перед гласной обозначает его йотированность см. с. 64[Йотирование разби</a:t>
            </a:r>
          </a:p>
          <a:p>
            <a:pPr algn="ctr">
              <a:defRPr/>
            </a:pPr>
            <a:endParaRPr sz="2000" b="0" i="0" strike="noStrike">
              <a:solidFill>
                <a:srgbClr val="000000">
                  <a:alpha val="100000"/>
                </a:srgbClr>
              </a:solidFill>
              <a:latin typeface="Arial"/>
              <a:ea typeface="Gulim"/>
            </a:endParaRPr>
          </a:p>
          <a:p>
            <a:pPr algn="ctr">
              <a:defRPr/>
            </a:pPr>
            <a:r>
              <a:rPr sz="2000" b="0" i="0" strike="noStrike">
                <a:solidFill>
                  <a:schemeClr val="tx1"/>
                </a:solidFill>
                <a:latin typeface="Arial"/>
                <a:ea typeface="Gulim"/>
              </a:rPr>
              <a:t>Hh У этой буквы в романских языках несчастливая судьба – она попросту никогда не читается, а используется как служебная для изменения чтения основной буквы. Например, в португальском h обозначает мягкость произношения буквы n: nh – [нь], а в итальянском позволяет читать с перед i и e как [к]: сhe [кэ]. А вот в германских и некоторых славянских, пользующихся латинской графикой, обозначает тот же звук, что и в латыни, – придыхательное [х] (близкое к украинскому или южнорусскому [г]), которое изучающие немецкий или английский языки бессовестно произносят как обычное русское [х]: [хэв], [хабэн], – один из трудноустранимых элементов русского акцента.</a:t>
            </a:r>
            <a:endParaRPr sz="2000" b="0" i="0" strike="noStrike">
              <a:solidFill>
                <a:srgbClr val="000000">
                  <a:alpha val="100000"/>
                </a:srgbClr>
              </a:solidFill>
              <a:latin typeface="Arial"/>
              <a:ea typeface="Gulim"/>
            </a:endParaRPr>
          </a:p>
          <a:p>
            <a:pPr algn="ctr">
              <a:defRPr/>
            </a:pPr>
            <a:endParaRPr sz="2000" b="0" i="0" strike="noStrike">
              <a:solidFill>
                <a:srgbClr val="000000">
                  <a:alpha val="100000"/>
                </a:srgbClr>
              </a:solidFill>
              <a:latin typeface="Arial"/>
              <a:ea typeface="Gulim"/>
            </a:endParaRPr>
          </a:p>
          <a:p>
            <a:pPr algn="ctr">
              <a:defRPr/>
            </a:pPr>
            <a:endParaRPr sz="2000" b="0" i="0" strike="noStrike">
              <a:solidFill>
                <a:srgbClr val="000000">
                  <a:alpha val="100000"/>
                </a:srgbClr>
              </a:solidFill>
              <a:latin typeface="Arial"/>
              <a:ea typeface="Gulim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988507" y="365678"/>
            <a:ext cx="10004104" cy="61589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400" y="0"/>
            <a:ext cx="2520000" cy="0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760201" cy="4097297"/>
          </a:xfr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altLang="en-US" sz="2600" b="1"/>
              <a:t>                               </a:t>
            </a:r>
            <a:r>
              <a:rPr lang="en-US" altLang="ko-KR" sz="2600" b="1"/>
              <a:t>Латинские буквы</a:t>
            </a:r>
            <a:endParaRPr lang="en-US" altLang="ko-KR" sz="2600"/>
          </a:p>
          <a:p>
            <a:pPr>
              <a:defRPr/>
            </a:pPr>
            <a:r>
              <a:rPr lang="en-US" altLang="ko-KR" sz="2600"/>
              <a:t>Современная латиница состоит из 26 графем. В некоторых европейских языках дополняется особыми знаками.</a:t>
            </a:r>
          </a:p>
          <a:p>
            <a:pPr>
              <a:defRPr/>
            </a:pPr>
            <a:endParaRPr lang="en-US" altLang="ko-KR" sz="2600"/>
          </a:p>
          <a:p>
            <a:pPr>
              <a:defRPr/>
            </a:pPr>
            <a:r>
              <a:rPr lang="en-US" altLang="ko-KR" sz="2600"/>
              <a:t>Например, умлауты в немецком всегда представлены после 26-ой графемы, но в основной алфавит при этом не входят. В латышский же диакритические знаки включены сразу.</a:t>
            </a:r>
          </a:p>
          <a:p>
            <a:pPr>
              <a:defRPr/>
            </a:pPr>
            <a:endParaRPr lang="en-US" altLang="ko-KR" sz="2600"/>
          </a:p>
          <a:p>
            <a:pPr>
              <a:defRPr/>
            </a:pPr>
            <a:r>
              <a:rPr lang="en-US" altLang="ko-KR" sz="2600"/>
              <a:t>Латинские буквы – это основа письменности большинства германских, романских, балтийских, отчасти славянских и других языков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800" y="0"/>
            <a:ext cx="0" cy="0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>
              <a:defRPr/>
            </a:pPr>
            <a:endParaRPr lang="en-US" altLang="ko-KR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2135504" y="378000"/>
            <a:ext cx="9045813" cy="6480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ko-KR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История латинского алфавита</a:t>
            </a:r>
            <a:endParaRPr lang="en-US" altLang="ko-KR"/>
          </a:p>
          <a:p>
            <a:pPr>
              <a:defRPr/>
            </a:pPr>
            <a:r>
              <a:rPr lang="ru-RU" altLang="en-US"/>
              <a:t>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ko-KR"/>
              <a:t>Латиница была создана в середине первого тысячелетия до нашей эры, ориентировочно в 7 веке до н.э. Изначально это был алфавит древних римлян.</a:t>
            </a:r>
          </a:p>
          <a:p>
            <a:pPr>
              <a:defRPr/>
            </a:pPr>
            <a:r>
              <a:rPr lang="en-US" altLang="ko-KR"/>
              <a:t>Он разрабатывался на основе этрусского, который, в свою очередь, восходит к одному из наиболее совершенных для Античной Европы набору графем – греческому. Позднее стал использоваться в Римской республике, а потом и Империи.</a:t>
            </a:r>
          </a:p>
          <a:p>
            <a:pPr>
              <a:defRPr/>
            </a:pPr>
            <a:r>
              <a:rPr lang="en-US" altLang="ko-KR"/>
              <a:t>Благодаря успеху государства на мировой арене распространился на огромной территории.</a:t>
            </a:r>
          </a:p>
          <a:p>
            <a:pPr>
              <a:defRPr/>
            </a:pPr>
            <a:r>
              <a:rPr lang="en-US" altLang="ko-KR"/>
              <a:t>Изначально в алфавите была только 21 графема. В I веке до н.э. добавили буквы G, Y, вернули временно исключенную Z. Буквы J, U, W появились значительно позже – уже в новое время.</a:t>
            </a:r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Уже после развала Римской империи именно латинская письменность легла в основу так называемых народных языков. Они возникли во вновь образованных национальных государствах Европы. Уже как часть этих языков письмо древних римлян эмигрировало в страны Нового света.</a:t>
            </a:r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Таким образом, со своей географической родины – Италии – латиница территориально была «расселена» практически по большей части суши.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Распространение латиницы в наше время</a:t>
            </a:r>
            <a:endParaRPr lang="en-US" altLang="ko-KR"/>
          </a:p>
          <a:p>
            <a:pPr>
              <a:defRPr/>
            </a:pPr>
            <a:endParaRPr lang="en-US" altLang="ko-K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000" y="1224000"/>
            <a:ext cx="11304000" cy="5400000"/>
          </a:xfr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t">
            <a:noAutofit/>
          </a:bodyPr>
          <a:lstStyle/>
          <a:p>
            <a:pPr>
              <a:defRPr/>
            </a:pPr>
            <a:r>
              <a:rPr lang="en-US" altLang="ko-KR"/>
              <a:t>Сегодня латиница – это самый распространенный алфавит в мире.</a:t>
            </a:r>
          </a:p>
          <a:p>
            <a:pPr>
              <a:defRPr/>
            </a:pPr>
            <a:r>
              <a:rPr lang="en-US" altLang="ko-KR"/>
              <a:t>Она лежит в основе всех языков таких групп (в скобках указаны самые популярные лингвосистемы):</a:t>
            </a:r>
          </a:p>
          <a:p>
            <a:pPr>
              <a:defRPr/>
            </a:pPr>
            <a:r>
              <a:rPr lang="en-US" altLang="ko-KR"/>
              <a:t>Германские (английский, немецкий, нидерландский, шведский…).</a:t>
            </a:r>
          </a:p>
          <a:p>
            <a:pPr>
              <a:defRPr/>
            </a:pPr>
            <a:r>
              <a:rPr lang="en-US" altLang="ko-KR"/>
              <a:t>Романские (французский, итальянский, испанский…).</a:t>
            </a:r>
          </a:p>
          <a:p>
            <a:pPr>
              <a:defRPr/>
            </a:pPr>
            <a:r>
              <a:rPr lang="en-US" altLang="ko-KR"/>
              <a:t>Балтийские (латышский, литовский).</a:t>
            </a:r>
          </a:p>
          <a:p>
            <a:pPr>
              <a:defRPr/>
            </a:pPr>
            <a:r>
              <a:rPr lang="en-US" altLang="ko-KR"/>
              <a:t>Кельтские (шотландский, бретонский). Ранее были распространены на обширных территориях, но сейчас большинство мертвы.</a:t>
            </a:r>
          </a:p>
          <a:p>
            <a:pPr>
              <a:defRPr/>
            </a:pPr>
            <a:r>
              <a:rPr lang="en-US" altLang="ko-KR"/>
              <a:t>Западнославянские (польский, чешский…).</a:t>
            </a:r>
          </a:p>
          <a:p>
            <a:pPr>
              <a:defRPr/>
            </a:pPr>
            <a:r>
              <a:rPr lang="en-US" altLang="ko-KR"/>
              <a:t>Также латиница используется как алфавит некоторых языков в южнославянской, финно-угорской, тюркской группах. Данные графемы применяются в отдельной выделенных албанском и вьетнамском языках.</a:t>
            </a:r>
          </a:p>
          <a:p>
            <a:pPr>
              <a:buNone/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911350" y="353751"/>
            <a:ext cx="10081261" cy="615049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altLang="en-US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                         </a:t>
            </a:r>
            <a:r>
              <a:rPr lang="en-US" altLang="ko-KR">
                <a:ln w="12700" cap="flat" cmpd="sng" algn="ctr">
                  <a:gradFill flip="xy" rotWithShape="1">
                    <a:gsLst>
                      <a:gs pos="0">
                        <a:schemeClr val="tx1"/>
                      </a:gs>
                      <a:gs pos="100000">
                        <a:schemeClr val="accent3"/>
                      </a:gs>
                    </a:gsLst>
                    <a:lin ang="5400000" scaled="0"/>
                    <a:tileRect/>
                  </a:gradFill>
                  <a:prstDash val="solid"/>
                  <a:round/>
                </a:ln>
                <a:solidFill>
                  <a:schemeClr val="bg1"/>
                </a:solidFill>
                <a:effectLst>
                  <a:outerShdw blurRad="63500" dist="31750" dir="16200000" rotWithShape="0">
                    <a:schemeClr val="tx1"/>
                  </a:outerShdw>
                </a:effectLst>
              </a:rPr>
              <a:t>Русская латиница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ko-KR"/>
              <a:t>В разное время отечественной истории латинский алфавит пробовали использовать и для передачи на письме русской речи.</a:t>
            </a:r>
          </a:p>
          <a:p>
            <a:pPr>
              <a:defRPr/>
            </a:pPr>
            <a:r>
              <a:rPr lang="en-US" altLang="ko-KR"/>
              <a:t>Первые попытки соотносятся с XVI—XVIII веками, предприняты они были представителями Великого княжества Литовского, Речи Посполитой, которые владели территориями современной Украины. Соответственно, излагали на письме западнорусский вариант языка</a:t>
            </a:r>
          </a:p>
          <a:p>
            <a:pPr>
              <a:defRPr/>
            </a:pPr>
            <a:r>
              <a:rPr lang="en-US" altLang="ko-KR"/>
              <a:t>Также русские слова латиницей записывали путешественники – носители французского, английского языков. Обычный для них рад графем дополнялся кириллическими буквами, которые нечем было заменить.</a:t>
            </a:r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Отдельные проекты по серьезному введению латинского алфавита как основы русского правописания предлагались как в Российской империи, так и в Советском Союзе, но до практической реализации не дошло.</a:t>
            </a:r>
          </a:p>
          <a:p>
            <a:pPr>
              <a:defRPr/>
            </a:pP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Harmony">
  <a:themeElements>
    <a:clrScheme name="Thinkfree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rmony">
      <a:majorFont>
        <a:latin typeface="Tahoma"/>
        <a:ea typeface=""/>
        <a:cs typeface=""/>
        <a:font script="Jpan" typeface="MS PGothic"/>
        <a:font script="Hang" typeface="문체부 제목 돋음체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HCR Dotum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100000"/>
                <a:satMod val="100000"/>
              </a:schemeClr>
            </a:gs>
            <a:gs pos="100000">
              <a:schemeClr val="phClr">
                <a:shade val="70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965</Words>
  <Application>Microsoft Office PowerPoint</Application>
  <PresentationFormat>Произвольный</PresentationFormat>
  <Paragraphs>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Harmony</vt:lpstr>
      <vt:lpstr>Алфавиты на латинской основе</vt:lpstr>
      <vt:lpstr>Презентация PowerPoint</vt:lpstr>
      <vt:lpstr>                               Латинские буквы Современная латиница состоит из 26 графем. В некоторых европейских языках дополняется особыми знаками.  Например, умлауты в немецком всегда представлены после 26-ой графемы, но в основной алфавит при этом не входят. В латышский же диакритические знаки включены сразу.  Латинские буквы – это основа письменности большинства германских, романских, балтийских, отчасти славянских и других языков</vt:lpstr>
      <vt:lpstr>Презентация PowerPoint</vt:lpstr>
      <vt:lpstr>История латинского алфавита    </vt:lpstr>
      <vt:lpstr>        Уже после развала Римской империи именно латинская письменность легла в основу так называемых народных языков. Они возникли во вновь образованных национальных государствах Европы. Уже как часть этих языков письмо древних римлян эмигрировало в страны Нового света.  Таким образом, со своей географической родины – Италии – латиница территориально была «расселена» практически по большей части суши.</vt:lpstr>
      <vt:lpstr>Распространение латиницы в наше время </vt:lpstr>
      <vt:lpstr>Презентация PowerPoint</vt:lpstr>
      <vt:lpstr>                         Русская латиница</vt:lpstr>
      <vt:lpstr>Презентация PowerPoint</vt:lpstr>
      <vt:lpstr>                      «Хорошие» буквы  </vt:lpstr>
      <vt:lpstr>Презентация PowerPoint</vt:lpstr>
      <vt:lpstr>«Плохими», ненадежными буквами мы будем условно называть те латинские буквы (без диакритических, дополнительных знаков), которые в разных языках читаются по‑разному, а вдобавок и в пределах одного языка могут иметь разное чтение, а то и не читаются вовсе. Таких букв немало. Они осложняют овладение письменностью языка, в частности, создавая путаницу тем, что в разных языках читаются по‑разному. Однако некоторые не вполне отчетливые закономерности в их чтении все же можно уловить. Часть этих закономерностей продолжает традицию латинской орфографии. Вот этими‑то не вполне отчетливыми закономерностями, облегчающими знакомство с незнакомыми системами письменности, мы сейчас и займемся.  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Алфавиты на латинской основе</dc:title>
  <dc:creator>эльдо</dc:creator>
  <cp:lastModifiedBy>Бухгалтер</cp:lastModifiedBy>
  <cp:revision>31</cp:revision>
  <dcterms:created xsi:type="dcterms:W3CDTF">2020-12-19T15:01:55Z</dcterms:created>
  <dcterms:modified xsi:type="dcterms:W3CDTF">2020-12-25T09:53:42Z</dcterms:modified>
  <cp:version>0906.0100.01</cp:version>
</cp:coreProperties>
</file>