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2DFBD8-E056-4E50-9971-33E8413D505E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451AE-6D51-4CBF-AC14-47ED3D1E8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288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0451AE-6D51-4CBF-AC14-47ED3D1E8CF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919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9199-3932-41CE-BB7A-3244B94C94CD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20ED-2FFA-48A0-BEB3-B544257CC03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6485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9199-3932-41CE-BB7A-3244B94C94CD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20ED-2FFA-48A0-BEB3-B544257CC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245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9199-3932-41CE-BB7A-3244B94C94CD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20ED-2FFA-48A0-BEB3-B544257CC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282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9199-3932-41CE-BB7A-3244B94C94CD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20ED-2FFA-48A0-BEB3-B544257CC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3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9199-3932-41CE-BB7A-3244B94C94CD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20ED-2FFA-48A0-BEB3-B544257CC03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318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9199-3932-41CE-BB7A-3244B94C94CD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20ED-2FFA-48A0-BEB3-B544257CC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77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9199-3932-41CE-BB7A-3244B94C94CD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20ED-2FFA-48A0-BEB3-B544257CC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593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9199-3932-41CE-BB7A-3244B94C94CD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20ED-2FFA-48A0-BEB3-B544257CC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980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9199-3932-41CE-BB7A-3244B94C94CD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20ED-2FFA-48A0-BEB3-B544257CC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73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DEF9199-3932-41CE-BB7A-3244B94C94CD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1420ED-2FFA-48A0-BEB3-B544257CC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889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F9199-3932-41CE-BB7A-3244B94C94CD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20ED-2FFA-48A0-BEB3-B544257CC0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08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DEF9199-3932-41CE-BB7A-3244B94C94CD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81420ED-2FFA-48A0-BEB3-B544257CC03B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93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F5AE00-5362-3DBE-2ECB-011AF61FA7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51" y="1110341"/>
            <a:ext cx="10058400" cy="303779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/>
              <a:t>Анализ концепта «гостеприимство»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55DA5F1-5E90-E6C6-8C42-3BF2CC17CF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3209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37414E-636C-904F-63FB-49AAB4780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Понятийный компонент концепта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4C2907-520C-F318-1C0C-4A6B63333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Существительное-лексема «гостеприимство» - </a:t>
            </a:r>
            <a:r>
              <a:rPr lang="ru-RU" b="1" dirty="0"/>
              <a:t>имя концепта</a:t>
            </a:r>
            <a:r>
              <a:rPr lang="ru-RU" dirty="0"/>
              <a:t>. </a:t>
            </a:r>
          </a:p>
          <a:p>
            <a:r>
              <a:rPr lang="ru-RU" dirty="0"/>
              <a:t>1) </a:t>
            </a:r>
            <a:r>
              <a:rPr lang="ru-RU" u="sng" dirty="0"/>
              <a:t>Актуальный признак</a:t>
            </a:r>
            <a:r>
              <a:rPr lang="ru-RU" dirty="0"/>
              <a:t>: </a:t>
            </a:r>
          </a:p>
          <a:p>
            <a:r>
              <a:rPr lang="ru-RU" dirty="0"/>
              <a:t> – Готовность, желание принимать гостей, радушие, хлебосольство (Т.Ф. Ефремова) </a:t>
            </a:r>
          </a:p>
          <a:p>
            <a:r>
              <a:rPr lang="ru-RU" dirty="0"/>
              <a:t>– Радушие по отношению к гостям (Д.Н. Ушаков)</a:t>
            </a:r>
          </a:p>
          <a:p>
            <a:r>
              <a:rPr lang="ru-RU" dirty="0"/>
              <a:t>2) </a:t>
            </a:r>
            <a:r>
              <a:rPr lang="ru-RU" u="sng" dirty="0"/>
              <a:t>Исторический признак</a:t>
            </a:r>
            <a:r>
              <a:rPr lang="ru-RU" dirty="0"/>
              <a:t>. Внутренняя форма слова прозрачна – «принимать гостей»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 «гость» (по определению С.И. Ожегова) – человек, который посещает кого-нибудь с целью повидаться, побеседовать, вместе провести время; основано от общеиндоевропейского корня </a:t>
            </a:r>
            <a:r>
              <a:rPr lang="en-US" i="1" dirty="0" err="1"/>
              <a:t>hospis</a:t>
            </a:r>
            <a:r>
              <a:rPr lang="ru-RU" i="1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В языковой картине мира англичан </a:t>
            </a:r>
            <a:r>
              <a:rPr lang="ru-RU" i="1" dirty="0"/>
              <a:t>гость</a:t>
            </a:r>
            <a:r>
              <a:rPr lang="ru-RU" dirty="0"/>
              <a:t> – тот, кого </a:t>
            </a:r>
            <a:r>
              <a:rPr lang="ru-RU" u="sng" dirty="0"/>
              <a:t>пригласили</a:t>
            </a:r>
            <a:r>
              <a:rPr lang="ru-RU" dirty="0"/>
              <a:t>; в то время как у русских </a:t>
            </a:r>
            <a:r>
              <a:rPr lang="ru-RU" i="1" dirty="0"/>
              <a:t>гость</a:t>
            </a:r>
            <a:r>
              <a:rPr lang="ru-RU" dirty="0"/>
              <a:t> – тот, кто </a:t>
            </a:r>
            <a:r>
              <a:rPr lang="ru-RU" u="sng" dirty="0"/>
              <a:t>пришел сам</a:t>
            </a:r>
            <a:r>
              <a:rPr lang="ru-RU" dirty="0"/>
              <a:t> (что отражает </a:t>
            </a:r>
            <a:r>
              <a:rPr lang="ru-RU" i="1" dirty="0"/>
              <a:t>широту русской души</a:t>
            </a:r>
            <a:r>
              <a:rPr lang="ru-RU" dirty="0"/>
              <a:t>, т.е. готовность принимать в гости и без приглашения). </a:t>
            </a:r>
            <a:endParaRPr lang="ru-RU" i="1" u="sng" dirty="0"/>
          </a:p>
        </p:txBody>
      </p:sp>
    </p:spTree>
    <p:extLst>
      <p:ext uri="{BB962C8B-B14F-4D97-AF65-F5344CB8AC3E}">
        <p14:creationId xmlns:p14="http://schemas.microsoft.com/office/powerpoint/2010/main" val="1959884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3B2D40-1498-F94A-333C-F1E694FFA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Как представлен концепт в языке?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8197F0-EF9A-D096-E40A-3775EFF33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345" y="1845733"/>
            <a:ext cx="10696614" cy="4265817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u="sng" dirty="0"/>
              <a:t>Номинативная плотность. Образно-оценочный компонент концепта во фразеологической картине мира</a:t>
            </a:r>
          </a:p>
          <a:p>
            <a:pPr algn="just"/>
            <a:r>
              <a:rPr lang="ru-RU" dirty="0"/>
              <a:t>Тематические подгруппы:</a:t>
            </a:r>
          </a:p>
          <a:p>
            <a:pPr algn="just"/>
            <a:r>
              <a:rPr lang="ru-RU" dirty="0"/>
              <a:t>1. </a:t>
            </a:r>
            <a:r>
              <a:rPr lang="ru-RU" u="sng" dirty="0"/>
              <a:t>личность и характер хозяина и гостя</a:t>
            </a:r>
            <a:r>
              <a:rPr lang="ru-RU" dirty="0"/>
              <a:t>: доброму гостю хозяин рад; гость доволен – хозяин рад; гостю почет – хозяину честь; мил гость, что недолго гостит.</a:t>
            </a:r>
          </a:p>
          <a:p>
            <a:pPr algn="just"/>
            <a:r>
              <a:rPr lang="ru-RU" dirty="0"/>
              <a:t>2. </a:t>
            </a:r>
            <a:r>
              <a:rPr lang="ru-RU" u="sng" dirty="0"/>
              <a:t>щедрость хозяина и угощения</a:t>
            </a:r>
            <a:r>
              <a:rPr lang="ru-RU" dirty="0"/>
              <a:t>: умел в гости звать, умей и угощать; что есть в печи – всё на стол мечи; ешьте, пейте, сколько душе угодно; гостю щей не жалей, а погуще лей.</a:t>
            </a:r>
            <a:endParaRPr lang="ru-RU" u="sng" dirty="0"/>
          </a:p>
          <a:p>
            <a:pPr algn="just"/>
            <a:r>
              <a:rPr lang="ru-RU" dirty="0"/>
              <a:t>3. </a:t>
            </a:r>
            <a:r>
              <a:rPr lang="ru-RU" u="sng" dirty="0"/>
              <a:t>расположенность к гостям</a:t>
            </a:r>
            <a:r>
              <a:rPr lang="ru-RU" dirty="0"/>
              <a:t>: не богат, а гостям рад; будьте как у себя дома; для дорогого гостя и ворота настежь. </a:t>
            </a:r>
          </a:p>
          <a:p>
            <a:pPr algn="just"/>
            <a:r>
              <a:rPr lang="ru-RU" dirty="0"/>
              <a:t>4. </a:t>
            </a:r>
            <a:r>
              <a:rPr lang="ru-RU" u="sng" dirty="0"/>
              <a:t>отсутствие расположенности к гостям</a:t>
            </a:r>
            <a:r>
              <a:rPr lang="ru-RU" dirty="0"/>
              <a:t>: гостям дважды радуются: встречая и провожая; гости на двор, так и ворота на запор; а самолёт летит, колёса </a:t>
            </a:r>
            <a:r>
              <a:rPr lang="ru-RU" dirty="0" err="1"/>
              <a:t>стёрлися</a:t>
            </a:r>
            <a:r>
              <a:rPr lang="ru-RU" dirty="0"/>
              <a:t>, а мы не ждали вас, а вы </a:t>
            </a:r>
            <a:r>
              <a:rPr lang="ru-RU" dirty="0" err="1"/>
              <a:t>припёрлися</a:t>
            </a:r>
            <a:r>
              <a:rPr lang="ru-RU" dirty="0"/>
              <a:t> (частушка); незваный гость хуже татарина.</a:t>
            </a:r>
          </a:p>
        </p:txBody>
      </p:sp>
    </p:spTree>
    <p:extLst>
      <p:ext uri="{BB962C8B-B14F-4D97-AF65-F5344CB8AC3E}">
        <p14:creationId xmlns:p14="http://schemas.microsoft.com/office/powerpoint/2010/main" val="3914403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846412-E8C2-BCD7-A952-81629AA78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Как представлен концепт в языке?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76365D-A00E-1AF0-EA3E-09606A150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u="sng" dirty="0"/>
              <a:t>Номинативная плотность. Образно-оценочный компонент концепта во фразеологической картине мира</a:t>
            </a:r>
          </a:p>
          <a:p>
            <a:pPr algn="just"/>
            <a:r>
              <a:rPr lang="ru-RU" dirty="0"/>
              <a:t>5. </a:t>
            </a:r>
            <a:r>
              <a:rPr lang="ru-RU" u="sng" dirty="0"/>
              <a:t>упоминание ритуалов</a:t>
            </a:r>
            <a:r>
              <a:rPr lang="en-US" u="sng" dirty="0"/>
              <a:t>/</a:t>
            </a:r>
            <a:r>
              <a:rPr lang="ru-RU" u="sng" dirty="0"/>
              <a:t>традиций</a:t>
            </a:r>
            <a:r>
              <a:rPr lang="ru-RU" dirty="0"/>
              <a:t>: просим к нашему хлебу и соли; красному гостю – красное место; спасибо за хлеб, за соль (в переносном значении).</a:t>
            </a:r>
          </a:p>
          <a:p>
            <a:pPr algn="just"/>
            <a:r>
              <a:rPr lang="ru-RU" dirty="0"/>
              <a:t>6. </a:t>
            </a:r>
            <a:r>
              <a:rPr lang="ru-RU" u="sng" dirty="0"/>
              <a:t>радушие по отношению к гостям</a:t>
            </a:r>
            <a:r>
              <a:rPr lang="ru-RU" dirty="0"/>
              <a:t>: накормил, напоил, спать уложил; милости просим, гости дорогие; гость в доме – хозяину радость; милости прошу к нашему шалашу.</a:t>
            </a:r>
          </a:p>
        </p:txBody>
      </p:sp>
    </p:spTree>
    <p:extLst>
      <p:ext uri="{BB962C8B-B14F-4D97-AF65-F5344CB8AC3E}">
        <p14:creationId xmlns:p14="http://schemas.microsoft.com/office/powerpoint/2010/main" val="685798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5C451A-0B90-61E2-29C0-2DA34E662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Как представлен концепт в языке?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39A445-ABAA-BF48-B406-EF231EFB1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/>
              <a:t>Насыщенность системных связей </a:t>
            </a:r>
          </a:p>
          <a:p>
            <a:r>
              <a:rPr lang="ru-RU" i="1" dirty="0"/>
              <a:t>Синонимы:</a:t>
            </a:r>
            <a:r>
              <a:rPr lang="ru-RU" dirty="0"/>
              <a:t> радушие, хлебосольство</a:t>
            </a:r>
            <a:endParaRPr lang="ru-RU" i="1" dirty="0"/>
          </a:p>
          <a:p>
            <a:r>
              <a:rPr lang="ru-RU" i="1" dirty="0"/>
              <a:t>Антонимы:</a:t>
            </a:r>
            <a:r>
              <a:rPr lang="ru-RU" dirty="0"/>
              <a:t> враждебность, замкнутость</a:t>
            </a:r>
            <a:endParaRPr lang="ru-RU" i="1" dirty="0"/>
          </a:p>
          <a:p>
            <a:r>
              <a:rPr lang="ru-RU" i="1" dirty="0" err="1"/>
              <a:t>Гипероним</a:t>
            </a:r>
            <a:r>
              <a:rPr lang="ru-RU" i="1" dirty="0"/>
              <a:t>: </a:t>
            </a:r>
            <a:r>
              <a:rPr lang="ru-RU" dirty="0"/>
              <a:t>добродушие</a:t>
            </a:r>
            <a:endParaRPr lang="ru-RU" i="1" dirty="0"/>
          </a:p>
          <a:p>
            <a:r>
              <a:rPr lang="ru-RU" i="1" dirty="0"/>
              <a:t>Гипоним:</a:t>
            </a:r>
            <a:r>
              <a:rPr lang="ru-RU" dirty="0"/>
              <a:t> хлебосольство</a:t>
            </a:r>
            <a:endParaRPr lang="ru-RU" i="1" dirty="0"/>
          </a:p>
          <a:p>
            <a:r>
              <a:rPr lang="ru-RU" i="1" dirty="0"/>
              <a:t>Лексическая сочетаемость</a:t>
            </a:r>
            <a:r>
              <a:rPr lang="ru-RU" dirty="0"/>
              <a:t>: оказать</a:t>
            </a:r>
            <a:r>
              <a:rPr lang="en-US" dirty="0"/>
              <a:t>/</a:t>
            </a:r>
            <a:r>
              <a:rPr lang="ru-RU" dirty="0"/>
              <a:t>проявить гостеприимство; отказать в гостеприимстве; гостеприимство Авраама, кавказское гостеприимство; законы гостеприимства; гостиничный бизнес (сиюминутный признак)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769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33428E-5C5E-68E8-03A0-F6AE80CA1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/>
              <a:t>Ассоциативный ряд. Семантическое поле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321B64-02B9-37B9-E010-F849A29B18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/>
              <a:t>Связанные с концептом «гостеприимство» ассоциации</a:t>
            </a:r>
            <a:r>
              <a:rPr lang="ru-RU" dirty="0"/>
              <a:t>: веселье, щедрость, хорошее настроение, угощение, душевность; </a:t>
            </a:r>
            <a:r>
              <a:rPr lang="ru-RU" i="1" dirty="0"/>
              <a:t>хрусталь</a:t>
            </a:r>
            <a:r>
              <a:rPr lang="ru-RU" dirty="0"/>
              <a:t> (другая особенная посуда), предназначенный для гостей.</a:t>
            </a:r>
          </a:p>
          <a:p>
            <a:r>
              <a:rPr lang="ru-RU" u="sng" dirty="0"/>
              <a:t>Приметы</a:t>
            </a:r>
            <a:r>
              <a:rPr lang="ru-RU" dirty="0"/>
              <a:t>: кошка моется – гостей зазывает; упала вилка – к гостье, упал нож – к гостю. </a:t>
            </a:r>
          </a:p>
          <a:p>
            <a:r>
              <a:rPr lang="ru-RU" u="sng" dirty="0"/>
              <a:t>Семантическое поле</a:t>
            </a:r>
            <a:r>
              <a:rPr lang="ru-RU" dirty="0"/>
              <a:t>. </a:t>
            </a:r>
            <a:r>
              <a:rPr lang="ru-RU" u="sng" dirty="0"/>
              <a:t>Дериваты</a:t>
            </a:r>
            <a:r>
              <a:rPr lang="ru-RU" dirty="0"/>
              <a:t>, раскрывающие концепт «гостеприимство»: </a:t>
            </a:r>
            <a:r>
              <a:rPr lang="ru-RU" b="1" dirty="0"/>
              <a:t>угощение</a:t>
            </a:r>
            <a:r>
              <a:rPr lang="ru-RU" dirty="0"/>
              <a:t> (традиция щедро принять и встретить гостя, оказать гостеприимство), </a:t>
            </a:r>
            <a:r>
              <a:rPr lang="ru-RU" b="1" dirty="0"/>
              <a:t>загоститься</a:t>
            </a:r>
            <a:r>
              <a:rPr lang="ru-RU" dirty="0"/>
              <a:t> (злоупотребить гостеприимством), </a:t>
            </a:r>
            <a:r>
              <a:rPr lang="ru-RU" b="1" dirty="0"/>
              <a:t>гостинцы</a:t>
            </a:r>
            <a:r>
              <a:rPr lang="ru-RU" dirty="0"/>
              <a:t> (прийти в гости не с пустыми руками, ответить на гостеприимство).</a:t>
            </a:r>
          </a:p>
        </p:txBody>
      </p:sp>
    </p:spTree>
    <p:extLst>
      <p:ext uri="{BB962C8B-B14F-4D97-AF65-F5344CB8AC3E}">
        <p14:creationId xmlns:p14="http://schemas.microsoft.com/office/powerpoint/2010/main" val="1211671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47AA42-5F4E-78B6-BEB7-6937DE40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35536"/>
            <a:ext cx="10058400" cy="1450757"/>
          </a:xfrm>
        </p:spPr>
        <p:txBody>
          <a:bodyPr/>
          <a:lstStyle/>
          <a:p>
            <a:pPr algn="ctr"/>
            <a:r>
              <a:rPr lang="ru-RU" dirty="0"/>
              <a:t>Вывод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7EBA4D-C423-0322-C656-3783DB457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73725"/>
            <a:ext cx="10058400" cy="40233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Концепт «гостеприимство» является одним из важнейших культурных концептов. </a:t>
            </a:r>
          </a:p>
          <a:p>
            <a:r>
              <a:rPr lang="ru-RU" dirty="0"/>
              <a:t>Насыщенность системных связей и номинативная плотность концепта отражает его важность, а также нарастание ценностного содержания в русской </a:t>
            </a:r>
            <a:r>
              <a:rPr lang="ru-RU" dirty="0" err="1"/>
              <a:t>лингвокультуре</a:t>
            </a:r>
            <a:r>
              <a:rPr lang="ru-RU" dirty="0"/>
              <a:t>.</a:t>
            </a:r>
          </a:p>
          <a:p>
            <a:r>
              <a:rPr lang="ru-RU" dirty="0"/>
              <a:t>Гостеприимство является одной черт национального характера русского человека. Данный концепт отражает отдельную культурную область бытия и представлен в языке во всём объёме, что подтверждается многообразием во фразеологической картине мира.</a:t>
            </a:r>
          </a:p>
        </p:txBody>
      </p:sp>
    </p:spTree>
    <p:extLst>
      <p:ext uri="{BB962C8B-B14F-4D97-AF65-F5344CB8AC3E}">
        <p14:creationId xmlns:p14="http://schemas.microsoft.com/office/powerpoint/2010/main" val="4226746147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65</TotalTime>
  <Words>608</Words>
  <Application>Microsoft Office PowerPoint</Application>
  <PresentationFormat>Широкоэкранный</PresentationFormat>
  <Paragraphs>36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Ретро</vt:lpstr>
      <vt:lpstr>Анализ концепта «гостеприимство»</vt:lpstr>
      <vt:lpstr>Понятийный компонент концепта</vt:lpstr>
      <vt:lpstr>Как представлен концепт в языке?</vt:lpstr>
      <vt:lpstr>Как представлен концепт в языке?</vt:lpstr>
      <vt:lpstr>Как представлен концепт в языке?</vt:lpstr>
      <vt:lpstr>Ассоциативный ряд. Семантическое поле</vt:lpstr>
      <vt:lpstr>Вывод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концепта «гостеприимство»</dc:title>
  <dc:creator>Дарья Маркова</dc:creator>
  <cp:lastModifiedBy>Дарья Маркова</cp:lastModifiedBy>
  <cp:revision>3</cp:revision>
  <dcterms:created xsi:type="dcterms:W3CDTF">2023-11-19T12:19:34Z</dcterms:created>
  <dcterms:modified xsi:type="dcterms:W3CDTF">2023-11-20T11:43:06Z</dcterms:modified>
</cp:coreProperties>
</file>