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1" r:id="rId4"/>
    <p:sldId id="280" r:id="rId5"/>
    <p:sldId id="256" r:id="rId6"/>
    <p:sldId id="277" r:id="rId7"/>
    <p:sldId id="257" r:id="rId8"/>
    <p:sldId id="274" r:id="rId9"/>
    <p:sldId id="258" r:id="rId10"/>
    <p:sldId id="260" r:id="rId11"/>
    <p:sldId id="259" r:id="rId12"/>
    <p:sldId id="261" r:id="rId13"/>
    <p:sldId id="278" r:id="rId14"/>
    <p:sldId id="279" r:id="rId15"/>
    <p:sldId id="262" r:id="rId16"/>
    <p:sldId id="264" r:id="rId17"/>
    <p:sldId id="269" r:id="rId18"/>
    <p:sldId id="268" r:id="rId19"/>
    <p:sldId id="281" r:id="rId20"/>
    <p:sldId id="284" r:id="rId21"/>
    <p:sldId id="283" r:id="rId22"/>
    <p:sldId id="266" r:id="rId23"/>
    <p:sldId id="285" r:id="rId24"/>
    <p:sldId id="273" r:id="rId2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6" d="100"/>
          <a:sy n="76" d="100"/>
        </p:scale>
        <p:origin x="-480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512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7185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917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4976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61643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222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526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1547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903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8377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48961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EF71D1-2909-43BA-80D3-608BED2A3981}" type="datetimeFigureOut">
              <a:rPr lang="ru-RU" smtClean="0"/>
              <a:pPr/>
              <a:t>27.05.2025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C97A9-04D2-4D70-BC0E-20513A62D2A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5460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ic.academic.ru/dic.nsf/ruwiki/1526" TargetMode="External"/><Relationship Id="rId2" Type="http://schemas.openxmlformats.org/officeDocument/2006/relationships/hyperlink" Target="https://dic.academic.ru/dic.nsf/ruwiki/19128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hyperlink" Target="https://dic.academic.ru/dic.nsf/ruwiki/6130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dic.academic.ru/dic.nsf/ruwiki/77065" TargetMode="External"/><Relationship Id="rId3" Type="http://schemas.openxmlformats.org/officeDocument/2006/relationships/hyperlink" Target="https://dic.academic.ru/dic.nsf/ruwiki/214" TargetMode="External"/><Relationship Id="rId7" Type="http://schemas.openxmlformats.org/officeDocument/2006/relationships/hyperlink" Target="https://dic.academic.ru/dic.nsf/ruwiki/147" TargetMode="External"/><Relationship Id="rId2" Type="http://schemas.openxmlformats.org/officeDocument/2006/relationships/hyperlink" Target="https://dic.academic.ru/dic.nsf/ruwiki/41516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.academic.ru/dic.nsf/ruwiki/1628" TargetMode="External"/><Relationship Id="rId5" Type="http://schemas.openxmlformats.org/officeDocument/2006/relationships/hyperlink" Target="https://dic.academic.ru/dic.nsf/ruwiki/17338" TargetMode="External"/><Relationship Id="rId10" Type="http://schemas.openxmlformats.org/officeDocument/2006/relationships/hyperlink" Target="https://dic.academic.ru/dic.nsf/ruwiki/16115" TargetMode="External"/><Relationship Id="rId4" Type="http://schemas.openxmlformats.org/officeDocument/2006/relationships/hyperlink" Target="https://dic.academic.ru/dic.nsf/ruwiki/610" TargetMode="External"/><Relationship Id="rId9" Type="http://schemas.openxmlformats.org/officeDocument/2006/relationships/hyperlink" Target="https://dic.academic.ru/dic.nsf/ruwiki/24738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Научные направления в языкознании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Сравнительно-историческое языкознание</a:t>
            </a:r>
          </a:p>
          <a:p>
            <a:r>
              <a:rPr lang="ru-RU" dirty="0" smtClean="0"/>
              <a:t>Системно-структурное языкознание (структурализм)</a:t>
            </a:r>
          </a:p>
          <a:p>
            <a:r>
              <a:rPr lang="ru-RU" dirty="0" smtClean="0"/>
              <a:t>Антропоцентрическое языкознание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672854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Регулярные фонетические соответствия</a:t>
            </a:r>
            <a:endParaRPr lang="ru-RU" dirty="0"/>
          </a:p>
        </p:txBody>
      </p:sp>
      <p:pic>
        <p:nvPicPr>
          <p:cNvPr id="2050" name="Picture 2" descr="http://genling.ru/books/item/f00/s00/z0000014/pic/00001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979" y="2552700"/>
            <a:ext cx="7948784" cy="2182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71279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188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Регулярные фонетические соответствия</a:t>
            </a:r>
            <a:br>
              <a:rPr lang="ru-RU" dirty="0" smtClean="0"/>
            </a:br>
            <a:r>
              <a:rPr lang="ru-RU" dirty="0" smtClean="0"/>
              <a:t>Опора </a:t>
            </a:r>
            <a:r>
              <a:rPr lang="ru-RU" dirty="0" smtClean="0">
                <a:solidFill>
                  <a:srgbClr val="FF0000"/>
                </a:solidFill>
              </a:rPr>
              <a:t>на внутреннюю реконструкцию </a:t>
            </a:r>
            <a:r>
              <a:rPr lang="ru-RU" dirty="0" smtClean="0"/>
              <a:t>- диахронное изучение фонетики отдельных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1400" y="21431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/>
              <a:t> </a:t>
            </a:r>
            <a:r>
              <a:rPr lang="ru-RU" sz="3600" dirty="0" smtClean="0"/>
              <a:t>                           </a:t>
            </a:r>
            <a:r>
              <a:rPr lang="en-US" sz="3600" dirty="0" smtClean="0"/>
              <a:t>[</a:t>
            </a:r>
            <a:r>
              <a:rPr lang="ru-RU" sz="3600" dirty="0" smtClean="0"/>
              <a:t>г</a:t>
            </a:r>
            <a:r>
              <a:rPr lang="en-US" sz="3600" dirty="0" smtClean="0"/>
              <a:t>]</a:t>
            </a:r>
            <a:endParaRPr lang="ru-RU" sz="3600" dirty="0" smtClean="0"/>
          </a:p>
          <a:p>
            <a:endParaRPr lang="ru-RU" sz="3600" i="1" dirty="0"/>
          </a:p>
          <a:p>
            <a:r>
              <a:rPr lang="ru-RU" sz="3600" i="1" dirty="0" smtClean="0"/>
              <a:t>жена (рус.)-</a:t>
            </a:r>
            <a:r>
              <a:rPr lang="ru-RU" sz="3600" dirty="0"/>
              <a:t>  </a:t>
            </a:r>
            <a:r>
              <a:rPr lang="ru-RU" sz="3600" i="1" dirty="0" err="1" smtClean="0"/>
              <a:t>kona</a:t>
            </a:r>
            <a:r>
              <a:rPr lang="ru-RU" sz="3600" i="1" dirty="0" smtClean="0"/>
              <a:t> (норв.) – </a:t>
            </a:r>
            <a:r>
              <a:rPr lang="ru-RU" sz="3600" i="1" dirty="0" err="1" smtClean="0"/>
              <a:t>gyne</a:t>
            </a:r>
            <a:r>
              <a:rPr lang="ru-RU" sz="3600" i="1" dirty="0" smtClean="0"/>
              <a:t>(греч.) </a:t>
            </a:r>
          </a:p>
          <a:p>
            <a:pPr marL="0" indent="0">
              <a:buNone/>
            </a:pPr>
            <a:r>
              <a:rPr lang="ru-RU" dirty="0" smtClean="0"/>
              <a:t>Дру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 </a:t>
            </a:r>
            <a:r>
              <a:rPr lang="en-US" dirty="0" smtClean="0"/>
              <a:t>// </a:t>
            </a:r>
            <a:r>
              <a:rPr lang="ru-RU" dirty="0" smtClean="0"/>
              <a:t>дру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у</a:t>
            </a:r>
          </a:p>
          <a:p>
            <a:pPr marL="0" indent="0">
              <a:buNone/>
            </a:pPr>
            <a:r>
              <a:rPr lang="ru-RU" dirty="0" smtClean="0"/>
              <a:t>Но</a:t>
            </a:r>
            <a:r>
              <a:rPr lang="ru-RU" dirty="0" smtClean="0">
                <a:solidFill>
                  <a:srgbClr val="FF0000"/>
                </a:solidFill>
              </a:rPr>
              <a:t>г</a:t>
            </a:r>
            <a:r>
              <a:rPr lang="ru-RU" dirty="0" smtClean="0"/>
              <a:t>а </a:t>
            </a:r>
            <a:r>
              <a:rPr lang="ru-RU" dirty="0"/>
              <a:t> </a:t>
            </a:r>
            <a:r>
              <a:rPr lang="en-US" dirty="0"/>
              <a:t>// </a:t>
            </a:r>
            <a:r>
              <a:rPr lang="ru-RU" dirty="0" smtClean="0"/>
              <a:t> но</a:t>
            </a:r>
            <a:r>
              <a:rPr lang="ru-RU" dirty="0" smtClean="0">
                <a:solidFill>
                  <a:srgbClr val="FF0000"/>
                </a:solidFill>
              </a:rPr>
              <a:t>ж</a:t>
            </a:r>
            <a:r>
              <a:rPr lang="ru-RU" dirty="0" smtClean="0"/>
              <a:t>ной</a:t>
            </a:r>
            <a:endParaRPr lang="ru-RU" dirty="0"/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 flipH="1">
            <a:off x="1651000" y="2654300"/>
            <a:ext cx="2019300" cy="812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H="1">
            <a:off x="4013200" y="2628900"/>
            <a:ext cx="177800" cy="8001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87520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1200" y="0"/>
            <a:ext cx="10515600" cy="23495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200" dirty="0" smtClean="0"/>
              <a:t> </a:t>
            </a: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>Регулярные фонетические соответствия 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Метод расширяющихся кругов: начинают сравнивать больше языков. В результате удается установить группы языков. Чтобы установить группы: какие-то слова </a:t>
            </a:r>
            <a:r>
              <a:rPr lang="ru-RU" sz="2700" dirty="0" err="1" smtClean="0">
                <a:latin typeface="Times New Roman" pitchFamily="18" charset="0"/>
                <a:cs typeface="Times New Roman" pitchFamily="18" charset="0"/>
              </a:rPr>
              <a:t>оказыв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. общими для ряда языков, но не встречаются в др. языках.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Расмус-Кристиан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Раск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 (1787–1832)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1402847"/>
              </p:ext>
            </p:extLst>
          </p:nvPr>
        </p:nvGraphicFramePr>
        <p:xfrm>
          <a:off x="1981199" y="2616198"/>
          <a:ext cx="8724900" cy="24993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828828"/>
                <a:gridCol w="1689073"/>
                <a:gridCol w="1574800"/>
                <a:gridCol w="1485900"/>
                <a:gridCol w="1181100"/>
                <a:gridCol w="965199"/>
              </a:tblGrid>
              <a:tr h="441962"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Рус.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err="1" smtClean="0"/>
                        <a:t>Болг</a:t>
                      </a:r>
                      <a:r>
                        <a:rPr lang="ru-RU" sz="2800" dirty="0" smtClean="0"/>
                        <a:t>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Польск.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Лит.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Нем.</a:t>
                      </a:r>
                      <a:endParaRPr lang="ru-RU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Англ.</a:t>
                      </a:r>
                      <a:endParaRPr lang="ru-RU" sz="2800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г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оло</a:t>
                      </a:r>
                      <a:r>
                        <a:rPr lang="ru-RU" sz="2800" i="1" dirty="0" smtClean="0"/>
                        <a:t>ва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г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ла</a:t>
                      </a:r>
                      <a:r>
                        <a:rPr lang="ru-RU" sz="2800" i="1" dirty="0" smtClean="0"/>
                        <a:t>ва, 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ło</a:t>
                      </a:r>
                      <a:r>
                        <a:rPr lang="en-US" sz="2800" i="1" dirty="0" err="1" smtClean="0"/>
                        <a:t>wa</a:t>
                      </a:r>
                      <a:r>
                        <a:rPr lang="en-US" sz="2800" i="1" dirty="0" smtClean="0"/>
                        <a:t>, 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g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al</a:t>
                      </a:r>
                      <a:r>
                        <a:rPr lang="en-US" sz="2800" i="1" dirty="0" err="1" smtClean="0"/>
                        <a:t>va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</a:tr>
              <a:tr h="441962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ворона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i="1" dirty="0" err="1" smtClean="0"/>
                        <a:t>врана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wrona</a:t>
                      </a:r>
                      <a:r>
                        <a:rPr lang="en-US" sz="2800" i="1" dirty="0" smtClean="0"/>
                        <a:t>,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err="1" smtClean="0"/>
                        <a:t>varnas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</a:tr>
              <a:tr h="762838">
                <a:tc>
                  <a:txBody>
                    <a:bodyPr/>
                    <a:lstStyle/>
                    <a:p>
                      <a:r>
                        <a:rPr lang="ru-RU" sz="2800" i="1" dirty="0" smtClean="0"/>
                        <a:t>з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оло</a:t>
                      </a:r>
                      <a:r>
                        <a:rPr lang="ru-RU" sz="2800" i="1" dirty="0" smtClean="0"/>
                        <a:t>то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i="1" dirty="0" smtClean="0"/>
                        <a:t>з</a:t>
                      </a:r>
                      <a:r>
                        <a:rPr lang="ru-RU" sz="2800" i="1" dirty="0" smtClean="0">
                          <a:solidFill>
                            <a:srgbClr val="FF0000"/>
                          </a:solidFill>
                        </a:rPr>
                        <a:t>ла</a:t>
                      </a:r>
                      <a:r>
                        <a:rPr lang="ru-RU" sz="2800" i="1" dirty="0" smtClean="0"/>
                        <a:t>то</a:t>
                      </a:r>
                    </a:p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i="1" dirty="0" err="1" smtClean="0"/>
                        <a:t>z</a:t>
                      </a:r>
                      <a:r>
                        <a:rPr lang="en-US" sz="2800" i="1" dirty="0" err="1" smtClean="0">
                          <a:solidFill>
                            <a:srgbClr val="FF0000"/>
                          </a:solidFill>
                        </a:rPr>
                        <a:t>ło</a:t>
                      </a:r>
                      <a:r>
                        <a:rPr lang="en-US" sz="2800" i="1" dirty="0" err="1" smtClean="0"/>
                        <a:t>to</a:t>
                      </a:r>
                      <a:endParaRPr lang="ru-RU" sz="2800" i="1" dirty="0" smtClean="0"/>
                    </a:p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</a:t>
                      </a:r>
                      <a:r>
                        <a:rPr lang="en-US" sz="2800" i="1" dirty="0" smtClean="0">
                          <a:solidFill>
                            <a:srgbClr val="FF0000"/>
                          </a:solidFill>
                        </a:rPr>
                        <a:t>ol</a:t>
                      </a:r>
                      <a:r>
                        <a:rPr lang="en-US" sz="2800" i="1" dirty="0" smtClean="0"/>
                        <a:t>d</a:t>
                      </a:r>
                      <a:endParaRPr lang="ru-RU" sz="28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i="1" dirty="0" smtClean="0"/>
                        <a:t>gold</a:t>
                      </a:r>
                      <a:endParaRPr lang="ru-RU" sz="28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9001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Расмус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Кристиан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(1787 – 1832)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Лексические соответствия не так важны, как грамматические, т.к. «практически никогда не бывает заимствований в словоизменении (флексий). 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 круг: сопоставление исландского языка с «атлантическими» (гренландским, баскским, кельтским).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 круг: исландский с близким норвежским.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 круг: эти языки с  другими скандинавскими (шведским, датским).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круг:  с германскими языками, а затем германский круг с греческим и латинским. В поисках индоевропейского языка.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85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Раск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Недостатки:</a:t>
            </a:r>
          </a:p>
          <a:p>
            <a:pPr algn="just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Не привлекал к сравнению санскрит (даже после поездки в Индию и Россию). Это обеднило его выводы.</a:t>
            </a:r>
          </a:p>
          <a:p>
            <a:pPr algn="just"/>
            <a:r>
              <a:rPr lang="ru-RU" sz="3600" i="1" dirty="0" smtClean="0">
                <a:latin typeface="Times New Roman" pitchFamily="18" charset="0"/>
                <a:cs typeface="Times New Roman" pitchFamily="18" charset="0"/>
              </a:rPr>
              <a:t>Плюсы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: «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каждое окончание в исландском в более или менее ясном виде можно найти в греческом или латинском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09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4700" y="123825"/>
            <a:ext cx="10515600" cy="5492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Сопоставительная лексикология</a:t>
            </a:r>
            <a:endParaRPr lang="ru-RU" sz="3200" dirty="0"/>
          </a:p>
        </p:txBody>
      </p:sp>
      <p:pic>
        <p:nvPicPr>
          <p:cNvPr id="4098" name="Picture 2" descr="https://nemaloknig.com/picimg/127/1279/12796/127963/img_7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0" y="660893"/>
            <a:ext cx="10248900" cy="6220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232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714375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Сопоставительная лексикология</a:t>
            </a:r>
            <a:endParaRPr lang="ru-RU" sz="3200" dirty="0"/>
          </a:p>
        </p:txBody>
      </p:sp>
      <p:pic>
        <p:nvPicPr>
          <p:cNvPr id="6146" name="Picture 2" descr="https://fsd.multiurok.ru/html/2019/12/08/s_5ded0cb658faf/1283178_2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3648" y="659670"/>
            <a:ext cx="6269651" cy="5517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0841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Сопоставительная лексикология</a:t>
            </a:r>
            <a:br>
              <a:rPr lang="ru-RU" dirty="0" smtClean="0"/>
            </a:br>
            <a:r>
              <a:rPr lang="ru-RU" dirty="0" smtClean="0"/>
              <a:t>Учет семантических изменений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60437835"/>
              </p:ext>
            </p:extLst>
          </p:nvPr>
        </p:nvGraphicFramePr>
        <p:xfrm>
          <a:off x="838200" y="2019300"/>
          <a:ext cx="10515600" cy="33845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28900"/>
                <a:gridCol w="2628900"/>
                <a:gridCol w="2628900"/>
                <a:gridCol w="2628900"/>
              </a:tblGrid>
              <a:tr h="9105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славянские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нем.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англ.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праязык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город, град,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gro̅d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r>
                        <a:rPr lang="en-US" altLang="ru-RU" sz="1800" dirty="0" smtClean="0">
                          <a:latin typeface="Arial" panose="020B0604020202020204" pitchFamily="34" charset="0"/>
                        </a:rPr>
                        <a:t>’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населенный пункт определенного типа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Garten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Garden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сад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gord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огороженное место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берег,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брujeг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бряг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brzeg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, 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břeg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  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берег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гора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Iceberg</a:t>
                      </a:r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гора (ледяная)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*</a:t>
                      </a:r>
                      <a:r>
                        <a:rPr kumimoji="0" lang="ru-RU" altLang="ru-RU" sz="1800" b="0" i="1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berg</a:t>
                      </a:r>
                      <a:r>
                        <a:rPr kumimoji="0" lang="en-US" altLang="ru-RU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‘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высокий берег реки</a:t>
                      </a:r>
                      <a:r>
                        <a:rPr kumimoji="0" lang="en-US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’</a:t>
                      </a:r>
                      <a:endParaRPr lang="ru-RU" i="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104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/>
              <a:t>Сопоставительная грамматика</a:t>
            </a:r>
            <a:br>
              <a:rPr lang="ru-RU" sz="2800" dirty="0" smtClean="0"/>
            </a:br>
            <a:r>
              <a:rPr lang="ru-RU" sz="2800" dirty="0" smtClean="0"/>
              <a:t>Одинаковые грамматические значения выражаются схожим образом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71894928"/>
              </p:ext>
            </p:extLst>
          </p:nvPr>
        </p:nvGraphicFramePr>
        <p:xfrm>
          <a:off x="2392360" y="2067518"/>
          <a:ext cx="5934075" cy="146748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685"/>
                <a:gridCol w="1531620"/>
                <a:gridCol w="1416685"/>
                <a:gridCol w="1569085"/>
              </a:tblGrid>
              <a:tr h="12998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Рус.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Лат.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Им</a:t>
                      </a:r>
                      <a:r>
                        <a:rPr lang="ru-RU" sz="1800" dirty="0" smtClean="0">
                          <a:effectLst/>
                        </a:rPr>
                        <a:t>. п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бог             друг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аnthropos</a:t>
                      </a:r>
                      <a:r>
                        <a:rPr lang="ru-RU" sz="1800" dirty="0">
                          <a:effectLst/>
                        </a:rPr>
                        <a:t> </a:t>
                      </a:r>
                      <a:r>
                        <a:rPr lang="en-US" sz="1800" dirty="0">
                          <a:effectLst/>
                        </a:rPr>
                        <a:t>(</a:t>
                      </a:r>
                      <a:r>
                        <a:rPr lang="en-US" sz="1800" dirty="0" err="1">
                          <a:effectLst/>
                        </a:rPr>
                        <a:t>человек</a:t>
                      </a:r>
                      <a:r>
                        <a:rPr lang="en-US" sz="1800" dirty="0">
                          <a:effectLst/>
                        </a:rPr>
                        <a:t>)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а</a:t>
                      </a:r>
                      <a:r>
                        <a:rPr lang="en-US" sz="1800">
                          <a:effectLst/>
                        </a:rPr>
                        <a:t>m</a:t>
                      </a:r>
                      <a:r>
                        <a:rPr lang="ru-RU" sz="1800">
                          <a:effectLst/>
                        </a:rPr>
                        <a:t>icus (друг)</a:t>
                      </a:r>
                      <a:endParaRPr lang="ru-RU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>
                          <a:effectLst/>
                        </a:rPr>
                        <a:t>Зват</a:t>
                      </a:r>
                      <a:r>
                        <a:rPr lang="ru-RU" sz="1800" dirty="0" smtClean="0">
                          <a:effectLst/>
                        </a:rPr>
                        <a:t>. п</a:t>
                      </a:r>
                      <a:r>
                        <a:rPr lang="ru-RU" sz="1800" dirty="0">
                          <a:effectLst/>
                        </a:rPr>
                        <a:t>.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бож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е </a:t>
                      </a:r>
                      <a:r>
                        <a:rPr lang="ru-RU" sz="1800" dirty="0" smtClean="0">
                          <a:effectLst/>
                        </a:rPr>
                        <a:t>       </a:t>
                      </a:r>
                      <a:r>
                        <a:rPr lang="ru-RU" sz="1800" dirty="0" err="1" smtClean="0">
                          <a:effectLst/>
                        </a:rPr>
                        <a:t>друж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е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аnthrop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err="1" smtClean="0">
                          <a:effectLst/>
                        </a:rPr>
                        <a:t>аmic</a:t>
                      </a:r>
                      <a:r>
                        <a:rPr lang="ru-RU" sz="1800" dirty="0" smtClean="0">
                          <a:effectLst/>
                        </a:rPr>
                        <a:t>-</a:t>
                      </a:r>
                      <a:r>
                        <a:rPr lang="ru-RU" sz="1800" dirty="0" smtClean="0">
                          <a:solidFill>
                            <a:srgbClr val="FF0000"/>
                          </a:solidFill>
                          <a:effectLst/>
                        </a:rPr>
                        <a:t>e</a:t>
                      </a:r>
                      <a:endParaRPr lang="ru-RU" sz="18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3507436"/>
              </p:ext>
            </p:extLst>
          </p:nvPr>
        </p:nvGraphicFramePr>
        <p:xfrm>
          <a:off x="2392360" y="3898817"/>
          <a:ext cx="5934075" cy="80013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16685"/>
                <a:gridCol w="1531620"/>
                <a:gridCol w="1416685"/>
                <a:gridCol w="15690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Рус.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Лат.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8289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Им</a:t>
                      </a:r>
                      <a:r>
                        <a:rPr lang="ru-RU" sz="1600" dirty="0" smtClean="0">
                          <a:effectLst/>
                        </a:rPr>
                        <a:t>. п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ты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sz="1600" dirty="0" err="1" smtClean="0"/>
                        <a:t>tu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</a:rPr>
                        <a:t>дат. п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тебе        себе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tibi</a:t>
                      </a:r>
                      <a:endParaRPr lang="ru-RU" sz="16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/>
                        <a:t>sibi</a:t>
                      </a:r>
                      <a:endParaRPr lang="ru-RU" sz="1600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41759"/>
              </p:ext>
            </p:extLst>
          </p:nvPr>
        </p:nvGraphicFramePr>
        <p:xfrm>
          <a:off x="1734820" y="5174799"/>
          <a:ext cx="8386492" cy="7416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1143"/>
                <a:gridCol w="844868"/>
                <a:gridCol w="1735909"/>
                <a:gridCol w="1161143"/>
                <a:gridCol w="1161143"/>
                <a:gridCol w="1161143"/>
                <a:gridCol w="1161143"/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рус.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сиж</a:t>
                      </a:r>
                      <a:r>
                        <a:rPr lang="ru-RU" dirty="0" smtClean="0"/>
                        <a:t>-у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</a:t>
                      </a:r>
                      <a:r>
                        <a:rPr lang="ru-RU" dirty="0" smtClean="0"/>
                        <a:t>-ишь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сид-ит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</a:t>
                      </a:r>
                      <a:r>
                        <a:rPr lang="ru-RU" dirty="0" smtClean="0"/>
                        <a:t>-им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сид-ите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сид-ят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лат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-o 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-it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sid-imus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 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</a:t>
                      </a:r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-itis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US" sz="1800" b="0" i="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sid-unt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52508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Востоков А.Х. (1781 – 1864)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отечественном языкознании Востоков А.Х. сопоставил славянские языки. Определил значение старославянского языка. Установил звуковые соответствия в славянских языках:</a:t>
            </a:r>
          </a:p>
          <a:p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Указал на необходимость привлечения памятников мертвых языков для сопоставления их с живыми языками и диалектами.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195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44500" y="420687"/>
            <a:ext cx="10515600" cy="1325563"/>
          </a:xfrm>
        </p:spPr>
        <p:txBody>
          <a:bodyPr/>
          <a:lstStyle/>
          <a:p>
            <a:r>
              <a:rPr lang="ru-RU" dirty="0" smtClean="0"/>
              <a:t>Сравнительно-историческое языкознание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Предмет</a:t>
            </a:r>
            <a:r>
              <a:rPr lang="ru-RU" dirty="0" smtClean="0"/>
              <a:t> – язык с точки зрения его происхождения и развития.</a:t>
            </a:r>
          </a:p>
          <a:p>
            <a:r>
              <a:rPr lang="ru-RU" b="1" dirty="0" smtClean="0"/>
              <a:t>Метод </a:t>
            </a:r>
            <a:r>
              <a:rPr lang="ru-RU" dirty="0" smtClean="0"/>
              <a:t>– сравнительно-исторический – совокупность приемов, позволяющих доказать родство определенных языков и восстановить древнейшие факты их истории.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124236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Сравнение старославянского и русского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/>
              <a:t>1.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Неполногласие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т. е. сочетания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ла, ре,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ле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 месте русских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оро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ере, еле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враг – ворог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сладкий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солод, млечный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молочный, брег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берег).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2. Сочетания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ла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 начале слова на месте русских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ло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(работа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хлебороб, ладья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лодка).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3. Сочетание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месте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происходящего из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(чуждый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чужой, одежда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одёжа, вождение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вожу).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на месте русского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ч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происходящего из 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(освещение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свеча, мощь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мочь, горящий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горячий).</a:t>
            </a:r>
          </a:p>
        </p:txBody>
      </p:sp>
    </p:spTree>
    <p:extLst>
      <p:ext uri="{BB962C8B-B14F-4D97-AF65-F5344CB8AC3E}">
        <p14:creationId xmlns:p14="http://schemas.microsoft.com/office/powerpoint/2010/main" val="39409195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5. Начальные а, е, ю вместо русских я, о, у (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гнец —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гнёнок,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 —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дин,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ю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ноша —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ноша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6. В русском языке есть достаточно много морфем старославянского происхождения:                             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— суффиксы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ени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енств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тель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ын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(единение, блаженство, жизнь, хранитель, гордыня);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— суффиксы прилагательных и причастий: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ейш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айш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ащ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ущ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-ом-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-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им-,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енн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(добрейший, горчайший, горящий, бегущий, ведомый, хранимый, благословенный);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— приставки: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воз-, из-, низ-, чрез-, пре-, пред-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(воздать, извергнуть, низвергнуть, чрезмерно, презирать, предпочитать);</a:t>
            </a:r>
          </a:p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— первая часть сложных слов: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благо-,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бого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-, зло-, </a:t>
            </a:r>
            <a:r>
              <a:rPr lang="ru-RU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грехо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велико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- (благодеяние, богобоязненный, злословие, грехопадение, великодушие).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776293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www.bkc.ru/blog/img/expert/tree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3066" y="0"/>
            <a:ext cx="8539848" cy="565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50226" y="6109454"/>
            <a:ext cx="8864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Реформатский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А. А. 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Введение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в</a:t>
            </a:r>
            <a:r>
              <a:rPr lang="ru-RU" sz="2800" dirty="0">
                <a:solidFill>
                  <a:srgbClr val="333333"/>
                </a:solidFill>
                <a:latin typeface="Arial" panose="020B0604020202020204" pitchFamily="34" charset="0"/>
              </a:rPr>
              <a:t> </a:t>
            </a:r>
            <a:r>
              <a:rPr lang="ru-RU" sz="2800" b="1" dirty="0">
                <a:solidFill>
                  <a:srgbClr val="333333"/>
                </a:solidFill>
                <a:latin typeface="Arial" panose="020B0604020202020204" pitchFamily="34" charset="0"/>
              </a:rPr>
              <a:t>языковедение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93064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 дерева появился из работ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Шлейхера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Августа (1821 – 1868).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Считал языки такими же живыми организмами, как растения и животные. По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Ш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лейхеру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«языки не развиваются, а именно растут, подчиняясь законам природы».</a:t>
            </a:r>
          </a:p>
          <a:p>
            <a:pPr algn="just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Теория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Шлейхера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научно не состоятельна. 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2092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Термины генеалогической классификации языков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81668688"/>
              </p:ext>
            </p:extLst>
          </p:nvPr>
        </p:nvGraphicFramePr>
        <p:xfrm>
          <a:off x="838200" y="1825625"/>
          <a:ext cx="10698480" cy="503237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0072"/>
                <a:gridCol w="5458408"/>
              </a:tblGrid>
              <a:tr h="795655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термин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пример</a:t>
                      </a:r>
                      <a:endParaRPr lang="ru-RU" sz="2000" dirty="0"/>
                    </a:p>
                  </a:txBody>
                  <a:tcPr/>
                </a:tc>
              </a:tr>
              <a:tr h="791195"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праязык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err="1" smtClean="0"/>
                        <a:t>праиндоевропейский</a:t>
                      </a:r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семья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индоевропейская, алтайская, </a:t>
                      </a:r>
                      <a:r>
                        <a:rPr lang="ru-RU" sz="2000" i="1" dirty="0" err="1" smtClean="0"/>
                        <a:t>афразийская</a:t>
                      </a:r>
                      <a:r>
                        <a:rPr lang="ru-RU" sz="2000" i="1" dirty="0" smtClean="0"/>
                        <a:t>, тунгусо-маньчжурская</a:t>
                      </a:r>
                      <a:endParaRPr lang="ru-RU" sz="2000" i="1" dirty="0" smtClean="0"/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группа (ветвь)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славянская, германская,</a:t>
                      </a:r>
                      <a:r>
                        <a:rPr lang="ru-RU" sz="2000" i="1" baseline="0" dirty="0" smtClean="0"/>
                        <a:t> </a:t>
                      </a:r>
                      <a:r>
                        <a:rPr lang="ru-RU" sz="2000" i="1" dirty="0" smtClean="0"/>
                        <a:t>романская</a:t>
                      </a:r>
                      <a:r>
                        <a:rPr lang="ru-RU" sz="2000" i="1" smtClean="0"/>
                        <a:t>, тюркские</a:t>
                      </a:r>
                      <a:endParaRPr lang="ru-RU" sz="2000" i="1" dirty="0" smtClean="0"/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</a:tr>
              <a:tr h="1148509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i="1" dirty="0" smtClean="0"/>
                        <a:t>языковая подгруппа</a:t>
                      </a:r>
                    </a:p>
                    <a:p>
                      <a:pPr algn="ctr"/>
                      <a:endParaRPr lang="ru-RU" sz="20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i="1" dirty="0" smtClean="0"/>
                        <a:t>восточнославянская,</a:t>
                      </a:r>
                      <a:r>
                        <a:rPr lang="ru-RU" sz="2000" i="1" baseline="0" dirty="0" smtClean="0"/>
                        <a:t> з</a:t>
                      </a:r>
                      <a:r>
                        <a:rPr lang="ru-RU" sz="2000" i="1" dirty="0" smtClean="0"/>
                        <a:t>ападнославянская, южнослявянская</a:t>
                      </a:r>
                      <a:endParaRPr lang="ru-RU" sz="2000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698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Генеалогическая классификация языков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dirty="0" smtClean="0"/>
              <a:t> - это </a:t>
            </a:r>
            <a:r>
              <a:rPr lang="ru-RU" sz="3600" dirty="0"/>
              <a:t>группировка </a:t>
            </a:r>
            <a:r>
              <a:rPr lang="ru-RU" sz="3600" b="1" dirty="0"/>
              <a:t>языков</a:t>
            </a:r>
            <a:r>
              <a:rPr lang="ru-RU" sz="3600" dirty="0"/>
              <a:t> </a:t>
            </a:r>
            <a:r>
              <a:rPr lang="ru-RU" sz="3600" b="1" dirty="0"/>
              <a:t>мира</a:t>
            </a:r>
            <a:r>
              <a:rPr lang="ru-RU" sz="3600" dirty="0"/>
              <a:t>, основанная на установлении между ними языкового </a:t>
            </a:r>
            <a:r>
              <a:rPr lang="ru-RU" sz="3600" dirty="0" smtClean="0"/>
              <a:t>родства, т.е. происхождения</a:t>
            </a:r>
            <a:r>
              <a:rPr lang="ru-RU" sz="3600" dirty="0"/>
              <a:t> </a:t>
            </a:r>
            <a:r>
              <a:rPr lang="ru-RU" sz="3600" b="1" dirty="0"/>
              <a:t>языков</a:t>
            </a:r>
            <a:r>
              <a:rPr lang="ru-RU" sz="3600" dirty="0"/>
              <a:t> от одного общего </a:t>
            </a:r>
            <a:r>
              <a:rPr lang="ru-RU" sz="3600" b="1" dirty="0" smtClean="0"/>
              <a:t>языка</a:t>
            </a:r>
            <a:r>
              <a:rPr lang="ru-RU" sz="3600" dirty="0" smtClean="0"/>
              <a:t>-предка. Материальное сходство в корнях, аффиксах, фонетическом и грамматическом совпадении. </a:t>
            </a:r>
          </a:p>
          <a:p>
            <a:pPr marL="0" indent="0">
              <a:buNone/>
            </a:pPr>
            <a:r>
              <a:rPr lang="ru-RU" sz="3600" dirty="0" smtClean="0"/>
              <a:t>Если это доказано, можно говорить о языковом родстве.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420566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Вильям </a:t>
            </a:r>
            <a:r>
              <a:rPr lang="ru-RU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Джонз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(1746 – 1794) </a:t>
            </a:r>
            <a:endParaRPr lang="ru-RU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dirty="0" smtClean="0"/>
              <a:t>Изучил рукописи на санскрите, сравнил их с индийскими языками. Выводы:</a:t>
            </a:r>
          </a:p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сходство в корнях, но и в грамматике не может быть случайным;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2. это есть родство языков, восходящих к одному общему источнику;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3. источник этот, может быть, уже не существует;</a:t>
            </a:r>
          </a:p>
          <a:p>
            <a:pPr algn="just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4. кроме санскрита, к этому же источнику относятся и германские, кельтские, иранские языки.</a:t>
            </a:r>
          </a:p>
          <a:p>
            <a:pPr algn="just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423823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42899"/>
            <a:ext cx="3236934" cy="5569385"/>
          </a:xfrm>
        </p:spPr>
        <p:txBody>
          <a:bodyPr>
            <a:normAutofit fontScale="90000"/>
          </a:bodyPr>
          <a:lstStyle/>
          <a:p>
            <a:r>
              <a:rPr lang="ru-RU" b="1" dirty="0" err="1" smtClean="0"/>
              <a:t>Санскри́т</a:t>
            </a:r>
            <a:r>
              <a:rPr lang="ru-RU" dirty="0" smtClean="0"/>
              <a:t> </a:t>
            </a:r>
            <a:br>
              <a:rPr lang="ru-RU" dirty="0" smtClean="0"/>
            </a:br>
            <a:r>
              <a:rPr lang="ru-RU" dirty="0" smtClean="0"/>
              <a:t>(</a:t>
            </a:r>
            <a:r>
              <a:rPr lang="en-US" sz="3100" dirty="0" smtClean="0"/>
              <a:t>’</a:t>
            </a:r>
            <a:r>
              <a:rPr lang="ru-RU" sz="3100" dirty="0" smtClean="0"/>
              <a:t>обработанный, совершенный</a:t>
            </a:r>
            <a:r>
              <a:rPr lang="en-US" sz="3100" dirty="0" smtClean="0"/>
              <a:t>’</a:t>
            </a:r>
            <a:r>
              <a:rPr lang="ru-RU" sz="3100" dirty="0" smtClean="0"/>
              <a:t>)</a:t>
            </a:r>
            <a:br>
              <a:rPr lang="ru-RU" sz="3100" dirty="0" smtClean="0"/>
            </a:br>
            <a:r>
              <a:rPr lang="ru-RU" sz="3100" dirty="0" smtClean="0"/>
              <a:t>— древний литературный язык Индии (середина </a:t>
            </a:r>
            <a:r>
              <a:rPr lang="en-US" sz="3100" dirty="0" smtClean="0"/>
              <a:t>II </a:t>
            </a:r>
            <a:r>
              <a:rPr lang="ru-RU" sz="3100" dirty="0" smtClean="0"/>
              <a:t>тысячелетия до н.э.);</a:t>
            </a:r>
            <a:r>
              <a:rPr lang="ru-RU" sz="2800" dirty="0" smtClean="0"/>
              <a:t> древний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2"/>
              </a:rPr>
              <a:t>литературный язык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3"/>
              </a:rPr>
              <a:t>Индии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, сложная синтетическая</a:t>
            </a:r>
            <a:br>
              <a:rPr lang="ru-RU" sz="27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  <a:hlinkClick r:id="rId4"/>
              </a:rPr>
              <a:t>грамматик</a:t>
            </a:r>
            <a:r>
              <a:rPr lang="ru-RU" sz="2700" dirty="0" smtClean="0">
                <a:latin typeface="Times New Roman" pitchFamily="18" charset="0"/>
                <a:cs typeface="Times New Roman" pitchFamily="18" charset="0"/>
              </a:rPr>
              <a:t>а.</a:t>
            </a:r>
            <a:endParaRPr lang="ru-RU" sz="27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https://images.assettype.com/swarajya/2016-05/8371d498-07c9-4922-aa23-cf8bc2226e69/GettyImages-131921653%20(1).jpg?w=1280&amp;q=100&amp;fmt=pjpeg&amp;auto=format"/>
          <p:cNvPicPr>
            <a:picLocks noGrp="1" noChangeAspect="1" noChangeArrowheads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2275" y="342900"/>
            <a:ext cx="7692186" cy="511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6640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На санскрите написаны произведения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2"/>
              </a:rPr>
              <a:t>художественной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3"/>
              </a:rPr>
              <a:t>религиозной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4"/>
              </a:rPr>
              <a:t>философской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5"/>
              </a:rPr>
              <a:t>юридической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6"/>
              </a:rPr>
              <a:t>научной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7"/>
              </a:rPr>
              <a:t>литературы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, оказавшие влияние на культуру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8"/>
              </a:rPr>
              <a:t>Юго-Восточной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9"/>
              </a:rPr>
              <a:t>Центральной Азии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 и 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  <a:hlinkClick r:id="rId10"/>
              </a:rPr>
              <a:t>Западной Европы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 узком кругу использовался как разговорный.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98500" y="288924"/>
            <a:ext cx="10515600" cy="5946775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«Аксиомой сравнительно-исторического языкознания является признание того, что материальное 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родство языков – результат общности их происхождения»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(Н.Ф.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Алефиренко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Язык-основа, праязык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 язык, от которого произошли родственные языки, относящиеся к данной семье языков или группе языков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Сравнительно-исторический метод  -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совокупность приёмов, которые позволяют изучить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соотношения между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родственными языками и дать описание их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эволюции, установить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исторические закономерности в развитии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языков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Общность происхождения языков =родство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устанавливается с помощью сопоставления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инвентаря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языков, т.е. единиц фонетического уровня, морфем, слов.</a:t>
            </a:r>
          </a:p>
          <a:p>
            <a:pPr marL="0" indent="0">
              <a:buNone/>
            </a:pP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80419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Методики сравнительно-исторического языкознания: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Внешняя реконструкция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Цель – установление родства языков.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Внутренняя реконструкция</a:t>
            </a:r>
            <a:r>
              <a:rPr lang="ru-RU" dirty="0" smtClean="0"/>
              <a:t>.</a:t>
            </a:r>
          </a:p>
          <a:p>
            <a:pPr marL="0" indent="0">
              <a:buNone/>
            </a:pPr>
            <a:r>
              <a:rPr lang="ru-RU" dirty="0" smtClean="0"/>
              <a:t>Цель – изучение истории отдельного языка или группы родственных языков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58584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Внешняя реконструкция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Сопоставительная фонетика</a:t>
            </a:r>
            <a:br>
              <a:rPr lang="ru-RU" dirty="0" smtClean="0"/>
            </a:br>
            <a:r>
              <a:rPr lang="ru-RU" dirty="0" smtClean="0"/>
              <a:t>Регулярные фонетические соответствия</a:t>
            </a:r>
            <a:endParaRPr lang="ru-RU" dirty="0"/>
          </a:p>
        </p:txBody>
      </p:sp>
      <p:pic>
        <p:nvPicPr>
          <p:cNvPr id="3074" name="Picture 2" descr="http://genling.ru/books/item/f00/s00/z0000014/pic/00001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77786"/>
            <a:ext cx="9509911" cy="2748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86200" y="4940300"/>
            <a:ext cx="66054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Англ.               Нем.</a:t>
            </a:r>
          </a:p>
          <a:p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dance </a:t>
            </a:r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           </a:t>
            </a:r>
            <a:r>
              <a:rPr lang="en-US" sz="2800" b="0" i="1" dirty="0" err="1" smtClean="0">
                <a:solidFill>
                  <a:srgbClr val="222222"/>
                </a:solidFill>
                <a:effectLst/>
                <a:latin typeface="Open Sans"/>
              </a:rPr>
              <a:t>tanzen</a:t>
            </a:r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 </a:t>
            </a:r>
            <a:endParaRPr lang="ru-RU" sz="2800" b="0" i="1" dirty="0" smtClean="0">
              <a:solidFill>
                <a:srgbClr val="222222"/>
              </a:solidFill>
              <a:effectLst/>
              <a:latin typeface="Open Sans"/>
            </a:endParaRPr>
          </a:p>
          <a:p>
            <a:r>
              <a:rPr lang="en-US" sz="2800" b="0" i="1" dirty="0" smtClean="0">
                <a:solidFill>
                  <a:srgbClr val="222222"/>
                </a:solidFill>
                <a:effectLst/>
                <a:latin typeface="Open Sans"/>
              </a:rPr>
              <a:t>drink </a:t>
            </a:r>
            <a:r>
              <a:rPr lang="ru-RU" sz="2800" b="0" i="1" dirty="0" smtClean="0">
                <a:solidFill>
                  <a:srgbClr val="222222"/>
                </a:solidFill>
                <a:effectLst/>
                <a:latin typeface="Open Sans"/>
              </a:rPr>
              <a:t>             </a:t>
            </a:r>
            <a:r>
              <a:rPr lang="en-US" sz="2800" b="0" i="1" dirty="0" err="1" smtClean="0">
                <a:solidFill>
                  <a:srgbClr val="222222"/>
                </a:solidFill>
                <a:effectLst/>
                <a:latin typeface="Open Sans"/>
              </a:rPr>
              <a:t>trinken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826692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848</TotalTime>
  <Words>917</Words>
  <Application>Microsoft Office PowerPoint</Application>
  <PresentationFormat>Произвольный</PresentationFormat>
  <Paragraphs>153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Тема Office</vt:lpstr>
      <vt:lpstr>Научные направления в языкознании</vt:lpstr>
      <vt:lpstr>Сравнительно-историческое языкознание</vt:lpstr>
      <vt:lpstr>Генеалогическая классификация языков</vt:lpstr>
      <vt:lpstr>Вильям Джонз (1746 – 1794) </vt:lpstr>
      <vt:lpstr>Санскри́т  (’обработанный, совершенный’) — древний литературный язык Индии (середина II тысячелетия до н.э.); древний литературный язык Индии, сложная синтетическая  грамматика.</vt:lpstr>
      <vt:lpstr>Презентация PowerPoint</vt:lpstr>
      <vt:lpstr>Презентация PowerPoint</vt:lpstr>
      <vt:lpstr>Методики сравнительно-исторического языкознания:</vt:lpstr>
      <vt:lpstr>Внешняя реконструкция Сопоставительная фонетика Регулярные фонетические соответствия</vt:lpstr>
      <vt:lpstr>Регулярные фонетические соответствия</vt:lpstr>
      <vt:lpstr>Регулярные фонетические соответствия Опора на внутреннюю реконструкцию - диахронное изучение фонетики отдельных языков</vt:lpstr>
      <vt:lpstr>   Регулярные фонетические соответствия Метод расширяющихся кругов: начинают сравнивать больше языков. В результате удается установить группы языков. Чтобы установить группы: какие-то слова оказыв. общими для ряда языков, но не встречаются в др. языках. Расмус-Кристиан Раск (1787–1832)</vt:lpstr>
      <vt:lpstr>Расмус Кристиан Раск (1787 – 1832)</vt:lpstr>
      <vt:lpstr>Раск</vt:lpstr>
      <vt:lpstr>Сопоставительная лексикология</vt:lpstr>
      <vt:lpstr>Сопоставительная лексикология</vt:lpstr>
      <vt:lpstr>Сопоставительная лексикология Учет семантических изменений</vt:lpstr>
      <vt:lpstr>Сопоставительная грамматика Одинаковые грамматические значения выражаются схожим образом</vt:lpstr>
      <vt:lpstr>Востоков А.Х. (1781 – 1864)</vt:lpstr>
      <vt:lpstr>Сравнение старославянского и русского</vt:lpstr>
      <vt:lpstr>Презентация PowerPoint</vt:lpstr>
      <vt:lpstr>Презентация PowerPoint</vt:lpstr>
      <vt:lpstr>Презентация PowerPoint</vt:lpstr>
      <vt:lpstr>Термины генеалогической классификации языков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Санскри́т «обработанный, совершенный». — древний литературный язык Индии со</dc:title>
  <dc:creator>а</dc:creator>
  <cp:lastModifiedBy>Бухгалтер</cp:lastModifiedBy>
  <cp:revision>35</cp:revision>
  <dcterms:created xsi:type="dcterms:W3CDTF">2020-05-05T00:28:54Z</dcterms:created>
  <dcterms:modified xsi:type="dcterms:W3CDTF">2025-05-27T14:30:47Z</dcterms:modified>
</cp:coreProperties>
</file>