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57-5ED6-4A52-BBF6-0FCFA5932A8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EED42-DBBD-45E1-B53E-FF644E9A21C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57-5ED6-4A52-BBF6-0FCFA5932A8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ED42-DBBD-45E1-B53E-FF644E9A2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57-5ED6-4A52-BBF6-0FCFA5932A8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ED42-DBBD-45E1-B53E-FF644E9A2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57-5ED6-4A52-BBF6-0FCFA5932A8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ED42-DBBD-45E1-B53E-FF644E9A2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57-5ED6-4A52-BBF6-0FCFA5932A8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ED42-DBBD-45E1-B53E-FF644E9A21C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57-5ED6-4A52-BBF6-0FCFA5932A8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ED42-DBBD-45E1-B53E-FF644E9A21C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57-5ED6-4A52-BBF6-0FCFA5932A8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ED42-DBBD-45E1-B53E-FF644E9A21C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57-5ED6-4A52-BBF6-0FCFA5932A8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ED42-DBBD-45E1-B53E-FF644E9A2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57-5ED6-4A52-BBF6-0FCFA5932A8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ED42-DBBD-45E1-B53E-FF644E9A2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57-5ED6-4A52-BBF6-0FCFA5932A8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ED42-DBBD-45E1-B53E-FF644E9A2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57-5ED6-4A52-BBF6-0FCFA5932A8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ED42-DBBD-45E1-B53E-FF644E9A2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BB29057-5ED6-4A52-BBF6-0FCFA5932A8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2FEED42-DBBD-45E1-B53E-FF644E9A21C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5%D0%B6%D0%B4%D1%83%D0%BD%D0%B0%D1%80%D0%BE%D0%B4%D0%BD%D0%B0%D1%8F_%D0%B0%D1%81%D1%81%D0%BE%D1%86%D0%B8%D0%B0%D1%86%D0%B8%D1%8F_%D0%BA%D0%BE%D0%B3%D0%BD%D0%B8%D1%82%D0%B8%D0%B2%D0%BD%D0%BE%D0%B9_%D0%BB%D0%B8%D0%BD%D0%B3%D0%B2%D0%B8%D1%81%D1%82%D0%B8%D0%BA%D0%B8" TargetMode="External"/><Relationship Id="rId13" Type="http://schemas.openxmlformats.org/officeDocument/2006/relationships/hyperlink" Target="https://en.wikipedia.org/wiki/Cognitive_science" TargetMode="External"/><Relationship Id="rId3" Type="http://schemas.openxmlformats.org/officeDocument/2006/relationships/hyperlink" Target="https://ru.wikipedia.org/wiki/24_%D0%BC%D0%B0%D1%8F" TargetMode="External"/><Relationship Id="rId7" Type="http://schemas.openxmlformats.org/officeDocument/2006/relationships/hyperlink" Target="https://ru.wikipedia.org/wiki/%D0%9A%D0%B0%D0%BB%D0%B8%D1%84%D0%BE%D1%80%D0%BD%D0%B8%D0%B9%D1%81%D0%BA%D0%B8%D0%B9_%D1%83%D0%BD%D0%B8%D0%B2%D0%B5%D1%80%D1%81%D0%B8%D1%82%D0%B5%D1%82_%D0%B2_%D0%91%D0%B5%D1%80%D0%BA%D0%BB%D0%B8" TargetMode="External"/><Relationship Id="rId12" Type="http://schemas.openxmlformats.org/officeDocument/2006/relationships/hyperlink" Target="https://en.wikipedia.org/wiki/Mark_Johnson_(philosopher)#cite_note-profile-1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E%D0%B3%D0%BD%D0%B8%D1%82%D0%B8%D0%B2%D0%BD%D0%B0%D1%8F_%D0%BB%D0%B8%D0%BD%D0%B3%D0%B2%D0%B8%D1%81%D1%82%D0%B8%D0%BA%D0%B0" TargetMode="External"/><Relationship Id="rId11" Type="http://schemas.openxmlformats.org/officeDocument/2006/relationships/hyperlink" Target="https://en.wikipedia.org/wiki/University_of_Oregon" TargetMode="External"/><Relationship Id="rId5" Type="http://schemas.openxmlformats.org/officeDocument/2006/relationships/hyperlink" Target="https://ru.wikipedia.org/wiki/%D0%9B%D0%B8%D0%BD%D0%B3%D0%B2%D0%B8%D1%81%D1%82" TargetMode="External"/><Relationship Id="rId10" Type="http://schemas.openxmlformats.org/officeDocument/2006/relationships/hyperlink" Target="https://en.wikipedia.org/wiki/Philip_H._Knight_Chairs_and_Professorships" TargetMode="External"/><Relationship Id="rId4" Type="http://schemas.openxmlformats.org/officeDocument/2006/relationships/hyperlink" Target="https://ru.wikipedia.org/wiki/1941" TargetMode="External"/><Relationship Id="rId9" Type="http://schemas.openxmlformats.org/officeDocument/2006/relationships/hyperlink" Target="https://en.wikipedia.org/wiki/Kansas_City,_Missouri" TargetMode="External"/><Relationship Id="rId14" Type="http://schemas.openxmlformats.org/officeDocument/2006/relationships/hyperlink" Target="https://en.wikipedia.org/wiki/Cognitive_linguistic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КОНЦЕПТОСФЕРА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1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Дж.Лакофф</a:t>
            </a:r>
            <a:r>
              <a:rPr lang="ru-RU" dirty="0" smtClean="0"/>
              <a:t> и М. Джонсон: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Концепты внедряются в мозг и заучиваются людьми не по отдельности, а системно. То, что делает концепты концептами – способность быть выводимыми друг из друга, </a:t>
            </a:r>
            <a:r>
              <a:rPr lang="ru-RU" b="1" dirty="0" err="1" smtClean="0"/>
              <a:t>каузировать</a:t>
            </a:r>
            <a:r>
              <a:rPr lang="ru-RU" b="1" dirty="0" smtClean="0"/>
              <a:t>, быть связанными друг с другом.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90269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Т. </a:t>
            </a:r>
            <a:r>
              <a:rPr lang="ru-RU" dirty="0" err="1" smtClean="0"/>
              <a:t>Гивон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«концепты объединяются в концептуальный лексикон, представляющий собой семантическую память», которая «организована в виде сети», при этом «в составе концептуальной сети отдельные концепты наиболее тесным образом связаны с окружающими их участками сети, то есть с некоторыми другими концептами»</a:t>
            </a:r>
          </a:p>
        </p:txBody>
      </p:sp>
    </p:spTree>
    <p:extLst>
      <p:ext uri="{BB962C8B-B14F-4D97-AF65-F5344CB8AC3E}">
        <p14:creationId xmlns:p14="http://schemas.microsoft.com/office/powerpoint/2010/main" val="2573418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Д.С. Лихачев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32" y="1600200"/>
            <a:ext cx="596173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370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Концепт не непосредственно возникает из значения слова, а является результатом столкновения словарного значения слова с личным и народным опытом человека. Рассматривая, как воспринимается слово, значение и концепт, мы не должны исключать человека…, потенции концепта тем шире и богаче, чем шире и богаче культурный опыт человека…, и чем меньше культурный опыт человека, тем беднее не только его язык, но и его «</a:t>
            </a:r>
            <a:r>
              <a:rPr lang="ru-RU" b="1" dirty="0" err="1"/>
              <a:t>концептосфера</a:t>
            </a:r>
            <a:r>
              <a:rPr lang="ru-RU" b="1" dirty="0" smtClean="0"/>
              <a:t>».</a:t>
            </a:r>
          </a:p>
          <a:p>
            <a:r>
              <a:rPr lang="ru-RU" b="1" dirty="0"/>
              <a:t>Концепты, будучи в основном всеобщими, одновременно заключают в себе множество возможных отклонений и дополнений, но в пределах </a:t>
            </a:r>
            <a:r>
              <a:rPr lang="ru-RU" b="1" dirty="0" smtClean="0"/>
              <a:t>контекста.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93586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Концептосфера</a:t>
            </a:r>
            <a:r>
              <a:rPr lang="ru-RU" b="1" dirty="0"/>
              <a:t> национального языка тем богаче, чем богаче вся культура нации – ее литература, фольклор, наука, изобразительное искусство (оно также имеет непосредственное отношение к языку и, следовательно, к национальной </a:t>
            </a:r>
            <a:r>
              <a:rPr lang="ru-RU" b="1" dirty="0" err="1"/>
              <a:t>концептосфере</a:t>
            </a:r>
            <a:r>
              <a:rPr lang="ru-RU" b="1" dirty="0"/>
              <a:t>), она соотносима со всем историческим опытом нации и религией </a:t>
            </a:r>
            <a:r>
              <a:rPr lang="ru-RU" b="1" dirty="0" smtClean="0"/>
              <a:t>особенно.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59678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Термин </a:t>
            </a:r>
            <a:r>
              <a:rPr lang="ru-RU" b="1" dirty="0" err="1"/>
              <a:t>к</a:t>
            </a:r>
            <a:r>
              <a:rPr lang="ru-RU" b="1" dirty="0" err="1" smtClean="0"/>
              <a:t>онцептосфера</a:t>
            </a:r>
            <a:r>
              <a:rPr lang="ru-RU" b="1" dirty="0" smtClean="0"/>
              <a:t> – ноосфера (Вернадский).</a:t>
            </a:r>
          </a:p>
          <a:p>
            <a:r>
              <a:rPr lang="ru-RU" b="1" dirty="0" err="1" smtClean="0"/>
              <a:t>Коцептосфера</a:t>
            </a:r>
            <a:r>
              <a:rPr lang="ru-RU" b="1" dirty="0" smtClean="0"/>
              <a:t> – концентрат культуры нации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29342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166" y="1600200"/>
            <a:ext cx="297966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Э. </a:t>
            </a:r>
            <a:r>
              <a:rPr lang="ru-RU" dirty="0" err="1" smtClean="0"/>
              <a:t>Гуссерль</a:t>
            </a:r>
            <a:r>
              <a:rPr lang="ru-RU" dirty="0" smtClean="0"/>
              <a:t> (</a:t>
            </a:r>
            <a:r>
              <a:rPr lang="ru-RU" dirty="0"/>
              <a:t>1859-1938)</a:t>
            </a:r>
          </a:p>
        </p:txBody>
      </p:sp>
      <p:pic>
        <p:nvPicPr>
          <p:cNvPr id="1026" name="Picture 2" descr="D:\User\Desktop\СЕМИНАР ПО СОВРЕМЕННОЙ ЛИНГВИСТИКЕ\2eb30d5427e294f4fd830ad12727180b--humanistic-psychology-philosoph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600400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1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71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400" b="1" i="1" dirty="0" smtClean="0"/>
              <a:t>Существование содержания обусловлено существованием других содержаний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102896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853406"/>
            <a:ext cx="80391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32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Джордж </a:t>
            </a:r>
            <a:r>
              <a:rPr lang="ru-RU" b="1" dirty="0" err="1"/>
              <a:t>Лакофф</a:t>
            </a:r>
            <a:r>
              <a:rPr lang="ru-RU" dirty="0"/>
              <a:t> (</a:t>
            </a:r>
            <a:r>
              <a:rPr lang="ru-RU" dirty="0">
                <a:hlinkClick r:id="rId2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 err="1"/>
              <a:t>George</a:t>
            </a:r>
            <a:r>
              <a:rPr lang="ru-RU" i="1" dirty="0"/>
              <a:t> </a:t>
            </a:r>
            <a:r>
              <a:rPr lang="ru-RU" i="1" dirty="0" err="1"/>
              <a:t>Lakoff</a:t>
            </a:r>
            <a:r>
              <a:rPr lang="ru-RU" dirty="0"/>
              <a:t>, </a:t>
            </a:r>
            <a:r>
              <a:rPr lang="ru-RU" dirty="0" smtClean="0"/>
              <a:t>род</a:t>
            </a:r>
            <a:r>
              <a:rPr lang="ru-RU" dirty="0"/>
              <a:t>. </a:t>
            </a:r>
            <a:r>
              <a:rPr lang="ru-RU" dirty="0">
                <a:hlinkClick r:id="rId3" tooltip="24 мая"/>
              </a:rPr>
              <a:t>24 мая</a:t>
            </a:r>
            <a:r>
              <a:rPr lang="ru-RU" dirty="0"/>
              <a:t> </a:t>
            </a:r>
            <a:r>
              <a:rPr lang="ru-RU" dirty="0">
                <a:hlinkClick r:id="rId4" tooltip="1941"/>
              </a:rPr>
              <a:t>1941</a:t>
            </a:r>
            <a:r>
              <a:rPr lang="ru-RU" dirty="0"/>
              <a:t>) — американский </a:t>
            </a:r>
            <a:r>
              <a:rPr lang="ru-RU" dirty="0">
                <a:hlinkClick r:id="rId5" tooltip="Лингвист"/>
              </a:rPr>
              <a:t>лингвист</a:t>
            </a:r>
            <a:r>
              <a:rPr lang="ru-RU" dirty="0"/>
              <a:t>, профессор </a:t>
            </a:r>
            <a:r>
              <a:rPr lang="ru-RU" dirty="0">
                <a:hlinkClick r:id="rId6" tooltip="Когнитивная лингвистика"/>
              </a:rPr>
              <a:t>когнитивной лингвистики</a:t>
            </a:r>
            <a:r>
              <a:rPr lang="ru-RU" dirty="0"/>
              <a:t> в </a:t>
            </a:r>
            <a:r>
              <a:rPr lang="ru-RU" dirty="0">
                <a:hlinkClick r:id="rId7" tooltip="Калифорнийский университет в Беркли"/>
              </a:rPr>
              <a:t>Калифорнийском университете в Беркли</a:t>
            </a:r>
            <a:r>
              <a:rPr lang="ru-RU" dirty="0"/>
              <a:t>. В 1990—1993 годах — президент </a:t>
            </a:r>
            <a:r>
              <a:rPr lang="ru-RU" dirty="0">
                <a:hlinkClick r:id="rId8" tooltip="Международная ассоциация когнитивной лингвистики"/>
              </a:rPr>
              <a:t>Международной ассоциации когнитивной лингвистики</a:t>
            </a:r>
            <a:r>
              <a:rPr lang="ru-RU" dirty="0" smtClean="0"/>
              <a:t>.</a:t>
            </a:r>
          </a:p>
          <a:p>
            <a:r>
              <a:rPr lang="ru-RU" b="1" dirty="0"/>
              <a:t>Марк Л. Джонсон</a:t>
            </a:r>
            <a:r>
              <a:rPr lang="ru-RU" dirty="0"/>
              <a:t> (родился 24 мая 1949 года в </a:t>
            </a:r>
            <a:r>
              <a:rPr lang="ru-RU" dirty="0">
                <a:hlinkClick r:id="rId9" tooltip="Канзас-Сити, Миссури"/>
              </a:rPr>
              <a:t>Канзас-Сити, Миссури</a:t>
            </a:r>
            <a:r>
              <a:rPr lang="ru-RU" dirty="0"/>
              <a:t>) - </a:t>
            </a:r>
            <a:r>
              <a:rPr lang="ru-RU" dirty="0" smtClean="0">
                <a:hlinkClick r:id="rId10" tooltip="Кафедры и профессорские звания Филипа Х. Найта"/>
              </a:rPr>
              <a:t> </a:t>
            </a:r>
            <a:r>
              <a:rPr lang="ru-RU" dirty="0">
                <a:hlinkClick r:id="rId10" tooltip="Кафедры и профессорские звания Филипа Х. Найта"/>
              </a:rPr>
              <a:t>профессор гуманитарных и естественных наук</a:t>
            </a:r>
            <a:r>
              <a:rPr lang="ru-RU" dirty="0"/>
              <a:t> философского факультета </a:t>
            </a:r>
            <a:r>
              <a:rPr lang="ru-RU" dirty="0">
                <a:hlinkClick r:id="rId11" tooltip="Университет штата Орегон"/>
              </a:rPr>
              <a:t>Университета штата Орегон</a:t>
            </a:r>
            <a:r>
              <a:rPr lang="ru-RU" dirty="0"/>
              <a:t>.</a:t>
            </a:r>
            <a:r>
              <a:rPr lang="ru-RU" baseline="30000" dirty="0">
                <a:hlinkClick r:id="rId12"/>
              </a:rPr>
              <a:t>[1]</a:t>
            </a:r>
            <a:r>
              <a:rPr lang="ru-RU" dirty="0"/>
              <a:t> Он известен своим вкладом в  </a:t>
            </a:r>
            <a:r>
              <a:rPr lang="ru-RU" dirty="0">
                <a:hlinkClick r:id="rId13" tooltip="Когнитивная наука"/>
              </a:rPr>
              <a:t>когнитивную науку</a:t>
            </a:r>
            <a:r>
              <a:rPr lang="ru-RU" dirty="0"/>
              <a:t> и </a:t>
            </a:r>
            <a:r>
              <a:rPr lang="ru-RU" dirty="0">
                <a:hlinkClick r:id="rId14" tooltip="Когнитивная лингвистика"/>
              </a:rPr>
              <a:t>когнитивную </a:t>
            </a:r>
            <a:r>
              <a:rPr lang="ru-RU" dirty="0" smtClean="0">
                <a:hlinkClick r:id="rId14" tooltip="Когнитивная лингвистика"/>
              </a:rPr>
              <a:t>лингвистику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79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13" y="1600200"/>
            <a:ext cx="307277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67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09" y="1600200"/>
            <a:ext cx="306498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69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97" y="1600200"/>
            <a:ext cx="293100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939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118</TotalTime>
  <Words>263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КОНЦЕПТОСФЕРА</vt:lpstr>
      <vt:lpstr>Э. Гуссерль (1859-1938)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Дж.Лакофф и М. Джонсон:</vt:lpstr>
      <vt:lpstr>Т. Гивон</vt:lpstr>
      <vt:lpstr>Д.С. Лихачев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КОНЦЕПТОСФЕРА</dc:title>
  <dc:creator>User</dc:creator>
  <cp:lastModifiedBy>User</cp:lastModifiedBy>
  <cp:revision>9</cp:revision>
  <dcterms:created xsi:type="dcterms:W3CDTF">2024-04-25T13:32:39Z</dcterms:created>
  <dcterms:modified xsi:type="dcterms:W3CDTF">2024-04-25T15:31:02Z</dcterms:modified>
</cp:coreProperties>
</file>