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7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9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5DBB-89D8-41B6-AFD7-89ECC2F7EDD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8960-FFD2-41B8-941A-BE97CEEE0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ity_of_Amsterdam" TargetMode="External"/><Relationship Id="rId7" Type="http://schemas.openxmlformats.org/officeDocument/2006/relationships/hyperlink" Target="https://en.wikipedia.org/wiki/Rob_Grootendorst" TargetMode="External"/><Relationship Id="rId2" Type="http://schemas.openxmlformats.org/officeDocument/2006/relationships/hyperlink" Target="https://en.wikipedia.org/wiki/Helmo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rgumentation_theory" TargetMode="External"/><Relationship Id="rId5" Type="http://schemas.openxmlformats.org/officeDocument/2006/relationships/hyperlink" Target="https://en.wikipedia.org/wiki/Pragma-dialectics" TargetMode="External"/><Relationship Id="rId4" Type="http://schemas.openxmlformats.org/officeDocument/2006/relationships/hyperlink" Target="https://en.wikipedia.org/wiki/Frans_H._van_Eemeren#cite_note-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Начало кризиса линейных представлений о речевой деятельности: аргументация-</a:t>
            </a:r>
            <a:r>
              <a:rPr lang="ru-RU" b="1" dirty="0" err="1" smtClean="0"/>
              <a:t>персуазивность</a:t>
            </a:r>
            <a:r>
              <a:rPr lang="ru-RU" b="1" dirty="0" smtClean="0"/>
              <a:t>-манипуляция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3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\Desktop\СЕМИНАР ПО СОВРЕМЕННОЙ ЛИНГВИСТИКЕ\slide3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8752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0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\Desktop\СЕМИНАР ПО СОВРЕМЕННОЙ ЛИНГВИСТИКЕ\18390017_429806222.pdf-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600200"/>
            <a:ext cx="60416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9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\Desktop\СЕМИНАР ПО СОВРЕМЕННОЙ ЛИНГВИСТИКЕ\590fb1c2287708cd629d8c2c05f84e0e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6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Материал из Википедии — свободной энциклопедии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Франс </a:t>
            </a:r>
            <a:r>
              <a:rPr lang="ru-RU" b="1" dirty="0" err="1"/>
              <a:t>Хендрик</a:t>
            </a:r>
            <a:r>
              <a:rPr lang="ru-RU" b="1" dirty="0"/>
              <a:t> </a:t>
            </a:r>
            <a:r>
              <a:rPr lang="ru-RU" b="1" dirty="0" err="1"/>
              <a:t>ван</a:t>
            </a:r>
            <a:r>
              <a:rPr lang="ru-RU" b="1" dirty="0"/>
              <a:t> </a:t>
            </a:r>
            <a:r>
              <a:rPr lang="ru-RU" b="1" dirty="0" err="1"/>
              <a:t>Эмерен</a:t>
            </a:r>
            <a:r>
              <a:rPr lang="ru-RU" dirty="0" smtClean="0"/>
              <a:t> (родился 7 апреля 1946 года, </a:t>
            </a:r>
            <a:r>
              <a:rPr lang="ru-RU" dirty="0" err="1">
                <a:hlinkClick r:id="rId2" tooltip="Хелмонд"/>
              </a:rPr>
              <a:t>Хелмонд</a:t>
            </a:r>
            <a:r>
              <a:rPr lang="ru-RU" dirty="0" smtClean="0"/>
              <a:t>) - голландский ученый, профессор кафедры речевой коммуникации, теории аргументации и риторики в </a:t>
            </a:r>
            <a:r>
              <a:rPr lang="ru-RU" dirty="0">
                <a:hlinkClick r:id="rId3" tooltip="Амстердамский университет"/>
              </a:rPr>
              <a:t>Амстердамском университете</a:t>
            </a:r>
            <a:r>
              <a:rPr lang="ru-RU" dirty="0" smtClean="0"/>
              <a:t>.</a:t>
            </a:r>
            <a:r>
              <a:rPr lang="ru-RU" baseline="30000" dirty="0">
                <a:hlinkClick r:id="rId4"/>
              </a:rPr>
              <a:t>[1]</a:t>
            </a:r>
            <a:r>
              <a:rPr lang="ru-RU" dirty="0" smtClean="0"/>
              <a:t> Он известен своей </a:t>
            </a:r>
            <a:r>
              <a:rPr lang="ru-RU" dirty="0">
                <a:hlinkClick r:id="rId5" tooltip="Прагма-диалектика"/>
              </a:rPr>
              <a:t>теорией </a:t>
            </a:r>
            <a:r>
              <a:rPr lang="ru-RU" dirty="0" err="1">
                <a:hlinkClick r:id="rId5" tooltip="Прагма-диалектика"/>
              </a:rPr>
              <a:t>прагма</a:t>
            </a:r>
            <a:r>
              <a:rPr lang="ru-RU" dirty="0">
                <a:hlinkClick r:id="rId5" tooltip="Прагма-диалектика"/>
              </a:rPr>
              <a:t>-диалектики</a:t>
            </a:r>
            <a:r>
              <a:rPr lang="ru-RU" dirty="0" smtClean="0"/>
              <a:t>, </a:t>
            </a:r>
            <a:r>
              <a:rPr lang="ru-RU" dirty="0">
                <a:hlinkClick r:id="rId6" tooltip="Теория аргументации"/>
              </a:rPr>
              <a:t>теорией аргументации, </a:t>
            </a:r>
            <a:r>
              <a:rPr lang="ru-RU" dirty="0" smtClean="0"/>
              <a:t>которую он разрабатывал с </a:t>
            </a:r>
            <a:r>
              <a:rPr lang="ru-RU" dirty="0" err="1">
                <a:hlinkClick r:id="rId7" tooltip="Роб Грутендорст"/>
              </a:rPr>
              <a:t>Робом</a:t>
            </a:r>
            <a:r>
              <a:rPr lang="ru-RU" dirty="0">
                <a:hlinkClick r:id="rId7" tooltip="Роб Грутендорст"/>
              </a:rPr>
              <a:t> </a:t>
            </a:r>
            <a:r>
              <a:rPr lang="ru-RU" dirty="0" err="1">
                <a:hlinkClick r:id="rId7" tooltip="Роб Грутендорст"/>
              </a:rPr>
              <a:t>Грутендорстом</a:t>
            </a:r>
            <a:r>
              <a:rPr lang="ru-RU" dirty="0" smtClean="0"/>
              <a:t> с начала 1980-х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80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User\Desktop\СЕМИНАР ПО СОВРЕМЕННОЙ ЛИНГВИСТИКЕ\image-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00799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0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\Desktop\СЕМИНАР ПО СОВРЕМЕННОЙ ЛИНГВИСТИКЕ\73a55b6b-ff34-4e4f-8302-4272f5edf69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1065"/>
            <a:ext cx="8229600" cy="43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6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900" b="1" dirty="0" smtClean="0"/>
              <a:t>Сегодня в мире большой конкуренции, интернет технологий, информационных войн и социальных медиа, когда на место под солнцем претендует всё больше людей, а успех стал трендом, внимание главным образом уделяется процессу коммуникации, маркетингу и продажам, рекламе, риторике и переговорам.</a:t>
            </a:r>
          </a:p>
          <a:p>
            <a:pPr marL="0" indent="0" algn="just">
              <a:buNone/>
            </a:pPr>
            <a:r>
              <a:rPr lang="ru-RU" sz="900" b="1" dirty="0" smtClean="0"/>
              <a:t>Причина этому проста, ведь мы перешли в цифровую плоскость, в мир образов и идей, в сферу чистого сознания, в которой главное не реальность, как она есть, а её представление, ментальная оболочка, лингвистический фрейм. Сегодня можно не быть, но казаться, не являться, но представляться.</a:t>
            </a:r>
          </a:p>
          <a:p>
            <a:pPr marL="0" indent="0" algn="just">
              <a:buNone/>
            </a:pPr>
            <a:r>
              <a:rPr lang="ru-RU" sz="900" b="1" dirty="0" smtClean="0"/>
              <a:t>Нас больше не обременяет груз материальности: компании работают в интернете, документы хранятся в облаке, продажи делаются через интернет, переговоры проводятся по скайпу и в мессенджерах. Людей встречают по их </a:t>
            </a:r>
            <a:r>
              <a:rPr lang="ru-RU" sz="900" b="1" dirty="0" err="1" smtClean="0"/>
              <a:t>аватарке</a:t>
            </a:r>
            <a:r>
              <a:rPr lang="ru-RU" sz="900" b="1" dirty="0" smtClean="0"/>
              <a:t>, телеведущих заменяют </a:t>
            </a:r>
            <a:r>
              <a:rPr lang="ru-RU" sz="900" b="1" dirty="0" err="1" smtClean="0"/>
              <a:t>блогеры</a:t>
            </a:r>
            <a:r>
              <a:rPr lang="ru-RU" sz="900" b="1" dirty="0" smtClean="0"/>
              <a:t>, политиков — актёры, а учителей — тренеры-бизнесмены. Деньги стали цифрами, а товары — дизайном.</a:t>
            </a:r>
          </a:p>
          <a:p>
            <a:pPr marL="0" indent="0" algn="just">
              <a:buNone/>
            </a:pPr>
            <a:r>
              <a:rPr lang="ru-RU" sz="900" b="1" dirty="0" smtClean="0"/>
              <a:t>В наши дни люди покупают эмоции и слова, успешное будущее, перспективу, обещание доверительного лица, убедительно говорящего с экрана смартфона или компьютера. Приятный интерфейс, красивая графика и убедительный текст - всё, что нужно. Сегодня что действительно покупается и продается, так это идеи и образы, стиль жизни и культура мышления. Делай как я, </a:t>
            </a:r>
            <a:r>
              <a:rPr lang="ru-RU" sz="900" b="1" i="1" dirty="0" err="1" smtClean="0"/>
              <a:t>Just</a:t>
            </a:r>
            <a:r>
              <a:rPr lang="ru-RU" sz="900" b="1" i="1" dirty="0" smtClean="0"/>
              <a:t> </a:t>
            </a:r>
            <a:r>
              <a:rPr lang="ru-RU" sz="900" b="1" i="1" dirty="0" err="1" smtClean="0"/>
              <a:t>do</a:t>
            </a:r>
            <a:r>
              <a:rPr lang="ru-RU" sz="900" b="1" i="1" dirty="0" smtClean="0"/>
              <a:t> </a:t>
            </a:r>
            <a:r>
              <a:rPr lang="ru-RU" sz="900" b="1" i="1" dirty="0" err="1" smtClean="0"/>
              <a:t>it</a:t>
            </a:r>
            <a:r>
              <a:rPr lang="ru-RU" sz="900" b="1" i="1" dirty="0" smtClean="0"/>
              <a:t>.</a:t>
            </a:r>
            <a:endParaRPr lang="ru-RU" sz="900" b="1" dirty="0" smtClean="0"/>
          </a:p>
          <a:p>
            <a:pPr marL="0" indent="0" algn="just">
              <a:buNone/>
            </a:pPr>
            <a:r>
              <a:rPr lang="ru-RU" sz="900" b="1" dirty="0" smtClean="0"/>
              <a:t>В этой связи умение критически мыслить, анализировать смысл, создавать сильные идеи, находить аргументы и доводы, продуманно вести коммуникацию, видеть все за и против, всесторонне понимать вопрос, аргументировать и убеждать, —как никогда важно!</a:t>
            </a:r>
          </a:p>
          <a:p>
            <a:pPr marL="0" indent="0" algn="just">
              <a:buNone/>
            </a:pPr>
            <a:r>
              <a:rPr lang="ru-RU" sz="900" b="1" dirty="0" err="1" smtClean="0"/>
              <a:t>Мызанялись</a:t>
            </a:r>
            <a:r>
              <a:rPr lang="ru-RU" sz="900" b="1" dirty="0" smtClean="0"/>
              <a:t> этими вопросами, нас интересовали конкретные модели и методы, исконные технологии проверенные временем, словом и делом. Технологии позволяющие без особого труда, но при должной практике, освоить науку и искусство аргументации и доказательств.</a:t>
            </a:r>
          </a:p>
          <a:p>
            <a:pPr marL="0" indent="0" algn="just">
              <a:buNone/>
            </a:pPr>
            <a:r>
              <a:rPr lang="ru-RU" sz="900" b="1" dirty="0" smtClean="0"/>
              <a:t>Технологию, которая учит:</a:t>
            </a:r>
          </a:p>
          <a:p>
            <a:pPr marL="0" indent="0" algn="just">
              <a:buNone/>
            </a:pPr>
            <a:r>
              <a:rPr lang="ru-RU" sz="900" b="1" dirty="0" smtClean="0"/>
              <a:t>— критически мыслить, собирать информацию, делать верные умозаключения, принимать основательные решения, находить аргументы и доказательства для утверждения и убеждения.</a:t>
            </a:r>
          </a:p>
          <a:p>
            <a:pPr marL="0" indent="0" algn="just">
              <a:buNone/>
            </a:pPr>
            <a:r>
              <a:rPr lang="ru-RU" sz="900" b="1" dirty="0" smtClean="0"/>
              <a:t>Так, в результате анализа и синтеза всех значимых риторических трудов из разных стран и во все времена, среди которых труды Аристотеля, Марка Цицерона, Марка </a:t>
            </a:r>
            <a:r>
              <a:rPr lang="ru-RU" sz="900" b="1" dirty="0" err="1" smtClean="0"/>
              <a:t>Квинтелиана</a:t>
            </a:r>
            <a:r>
              <a:rPr lang="ru-RU" sz="900" b="1" dirty="0" smtClean="0"/>
              <a:t>, Михаила Ломоносова и множества других, мы создали АРГУМЕНТИКУ.</a:t>
            </a:r>
          </a:p>
          <a:p>
            <a:pPr marL="0" indent="0" algn="just">
              <a:buNone/>
            </a:pPr>
            <a:r>
              <a:rPr lang="ru-RU" sz="900" b="1" dirty="0" smtClean="0"/>
              <a:t>АГРУМЕНТИКА – модель, описывающая все возможные ходы мысли, стратегии мышления и умозаключения на основе которых строится всякая речь и любое мышление. На основе которых мы думаем, принимаем решения, действуем и говорим.</a:t>
            </a:r>
          </a:p>
          <a:p>
            <a:pPr marL="0" indent="0" algn="just">
              <a:buNone/>
            </a:pPr>
            <a:r>
              <a:rPr lang="ru-RU" sz="900" b="1" dirty="0" smtClean="0"/>
              <a:t>АРГУМЕНТИКА – отвечает на вопросы: как может быть построена речь о любом предмете в разного рода речевых коммуникациях?</a:t>
            </a:r>
          </a:p>
          <a:p>
            <a:pPr marL="0" indent="0" algn="just">
              <a:buNone/>
            </a:pPr>
            <a:r>
              <a:rPr lang="ru-RU" sz="900" b="1" dirty="0" smtClean="0"/>
              <a:t>Цель АРГУМЕНТИКИ — научить человека критически мыслить и аргументированно говорить, делать верные умозаключения и принимать взвешенные решения, развивать любую тему, исследовать объект речи и понимать все стороны ситуации.</a:t>
            </a:r>
          </a:p>
          <a:p>
            <a:pPr marL="0" indent="0" algn="just">
              <a:buNone/>
            </a:pPr>
            <a:r>
              <a:rPr lang="ru-RU" sz="900" b="1" dirty="0" smtClean="0"/>
              <a:t>Основное отличие «АРГУМЕНТИКИ» от других технологий аргументации, - в её строгой системности и завершенности, в интегральном и основательном подходе, поскольку модель включает в себя всё лучшее из риторики разных стран во все времена, то что мы переработали и обязательно представим.</a:t>
            </a:r>
          </a:p>
          <a:p>
            <a:pPr marL="0" indent="0" algn="just">
              <a:buNone/>
            </a:pPr>
            <a:r>
              <a:rPr lang="ru-RU" sz="900" b="1" dirty="0" smtClean="0"/>
              <a:t>АРГУМЕНТИКА - это исконная технология древних ораторов, мыслителей и учителей с адаптацией под современность.</a:t>
            </a:r>
          </a:p>
          <a:p>
            <a:pPr marL="0" indent="0" algn="just">
              <a:buNone/>
            </a:pPr>
            <a:r>
              <a:rPr lang="ru-RU" sz="900" b="1" dirty="0" smtClean="0"/>
              <a:t>Полностью восстановленная и реконструированная технология аргументации и доказательств от Аристотеля до наших дней.</a:t>
            </a:r>
          </a:p>
          <a:p>
            <a:pPr marL="0" indent="0" algn="just">
              <a:buNone/>
            </a:pPr>
            <a:r>
              <a:rPr lang="ru-RU" sz="900" b="1" dirty="0" smtClean="0"/>
              <a:t>Это наследие - задача которого воспитывать характер и дух истинного мышления и подлинного </a:t>
            </a:r>
            <a:r>
              <a:rPr lang="ru-RU" sz="900" b="1" dirty="0" err="1" smtClean="0"/>
              <a:t>аргументативного</a:t>
            </a:r>
            <a:r>
              <a:rPr lang="ru-RU" sz="900" b="1" dirty="0" smtClean="0"/>
              <a:t> мастерства, а не фокусничества, софистики и прочего </a:t>
            </a:r>
            <a:r>
              <a:rPr lang="ru-RU" sz="900" b="1" dirty="0" err="1" smtClean="0"/>
              <a:t>манипулятивного</a:t>
            </a:r>
            <a:r>
              <a:rPr lang="ru-RU" sz="900" b="1" dirty="0" smtClean="0"/>
              <a:t> шутовства.</a:t>
            </a:r>
          </a:p>
          <a:p>
            <a:pPr marL="0" indent="0" algn="just">
              <a:buNone/>
            </a:pP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71176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D:\User\Desktop\СЕМИНАР ПО СОВРЕМЕННОЙ ЛИНГВИСТИКЕ\1673243595_3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464496" cy="42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7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«Риторика полезна, потому что истина и справедливость по своей природе сильнее своих противоположностей, а если решения постановляются не должным образом, то истина и справедливость необходимо побеждаются своими противоположностями, что достойно порицания»</a:t>
            </a:r>
          </a:p>
        </p:txBody>
      </p:sp>
    </p:spTree>
    <p:extLst>
      <p:ext uri="{BB962C8B-B14F-4D97-AF65-F5344CB8AC3E}">
        <p14:creationId xmlns:p14="http://schemas.microsoft.com/office/powerpoint/2010/main" val="76017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диалектика является наукой о правдоподобных умозаключениях, исходящих из посылок, которые представляются правильными всем или большинству, или компетентным людям, но одновременно – инструментом образования и </a:t>
            </a:r>
            <a:r>
              <a:rPr lang="ru-RU" i="1" dirty="0"/>
              <a:t>методологией решения спорных проблем</a:t>
            </a:r>
            <a:r>
              <a:rPr lang="ru-RU" dirty="0"/>
              <a:t>, то будучи </a:t>
            </a:r>
            <a:r>
              <a:rPr lang="ru-RU" dirty="0" smtClean="0"/>
              <a:t>способом </a:t>
            </a:r>
            <a:r>
              <a:rPr lang="ru-RU" dirty="0"/>
              <a:t>исследования, она прокладывает путь к основам всех </a:t>
            </a:r>
            <a:r>
              <a:rPr lang="ru-RU" dirty="0" smtClean="0"/>
              <a:t>учений.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30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Р. Декарт (1596-1650)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User\Desktop\СЕМИНАР ПО СОВРЕМЕННОЙ ЛИНГВИСТИКЕ\d88999f966e3a7a8e1b6b16df906fac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21" y="1600201"/>
            <a:ext cx="5763099" cy="44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\Desktop\СЕМИНАР ПО СОВРЕМЕННОЙ ЛИНГВИСТИКЕ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8477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0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\Desktop\СЕМИНАР ПО СОВРЕМЕННОЙ ЛИНГВИСТИКЕ\imag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1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116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Начало кризиса линейных представлений о речевой деятельности: аргументация-персуазивность-манипуляция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Р. Декарт (1596-1650)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 из Википедии — свободной энциклопедии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кризиса линейных представлений о речевой деятельности: аргументация-персуазивность-манипуляция</dc:title>
  <dc:creator>User</dc:creator>
  <cp:lastModifiedBy>User</cp:lastModifiedBy>
  <cp:revision>14</cp:revision>
  <dcterms:created xsi:type="dcterms:W3CDTF">2024-02-01T14:04:33Z</dcterms:created>
  <dcterms:modified xsi:type="dcterms:W3CDTF">2024-02-02T02:09:59Z</dcterms:modified>
</cp:coreProperties>
</file>