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Friday, November 11,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830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4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39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2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1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620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8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7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Friday, November 11,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1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Friday, November 11,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40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laurenceanthony.net/softwar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D8B54-8B31-69E4-CBCC-4894A3E30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6373812" cy="984885"/>
          </a:xfrm>
        </p:spPr>
        <p:txBody>
          <a:bodyPr wrap="square" anchor="ctr">
            <a:normAutofit/>
          </a:bodyPr>
          <a:lstStyle/>
          <a:p>
            <a:r>
              <a:rPr lang="ru-RU" sz="4000" dirty="0"/>
              <a:t>Обзор </a:t>
            </a:r>
            <a:r>
              <a:rPr lang="en-US" sz="4000" b="1" i="0" dirty="0">
                <a:effectLst/>
              </a:rPr>
              <a:t>ANTCONC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33DD0C-9A63-CD53-B210-504293827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0575" y="549275"/>
            <a:ext cx="4498976" cy="984885"/>
          </a:xfrm>
        </p:spPr>
        <p:txBody>
          <a:bodyPr anchor="ctr">
            <a:normAutofit/>
          </a:bodyPr>
          <a:lstStyle/>
          <a:p>
            <a:pPr algn="r"/>
            <a:r>
              <a:rPr lang="ru-RU" dirty="0">
                <a:solidFill>
                  <a:schemeClr val="tx1">
                    <a:alpha val="60000"/>
                  </a:schemeClr>
                </a:solidFill>
              </a:rPr>
              <a:t>ИТ в переводе</a:t>
            </a:r>
          </a:p>
        </p:txBody>
      </p:sp>
      <p:pic>
        <p:nvPicPr>
          <p:cNvPr id="22" name="Picture 3" descr="Цветная лампочка с бизнес-значками">
            <a:extLst>
              <a:ext uri="{FF2B5EF4-FFF2-40B4-BE49-F238E27FC236}">
                <a16:creationId xmlns:a16="http://schemas.microsoft.com/office/drawing/2014/main" id="{835ED1AF-2D74-1AC1-CB05-9D10355E2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71" b="20384"/>
          <a:stretch/>
        </p:blipFill>
        <p:spPr>
          <a:xfrm>
            <a:off x="20" y="2083435"/>
            <a:ext cx="12191980" cy="4774564"/>
          </a:xfrm>
          <a:custGeom>
            <a:avLst/>
            <a:gdLst/>
            <a:ahLst/>
            <a:cxnLst/>
            <a:rect l="l" t="t" r="r" b="b"/>
            <a:pathLst>
              <a:path w="12192000" h="4774564">
                <a:moveTo>
                  <a:pt x="0" y="0"/>
                </a:moveTo>
                <a:lnTo>
                  <a:pt x="12192000" y="0"/>
                </a:lnTo>
                <a:lnTo>
                  <a:pt x="12192000" y="4774564"/>
                </a:lnTo>
                <a:lnTo>
                  <a:pt x="0" y="4774564"/>
                </a:lnTo>
                <a:close/>
              </a:path>
            </a:pathLst>
          </a:custGeom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5337EA23-6703-4C96-9EEB-A408CBDD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18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4C11C-F7BB-6BC8-8625-F472ED56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D27B68-0FAB-A47A-F97C-5C61791F4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70" y="432445"/>
            <a:ext cx="11804260" cy="5622366"/>
          </a:xfrm>
        </p:spPr>
      </p:pic>
    </p:spTree>
    <p:extLst>
      <p:ext uri="{BB962C8B-B14F-4D97-AF65-F5344CB8AC3E}">
        <p14:creationId xmlns:p14="http://schemas.microsoft.com/office/powerpoint/2010/main" val="2836820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86752-F7BB-67A4-E082-ECE3B5E4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NewRoman"/>
              </a:rPr>
              <a:t>Создание конкорданса</a:t>
            </a:r>
            <a:br>
              <a:rPr lang="ru-RU" dirty="0">
                <a:latin typeface="TimesNewRoman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F8FAC9-3992-B89F-58B8-7B48D5BE5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Чтобы создать конкорданс, нужно сначала удостовериться, что выбрана закладка ‘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Concordance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’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в таблице инструментов. (Панель инструментов расположена в верхней части окна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NewRoman"/>
              </a:rPr>
              <a:t>AntConc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;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когда выбран инструмент ‘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Concordance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’,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окно результатов и пульт управления будут выглядеть так, как показано на рис. 3 выше).</a:t>
            </a:r>
          </a:p>
          <a:p>
            <a:pPr marL="0" indent="0" algn="l">
              <a:buNone/>
            </a:pP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a.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Для того, чтобы создать простой конкорданс на основе однословного термина, необходимо ввести этот термин в прямоугольник для поиска на левой стороне пульта управления и щелкнуть кнопку ‘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Start’.</a:t>
            </a:r>
          </a:p>
          <a:p>
            <a:pPr marL="0" indent="0" algn="l">
              <a:buNone/>
            </a:pP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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Например, введя слово 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NewRoman"/>
              </a:rPr>
              <a:t>house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в прямоугольник для поиска, получаем список всех вхождений этой словоформы в выбранных текстовых файлах. Результаты появятся в окне результатов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KWIC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в виде списка, слово будет показано в найденных в текстах контекстах и выделено синим цветом.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37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CE161-0FA4-F451-B7D4-BBB669D5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конкорданса</a:t>
            </a:r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B1D14EE-6276-08B3-1B7C-09B31E3E0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146" y="1369926"/>
            <a:ext cx="6894524" cy="5364506"/>
          </a:xfrm>
        </p:spPr>
      </p:pic>
    </p:spTree>
    <p:extLst>
      <p:ext uri="{BB962C8B-B14F-4D97-AF65-F5344CB8AC3E}">
        <p14:creationId xmlns:p14="http://schemas.microsoft.com/office/powerpoint/2010/main" val="2710350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6C3D5-2C0B-E626-3291-7C9E51C5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5" cy="1997855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Поиск флективных форм и сложных слов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D209-A72D-0A04-DA75-492CBE7EB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5437187" cy="341551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b="0" i="0" dirty="0">
                <a:effectLst/>
                <a:latin typeface="TimesNewRoman"/>
              </a:rPr>
              <a:t>(1) прежде чем нажать на кнопку ‘</a:t>
            </a:r>
            <a:r>
              <a:rPr lang="en-US" sz="1600" b="1" i="0" dirty="0">
                <a:effectLst/>
                <a:latin typeface="TimesNewRoman"/>
              </a:rPr>
              <a:t>Start</a:t>
            </a:r>
            <a:r>
              <a:rPr lang="en-US" sz="1600" b="0" i="0" dirty="0">
                <a:effectLst/>
                <a:latin typeface="TimesNewRoman"/>
              </a:rPr>
              <a:t>’, </a:t>
            </a:r>
            <a:r>
              <a:rPr lang="ru-RU" sz="1600" b="0" i="0" dirty="0">
                <a:effectLst/>
                <a:latin typeface="TimesNewRoman"/>
              </a:rPr>
              <a:t>отмените опцию ‘</a:t>
            </a:r>
            <a:r>
              <a:rPr lang="en-US" sz="1600" b="1" i="0" dirty="0">
                <a:effectLst/>
                <a:latin typeface="TimesNewRoman"/>
              </a:rPr>
              <a:t>Words</a:t>
            </a:r>
            <a:r>
              <a:rPr lang="en-US" sz="1600" b="0" i="0" dirty="0">
                <a:effectLst/>
                <a:latin typeface="TimesNewRoman"/>
              </a:rPr>
              <a:t>’ </a:t>
            </a:r>
            <a:r>
              <a:rPr lang="ru-RU" sz="1600" b="0" i="0" dirty="0">
                <a:effectLst/>
                <a:latin typeface="TimesNewRoman"/>
              </a:rPr>
              <a:t>выше прямоугольника поиска, тем самым не ограничивая поиск только целыми словами;</a:t>
            </a:r>
          </a:p>
          <a:p>
            <a:pPr>
              <a:lnSpc>
                <a:spcPct val="100000"/>
              </a:lnSpc>
            </a:pPr>
            <a:r>
              <a:rPr lang="ru-RU" sz="1600" b="0" i="0" dirty="0">
                <a:effectLst/>
                <a:latin typeface="TimesNewRoman"/>
              </a:rPr>
              <a:t>(2) добавьте символ звездочка до и/или после исследуемого слова, что позволит учитывать дополнительные буквы, например, введя форму </a:t>
            </a:r>
            <a:r>
              <a:rPr lang="ru-RU" sz="1600" b="1" i="0" dirty="0" err="1">
                <a:effectLst/>
                <a:latin typeface="TimesNewRoman"/>
              </a:rPr>
              <a:t>знани</a:t>
            </a:r>
            <a:r>
              <a:rPr lang="ru-RU" sz="1600" b="1" i="0" dirty="0">
                <a:effectLst/>
                <a:latin typeface="TimesNewRoman"/>
              </a:rPr>
              <a:t>*</a:t>
            </a:r>
            <a:r>
              <a:rPr lang="ru-RU" sz="1600" b="0" i="0" dirty="0">
                <a:effectLst/>
                <a:latin typeface="TimesNewRoman"/>
              </a:rPr>
              <a:t>, можно получить контексты для всех флективных форм слова </a:t>
            </a:r>
            <a:r>
              <a:rPr lang="ru-RU" sz="1600" b="0" i="1" dirty="0">
                <a:effectLst/>
                <a:latin typeface="TimesNewRoman"/>
              </a:rPr>
              <a:t>знание – знание, знания, знаниями</a:t>
            </a:r>
            <a:r>
              <a:rPr lang="ru-RU" sz="1600" b="0" i="0" dirty="0">
                <a:effectLst/>
                <a:latin typeface="TimesNewRoman"/>
              </a:rPr>
              <a:t> и т.д., вариант </a:t>
            </a:r>
            <a:r>
              <a:rPr lang="ru-RU" sz="1600" b="1" i="0" dirty="0">
                <a:effectLst/>
                <a:latin typeface="TimesNewRoman"/>
              </a:rPr>
              <a:t>*знание</a:t>
            </a:r>
            <a:r>
              <a:rPr lang="ru-RU" sz="1600" b="0" i="0" dirty="0">
                <a:effectLst/>
                <a:latin typeface="TimesNewRoman"/>
              </a:rPr>
              <a:t> позволит найти и контекст слова </a:t>
            </a:r>
            <a:r>
              <a:rPr lang="ru-RU" sz="1600" b="0" i="1" dirty="0">
                <a:effectLst/>
                <a:latin typeface="TimesNewRoman"/>
              </a:rPr>
              <a:t>знание</a:t>
            </a:r>
            <a:r>
              <a:rPr lang="ru-RU" sz="1600" b="0" i="0" dirty="0">
                <a:effectLst/>
                <a:latin typeface="TimesNewRoman"/>
              </a:rPr>
              <a:t>, и слов типа </a:t>
            </a:r>
            <a:r>
              <a:rPr lang="ru-RU" sz="1600" b="0" i="1" dirty="0">
                <a:effectLst/>
                <a:latin typeface="TimesNewRoman"/>
              </a:rPr>
              <a:t>сознание</a:t>
            </a:r>
            <a:r>
              <a:rPr lang="ru-RU" sz="1600" b="0" i="0" dirty="0">
                <a:effectLst/>
                <a:latin typeface="TimesNewRoman"/>
              </a:rPr>
              <a:t>, а вариант </a:t>
            </a:r>
            <a:r>
              <a:rPr lang="ru-RU" sz="1600" b="1" i="0" dirty="0">
                <a:effectLst/>
                <a:latin typeface="TimesNewRoman"/>
              </a:rPr>
              <a:t>*</a:t>
            </a:r>
            <a:r>
              <a:rPr lang="ru-RU" sz="1600" b="1" i="0" dirty="0" err="1">
                <a:effectLst/>
                <a:latin typeface="TimesNewRoman"/>
              </a:rPr>
              <a:t>знани</a:t>
            </a:r>
            <a:r>
              <a:rPr lang="ru-RU" sz="1600" b="1" i="0" dirty="0">
                <a:effectLst/>
                <a:latin typeface="TimesNewRoman"/>
              </a:rPr>
              <a:t>*</a:t>
            </a:r>
            <a:r>
              <a:rPr lang="ru-RU" sz="1600" b="0" i="0" dirty="0">
                <a:effectLst/>
                <a:latin typeface="TimesNewRoman"/>
              </a:rPr>
              <a:t> позволит установить контексты всех словоформ и слов, в которых -</a:t>
            </a:r>
            <a:r>
              <a:rPr lang="ru-RU" sz="1600" b="0" i="1" dirty="0" err="1">
                <a:effectLst/>
                <a:latin typeface="TimesNewRoman"/>
              </a:rPr>
              <a:t>знани</a:t>
            </a:r>
            <a:r>
              <a:rPr lang="ru-RU" sz="1600" b="0" i="0" dirty="0">
                <a:effectLst/>
                <a:latin typeface="TimesNewRoman"/>
              </a:rPr>
              <a:t>- входит как часть.</a:t>
            </a:r>
          </a:p>
          <a:p>
            <a:pPr>
              <a:lnSpc>
                <a:spcPct val="100000"/>
              </a:lnSpc>
            </a:pP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E8F9C-6601-28BD-24ED-178E17CA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843" y="549275"/>
            <a:ext cx="3381585" cy="5759450"/>
          </a:xfrm>
          <a:custGeom>
            <a:avLst/>
            <a:gdLst/>
            <a:ahLst/>
            <a:cxnLst/>
            <a:rect l="l" t="t" r="r" b="b"/>
            <a:pathLst>
              <a:path w="4713922" h="5759450">
                <a:moveTo>
                  <a:pt x="0" y="0"/>
                </a:moveTo>
                <a:lnTo>
                  <a:pt x="4713922" y="0"/>
                </a:lnTo>
                <a:lnTo>
                  <a:pt x="4713922" y="5759450"/>
                </a:lnTo>
                <a:lnTo>
                  <a:pt x="0" y="57594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737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7913D-9F00-B2DB-9B94-5445CA4D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NewRoman"/>
              </a:rPr>
              <a:t>Для поиска словосочетаний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EE48A-7C47-58C4-0A4B-4D98D7A09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нужно просто ввести это словосочетание в главный прямоугольник поиска и нажать кнопку ‘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Start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’.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Для поиска наборов ключевых слов нажмите на кнопку ‘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Advanced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’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рядом с прямоугольником поиска.</a:t>
            </a:r>
          </a:p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В результирующем блоке диалога поставьте флажок в ‘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Use search term(s) from list below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’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а затем введите слова (по одному в строке) в прямоугольник поиска. После этого кликните ‘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Apply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’. Для начала поиска нажмите на контрольной панели ‘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Start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’. (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При необходимости вернуться к простому поиску вам придется вернуться в блок ‘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Advanced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’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 отменить выбор функции ‘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Use search term(s) from list below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’).</a:t>
            </a:r>
          </a:p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Общее число полученных строк конкорданса (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Concordance Hits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)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показано в верхней части окна. Это количество высветится вместе с сообщением "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FINISHED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", когда обработка завершена, и, соответственно, сообщением " 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NO HITS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”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, если для указанного слова контекст не выделен.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8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2D834-0CE4-FB05-FAE0-22D68F29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NewRoman"/>
              </a:rPr>
              <a:t>File View Tool</a:t>
            </a:r>
            <a:r>
              <a:rPr lang="en-US" dirty="0">
                <a:latin typeface="TimesNewRoman"/>
              </a:rPr>
              <a:t> / </a:t>
            </a:r>
            <a:r>
              <a:rPr lang="ru-RU" b="1" dirty="0">
                <a:latin typeface="TimesNewRoman"/>
              </a:rPr>
              <a:t>Просмотр файлов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59668-4B77-16F8-93FF-6F75F868F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38" y="1439187"/>
            <a:ext cx="11090274" cy="4869538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– это инструмент, позволяющий увидеть тексты отдельных файлов, что дает возможность более подробно анализировать результаты, полученные с помощью других инструментальных средств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NewRoman"/>
              </a:rPr>
              <a:t>AntConc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Для того, чтобы вернуть на экран исходный файл в первоначальном виде: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1) выберите файл в списке “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Corpus Files/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Файлы Корпуса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” слева от главного окна.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2) если искомое слово в тексте присутствует, то оно будет найдено и высвечено.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3) используйте кнопки "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Hit Location/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местоположение слова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", чтобы выбрать соответствующее местоположение слова 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4) измените слово для поиска и кликните 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Start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чтобы рассмотреть его в файле.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5) щелкните по высвеченному тексту, чтобы получить набор строк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KWIC,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использующий высвеченный в тексте термин для поиска.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6) для того, чтобы получить возможность сравнивать различные наборы результатов, щелкните по кнопке “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Clone Results / 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Копировать результаты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”.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68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A0436-8509-15EE-0A6B-B9122D4A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48F4BED-C9F7-4E3E-B77F-85300261E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360" y="189405"/>
            <a:ext cx="8491190" cy="6582097"/>
          </a:xfrm>
        </p:spPr>
      </p:pic>
    </p:spTree>
    <p:extLst>
      <p:ext uri="{BB962C8B-B14F-4D97-AF65-F5344CB8AC3E}">
        <p14:creationId xmlns:p14="http://schemas.microsoft.com/office/powerpoint/2010/main" val="249342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7979B-099E-161C-7660-6775F9E52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NewRoman"/>
              </a:rPr>
              <a:t>The Clusters Tool</a:t>
            </a:r>
            <a:r>
              <a:rPr lang="en-US" dirty="0">
                <a:latin typeface="TimesNewRoman"/>
              </a:rPr>
              <a:t>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054CD6-9669-EAEB-2BEC-D90C509E3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38" y="1439187"/>
            <a:ext cx="11090274" cy="4973970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–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это инструментальное средство, которое позволяет искать слово и создавать кластер вместе со словами непосредственно слева или справа от него (захват контекста). Фактически это средство подводит итог тех результатов, которые были получены с помощью “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Concordance Tool”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или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 “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Concordance Plot Tool”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Кластеры могут быть упорядочены по частоте, началу или концу слова, диапазону кластера (количеству файлов, в которых кластер появляется) или вероятности того, что первое слово в кластере предшествует остальным. Все последовательности списков также можно инвертировать, используя опцию “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Invert Order / 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Изменить порядок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”. Кроме того, можно выбрать минимальную и максимальную длину (количество слов) в каждом кластере и минимальную частоту показываемых на экране кластеров. Можно выбрать появление в кластере искомого слова слева (установка по умолчанию) или справа.</a:t>
            </a:r>
          </a:p>
          <a:p>
            <a:pPr marL="0" indent="0" algn="l">
              <a:buNone/>
            </a:pPr>
            <a:r>
              <a:rPr lang="ru-RU" sz="1800" b="0" i="0" u="sng" dirty="0">
                <a:solidFill>
                  <a:schemeClr val="tx1"/>
                </a:solidFill>
                <a:effectLst/>
                <a:latin typeface="TimesNewRoman"/>
              </a:rPr>
              <a:t>Следующие действия необходимы, для того чтобы получить набор кластеров и продемонстрировать основные черты этого инструмента:</a:t>
            </a:r>
          </a:p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1) Выберите подходящие опции для упорядочивания в кластере (см. выше).</a:t>
            </a:r>
          </a:p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2) Нажмите кнопку 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Start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'.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Создание списка кластеров может быть приостановлено в любой момент нажатием кнопки 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Stop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'.</a:t>
            </a:r>
          </a:p>
          <a:p>
            <a:pPr algn="l"/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3)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Щелкните по кластеру, чтобы получить набор строк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KWIC,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используя текст как условие поиска.</a:t>
            </a:r>
          </a:p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4) Щелкните по кнопке “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Clone Results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”,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чтобы создать копию результатов и получить возможность сравнивать различные наборы результатов.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9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5028A-D290-A7EE-99F7-C8910891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NewRoman"/>
              </a:rPr>
              <a:t>The N-Grams Tool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783107-573F-E5BF-6F92-EA20C6786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68" y="1215275"/>
            <a:ext cx="11090274" cy="545737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-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инструмент, который позволяет просмотреть весь корпус текстов для выбора кластеров слова длиной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N (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например, длиной в 1 слово, 2 слова ,...). Это средство позволяет найти наиболее распространенные выражения во всем корпусе текстов. Например,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n-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граммы размером 2 для предложения </a:t>
            </a:r>
            <a:r>
              <a:rPr lang="en-US" sz="1800" b="0" i="1" dirty="0">
                <a:solidFill>
                  <a:schemeClr val="tx1"/>
                </a:solidFill>
                <a:effectLst/>
                <a:latin typeface="TimesNewRoman"/>
              </a:rPr>
              <a:t>this is a pen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составят набор словосочетаний </a:t>
            </a:r>
            <a:r>
              <a:rPr lang="ru-RU" sz="1800" b="0" i="1" dirty="0">
                <a:solidFill>
                  <a:schemeClr val="tx1"/>
                </a:solidFill>
                <a:effectLst/>
                <a:latin typeface="TimesNewRoman"/>
              </a:rPr>
              <a:t>'</a:t>
            </a:r>
            <a:r>
              <a:rPr lang="en-US" sz="1800" b="0" i="1" dirty="0">
                <a:solidFill>
                  <a:schemeClr val="tx1"/>
                </a:solidFill>
                <a:effectLst/>
                <a:latin typeface="TimesNewRoman"/>
              </a:rPr>
              <a:t>this is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', </a:t>
            </a:r>
            <a:r>
              <a:rPr lang="en-US" sz="1800" b="0" i="1" dirty="0">
                <a:solidFill>
                  <a:schemeClr val="tx1"/>
                </a:solidFill>
                <a:effectLst/>
                <a:latin typeface="TimesNewRoman"/>
              </a:rPr>
              <a:t>'is 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 </a:t>
            </a:r>
            <a:r>
              <a:rPr lang="ru-RU" sz="1800" b="0" i="1" dirty="0">
                <a:solidFill>
                  <a:schemeClr val="tx1"/>
                </a:solidFill>
                <a:effectLst/>
                <a:latin typeface="TimesNewRoman"/>
              </a:rPr>
              <a:t>'</a:t>
            </a:r>
            <a:r>
              <a:rPr lang="en-US" sz="1800" b="0" i="1" dirty="0">
                <a:solidFill>
                  <a:schemeClr val="tx1"/>
                </a:solidFill>
                <a:effectLst/>
                <a:latin typeface="TimesNewRoman"/>
              </a:rPr>
              <a:t>a pen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'.</a:t>
            </a:r>
          </a:p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Все возможные альтернативы установления последовательности, доступные в инструменте 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Clusters Tool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также доступны в 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N-grams tool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.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Кроме того можно выбрать минимальный и максимальный размер ( количество слов) каждого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n-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грамма, а также минимальную частоту и диапазон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n-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граммов, которые выводятся на экран.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Следующие действия необходимы, для того чтобы получить результат в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n-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граммах и продемонстрировать основные черты этого инструмента:</a:t>
            </a:r>
          </a:p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1) Щелкните на опции "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N-Grams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"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в верхней части экрана и  выберите подходящие опции для упорядочивания.</a:t>
            </a:r>
          </a:p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3) Нажмите кнопку 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Start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'.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Создание списка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n-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граммов может быть приостановлено в любой момент нажатием кнопки 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Stop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'.</a:t>
            </a:r>
          </a:p>
          <a:p>
            <a:pPr algn="l"/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4)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Щелкните по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n-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грамму, чтобы получить набор строк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KWIC,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используя текст как условие поиска.</a:t>
            </a:r>
          </a:p>
          <a:p>
            <a:pPr algn="l"/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4) Щелкните по кнопке “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Clone Results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”,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чтобы создать копию результатов и получить возможность сравнивать различные наборы результатов.</a:t>
            </a:r>
          </a:p>
          <a:p>
            <a:pPr marL="0" indent="0" algn="l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79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772DB4-282D-5A98-9DA6-91056AC9C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85" y="1120355"/>
            <a:ext cx="4774899" cy="3415519"/>
          </a:xfrm>
        </p:spPr>
        <p:txBody>
          <a:bodyPr anchor="t">
            <a:normAutofit fontScale="85000" lnSpcReduction="100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chemeClr val="tx1"/>
                </a:solidFill>
                <a:effectLst/>
                <a:latin typeface="TimesNewRoman"/>
              </a:rPr>
              <a:t>Вид экрана с выделенными </a:t>
            </a:r>
            <a:r>
              <a:rPr lang="en-US" b="0" i="0" dirty="0">
                <a:solidFill>
                  <a:schemeClr val="tx1"/>
                </a:solidFill>
                <a:effectLst/>
                <a:latin typeface="TimesNewRoman"/>
              </a:rPr>
              <a:t>N-</a:t>
            </a:r>
            <a:r>
              <a:rPr lang="ru-RU" b="0" i="0" dirty="0">
                <a:solidFill>
                  <a:schemeClr val="tx1"/>
                </a:solidFill>
                <a:effectLst/>
                <a:latin typeface="TimesNewRoman"/>
              </a:rPr>
              <a:t>граммами</a:t>
            </a:r>
          </a:p>
          <a:p>
            <a:pPr marL="0" indent="0">
              <a:buNone/>
            </a:pPr>
            <a:r>
              <a:rPr lang="ru-RU" sz="2000" b="0" i="0" dirty="0">
                <a:solidFill>
                  <a:schemeClr val="tx1"/>
                </a:solidFill>
                <a:effectLst/>
                <a:latin typeface="TimesNewRoman"/>
              </a:rPr>
              <a:t>При использовании обоих инструментов и </a:t>
            </a:r>
            <a:r>
              <a:rPr lang="en-US" sz="2000" b="1" i="0" dirty="0">
                <a:solidFill>
                  <a:schemeClr val="tx1"/>
                </a:solidFill>
                <a:effectLst/>
                <a:latin typeface="TimesNewRoman"/>
              </a:rPr>
              <a:t>Clusters Tool,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NewRoman"/>
              </a:rPr>
              <a:t>и </a:t>
            </a:r>
            <a:r>
              <a:rPr lang="en-US" sz="2000" b="1" i="0" dirty="0">
                <a:solidFill>
                  <a:schemeClr val="tx1"/>
                </a:solidFill>
                <a:effectLst/>
                <a:latin typeface="TimesNewRoman"/>
              </a:rPr>
              <a:t>N-Grams Tool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NewRoman"/>
              </a:rPr>
              <a:t>условия поиска могут быть установлены как слова "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NewRoman"/>
              </a:rPr>
              <a:t>words" (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NewRoman"/>
              </a:rPr>
              <a:t>по умолчанию) или последовательности символов "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NewRoman"/>
              </a:rPr>
              <a:t>character strings", 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NewRoman"/>
              </a:rPr>
              <a:t>а сам поиск может не зависеть от прописных или строчных букв “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NewRoman"/>
              </a:rPr>
              <a:t>case insensitive” (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NewRoman"/>
              </a:rPr>
              <a:t>по умолчанию), зависеть от регистра “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NewRoman"/>
              </a:rPr>
              <a:t>case sensitive,” 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NewRoman"/>
              </a:rPr>
              <a:t>или основываться на устойчивых выражениях "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TimesNewRoman"/>
              </a:rPr>
              <a:t>Regex". 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NewRoman"/>
              </a:rPr>
              <a:t>Для инструмента </a:t>
            </a:r>
            <a:r>
              <a:rPr lang="en-US" sz="2000" b="1" i="0" dirty="0">
                <a:solidFill>
                  <a:schemeClr val="tx1"/>
                </a:solidFill>
                <a:effectLst/>
                <a:latin typeface="TimesNewRoman"/>
              </a:rPr>
              <a:t>Clusters Tool</a:t>
            </a:r>
            <a:r>
              <a:rPr lang="ru-RU" sz="2000" b="1" i="0" dirty="0">
                <a:solidFill>
                  <a:schemeClr val="tx1"/>
                </a:solidFill>
                <a:effectLst/>
                <a:latin typeface="TimesNewRoman"/>
              </a:rPr>
              <a:t> 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NewRoman"/>
              </a:rPr>
              <a:t>возможно использование расширенного поиска.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880B8F72-D709-1FB4-85D6-601BFA44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648" y="892738"/>
            <a:ext cx="6295488" cy="5072523"/>
          </a:xfrm>
          <a:custGeom>
            <a:avLst/>
            <a:gdLst/>
            <a:ahLst/>
            <a:cxnLst/>
            <a:rect l="l" t="t" r="r" b="b"/>
            <a:pathLst>
              <a:path w="4713922" h="5759450">
                <a:moveTo>
                  <a:pt x="0" y="0"/>
                </a:moveTo>
                <a:lnTo>
                  <a:pt x="4713922" y="0"/>
                </a:lnTo>
                <a:lnTo>
                  <a:pt x="4713922" y="5759450"/>
                </a:lnTo>
                <a:lnTo>
                  <a:pt x="0" y="57594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440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E73ED-6F34-132A-A365-B32655930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6814033" cy="341551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b="0" i="0" dirty="0">
                <a:effectLst/>
                <a:latin typeface="TimesNewRoman"/>
              </a:rPr>
              <a:t>Программа </a:t>
            </a:r>
            <a:r>
              <a:rPr lang="en-US" sz="1600" b="0" i="0" dirty="0" err="1">
                <a:effectLst/>
                <a:latin typeface="TimesNewRoman"/>
              </a:rPr>
              <a:t>AntConc</a:t>
            </a:r>
            <a:r>
              <a:rPr lang="en-US" sz="1600" b="0" i="0" dirty="0">
                <a:effectLst/>
                <a:latin typeface="TimesNewRoman"/>
              </a:rPr>
              <a:t> </a:t>
            </a:r>
            <a:r>
              <a:rPr lang="ru-RU" sz="1600" b="0" i="0" dirty="0">
                <a:effectLst/>
                <a:latin typeface="TimesNewRoman"/>
              </a:rPr>
              <a:t>представляет собой свободно распространяемое мультиплатформенное средство </a:t>
            </a:r>
            <a:r>
              <a:rPr lang="ru-RU" sz="1600" b="0" i="0" dirty="0" err="1">
                <a:effectLst/>
                <a:latin typeface="TimesNewRoman"/>
              </a:rPr>
              <a:t>лингвостатистического</a:t>
            </a:r>
            <a:r>
              <a:rPr lang="ru-RU" sz="1600" b="0" i="0" dirty="0">
                <a:effectLst/>
                <a:latin typeface="TimesNewRoman"/>
              </a:rPr>
              <a:t> анализа текста. </a:t>
            </a:r>
          </a:p>
          <a:p>
            <a:pPr>
              <a:lnSpc>
                <a:spcPct val="100000"/>
              </a:lnSpc>
            </a:pPr>
            <a:r>
              <a:rPr lang="ru-RU" sz="1600" b="0" i="0" dirty="0">
                <a:effectLst/>
                <a:latin typeface="TimesNewRoman"/>
              </a:rPr>
              <a:t>Программа разработана профессором Лоуренсом Антони (</a:t>
            </a:r>
            <a:r>
              <a:rPr lang="en-US" sz="1600" b="0" i="0" dirty="0">
                <a:effectLst/>
                <a:latin typeface="TimesNewRoman"/>
              </a:rPr>
              <a:t>Laurence Anthony), </a:t>
            </a:r>
            <a:r>
              <a:rPr lang="ru-RU" sz="1600" b="0" i="0" dirty="0">
                <a:effectLst/>
                <a:latin typeface="TimesNewRoman"/>
              </a:rPr>
              <a:t>директором Центра обучения английскому языку в науке и технике Школы науки и техники университета </a:t>
            </a:r>
            <a:r>
              <a:rPr lang="ru-RU" sz="1600" b="0" i="0" dirty="0" err="1">
                <a:effectLst/>
                <a:latin typeface="TimesNewRoman"/>
              </a:rPr>
              <a:t>Васеда</a:t>
            </a:r>
            <a:r>
              <a:rPr lang="ru-RU" sz="1600" b="0" i="0" dirty="0">
                <a:effectLst/>
                <a:latin typeface="TimesNewRoman"/>
              </a:rPr>
              <a:t> (Япония). Этот сервис может работать на любом компьютере с операционными системами </a:t>
            </a:r>
            <a:r>
              <a:rPr lang="en-US" sz="1600" b="0" i="0" dirty="0">
                <a:effectLst/>
                <a:latin typeface="TimesNewRoman"/>
              </a:rPr>
              <a:t>Windows, Mac &amp; Linux. </a:t>
            </a:r>
            <a:r>
              <a:rPr lang="ru-RU" sz="1600" b="0" i="0" dirty="0">
                <a:effectLst/>
                <a:latin typeface="TimesNewRoman"/>
              </a:rPr>
              <a:t>Программа устанавливается с сайта </a:t>
            </a:r>
            <a:r>
              <a:rPr lang="en-US" sz="1600" b="0" i="0" dirty="0">
                <a:effectLst/>
                <a:latin typeface="TimesNewRoman"/>
                <a:hlinkClick r:id="rId2"/>
              </a:rPr>
              <a:t>https://laurenceanthony.net/</a:t>
            </a:r>
            <a:r>
              <a:rPr lang="en-US" sz="1600" b="0" i="0" dirty="0">
                <a:effectLst/>
                <a:latin typeface="TimesNewRoman"/>
              </a:rPr>
              <a:t>, </a:t>
            </a:r>
            <a:r>
              <a:rPr lang="ru-RU" sz="1600" b="0" i="0" dirty="0">
                <a:effectLst/>
                <a:latin typeface="TimesNewRoman"/>
              </a:rPr>
              <a:t>который содержит также отсылки к руководству и </a:t>
            </a:r>
            <a:r>
              <a:rPr lang="ru-RU" sz="1600" b="0" i="0" dirty="0" err="1">
                <a:effectLst/>
                <a:latin typeface="TimesNewRoman"/>
              </a:rPr>
              <a:t>видеопособию</a:t>
            </a:r>
            <a:r>
              <a:rPr lang="ru-RU" sz="1600" b="0" i="0" dirty="0">
                <a:effectLst/>
                <a:latin typeface="TimesNewRoman"/>
              </a:rPr>
              <a:t>.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88C4AF-C95D-A311-80BA-7AC1A5C62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90" y="549274"/>
            <a:ext cx="3291416" cy="4937125"/>
          </a:xfrm>
          <a:custGeom>
            <a:avLst/>
            <a:gdLst/>
            <a:ahLst/>
            <a:cxnLst/>
            <a:rect l="l" t="t" r="r" b="b"/>
            <a:pathLst>
              <a:path w="4713922" h="5759450">
                <a:moveTo>
                  <a:pt x="0" y="0"/>
                </a:moveTo>
                <a:lnTo>
                  <a:pt x="4713922" y="0"/>
                </a:lnTo>
                <a:lnTo>
                  <a:pt x="4713922" y="5759450"/>
                </a:lnTo>
                <a:lnTo>
                  <a:pt x="0" y="5759450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внешний, человек, улыбается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0550F81-E231-F843-9033-74C875FAA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66" y="549274"/>
            <a:ext cx="1820563" cy="1820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F45271-53AC-636A-41FB-25688E87087C}"/>
              </a:ext>
            </a:extLst>
          </p:cNvPr>
          <p:cNvSpPr txBox="1"/>
          <p:nvPr/>
        </p:nvSpPr>
        <p:spPr>
          <a:xfrm>
            <a:off x="3240157" y="944217"/>
            <a:ext cx="3737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Разработчик</a:t>
            </a:r>
          </a:p>
        </p:txBody>
      </p:sp>
    </p:spTree>
    <p:extLst>
      <p:ext uri="{BB962C8B-B14F-4D97-AF65-F5344CB8AC3E}">
        <p14:creationId xmlns:p14="http://schemas.microsoft.com/office/powerpoint/2010/main" val="3824573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E341E-1154-1B62-C18D-4CDC7397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NewRoman"/>
              </a:rPr>
              <a:t>Word List Tool</a:t>
            </a:r>
            <a:r>
              <a:rPr lang="en-US" dirty="0">
                <a:latin typeface="TimesNewRoman"/>
              </a:rPr>
              <a:t>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4F5BC-5073-7D3D-09F0-FE022FA0F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95" y="1215275"/>
            <a:ext cx="11090274" cy="5346163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–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это инструментальное средство для подсчета всех слов в корпусе и представления их в виде упорядоченного списка (частотного словаря), что позволяет быстро установить самые частотные слова.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Слова могут упорядочиваться по частоте либо алфавиту от конца или начала слова, и упорядочивание может быть изменено. Список слов может создаваться без учета прописных и строчных букв, когда слова с использованием прописных и строчных букв могут рассматриваться как одно и то же слово (по умолчанию), или с их учетом, тогда подобные слова рассматриваются как разные.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Следующие действия необходимы, чтобы получить список слов и продемонстрировать основные черты этого инструментального средства: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1) Выберите подходящие опции для упорядочивания.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2) Нажмите кнопку 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Start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'.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Создание частотного словаря может быть приостановлено в любой момент нажатием кнопки 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Stop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’</a:t>
            </a:r>
            <a:endParaRPr lang="ru-RU" sz="1800" b="0" i="0" dirty="0">
              <a:solidFill>
                <a:schemeClr val="tx1"/>
              </a:solidFill>
              <a:effectLst/>
              <a:latin typeface="TimesNewRoman"/>
            </a:endParaRPr>
          </a:p>
          <a:p>
            <a:pPr marL="0" indent="0" algn="l">
              <a:buNone/>
            </a:pPr>
            <a:r>
              <a:rPr lang="ru-RU" sz="1800" dirty="0">
                <a:solidFill>
                  <a:schemeClr val="tx1"/>
                </a:solidFill>
                <a:latin typeface="TimesNewRoman"/>
              </a:rPr>
              <a:t>3)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Кликните по слову, чтобы получить набор строк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KWIC,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используя текст как условие поиска.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4) Кликните по кнопке “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Clone Results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”,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чтобы создать копию результатов так, чтобы получить возможность сравнивать различные наборы результатов.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77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8A00A08-E4E6-4184-B484-E0E034072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71" y="13882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80E404-3121-4F33-AF2D-65F659A97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7675" y="288981"/>
            <a:ext cx="1262947" cy="1335600"/>
            <a:chOff x="2678417" y="2427951"/>
            <a:chExt cx="1262947" cy="13356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39341D-8322-49F1-91DA-6D115CCAE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EB9DB0E-3B0E-411A-9274-448D565CA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28C4A-B564-1DA5-9F6C-011C17BFC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303465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/>
              <a:t>Создание частотного словаря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158E9A-DBF4-4AA7-B6B7-8C8EB2FBD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25249" y="5435090"/>
            <a:ext cx="762805" cy="734873"/>
            <a:chOff x="7950336" y="1300590"/>
            <a:chExt cx="762805" cy="734873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6150ACFD-AEC6-42A3-A5A7-E7AD6B13E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DB4D1217-FEB1-4D2A-80F4-C227B66D7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0BCA7138-22BA-4785-8B3D-9D45213E8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565C02-8517-3999-2336-CFC9A7D7A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5843" y="549275"/>
            <a:ext cx="6205229" cy="5761037"/>
          </a:xfrm>
          <a:custGeom>
            <a:avLst/>
            <a:gdLst/>
            <a:ahLst/>
            <a:cxnLst/>
            <a:rect l="l" t="t" r="r" b="b"/>
            <a:pathLst>
              <a:path w="7345363" h="5761037">
                <a:moveTo>
                  <a:pt x="0" y="0"/>
                </a:moveTo>
                <a:lnTo>
                  <a:pt x="7345363" y="0"/>
                </a:lnTo>
                <a:lnTo>
                  <a:pt x="7345363" y="5761037"/>
                </a:lnTo>
                <a:lnTo>
                  <a:pt x="0" y="57610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9397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9891F-5CB2-CC3C-600F-FB093310D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NewRoman"/>
              </a:rPr>
              <a:t>Keyword List</a:t>
            </a:r>
            <a:r>
              <a:rPr lang="en-US" dirty="0">
                <a:latin typeface="TimesNewRoman"/>
              </a:rPr>
              <a:t>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5D92E6-B902-E0DC-5356-647F26775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215275"/>
            <a:ext cx="11090274" cy="5284379"/>
          </a:xfrm>
        </p:spPr>
        <p:txBody>
          <a:bodyPr>
            <a:normAutofit/>
          </a:bodyPr>
          <a:lstStyle/>
          <a:p>
            <a:pPr algn="l"/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–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это инструментальное средство, демонстрирующее, какие слова являются необычно высокочастотными (или низкочастотными) в корпусе текстов по сравнению со словами в эталонном корпусе, что позволяет опознать в корпусе текстов характерные слова, например, как часть исследования английского языка для специальных целей или жанра.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Следующие действия необходимы, чтобы получить список ключевых слов и продемонстрировать основные черты этого инструментального средства: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1) Выберите необходимые файлы.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2) Перейдите к меню 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Preferences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 выберите опцию 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Keyword Preferences'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.</a:t>
            </a:r>
          </a:p>
          <a:p>
            <a:pPr marL="0" indent="0" algn="l">
              <a:buNone/>
            </a:pP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3)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Выберите метод порождения ключевого слова (статистическую меру), чтобы вычислить степень принадлежности слова к ключевым словам исследуемого текста (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NewRoman"/>
              </a:rPr>
              <a:t>keyness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).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По умолчанию рекомендуется выбирать значение </a:t>
            </a:r>
            <a:r>
              <a:rPr lang="ru-RU" sz="1800" b="0" i="1" dirty="0">
                <a:solidFill>
                  <a:schemeClr val="tx1"/>
                </a:solidFill>
                <a:effectLst/>
                <a:latin typeface="TimesNewRoman"/>
              </a:rPr>
              <a:t>логарифмического подобия вероятности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. При использовании значения логарифмического подобия вероятности, либо значения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c-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квадрат в качестве статистической меры применяются следующие значения (см.: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http://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NewRoman"/>
              </a:rPr>
              <a:t>ucrel.lancs.ac.uk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/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TimesNewRoman"/>
              </a:rPr>
              <a:t>llwizard.html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):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69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424FDF-E656-F8E9-DBB6-6F24FF8C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59493"/>
            <a:ext cx="11090274" cy="583333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800" b="0" i="0" dirty="0" err="1">
                <a:solidFill>
                  <a:schemeClr val="tx1"/>
                </a:solidFill>
                <a:effectLst/>
                <a:latin typeface="TimesNewRoman"/>
              </a:rPr>
              <a:t>персентиль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 95; уровень 5%;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p &lt;0.05;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критическое значение = 3.84</a:t>
            </a:r>
          </a:p>
          <a:p>
            <a:pPr marL="0" indent="0" algn="l">
              <a:buNone/>
            </a:pPr>
            <a:r>
              <a:rPr lang="ru-RU" sz="1800" b="0" i="0" dirty="0" err="1">
                <a:solidFill>
                  <a:schemeClr val="tx1"/>
                </a:solidFill>
                <a:effectLst/>
                <a:latin typeface="TimesNewRoman"/>
              </a:rPr>
              <a:t>персентиль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 99; 1% уровень;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p &lt;0.01;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критическое значение = 6.63</a:t>
            </a:r>
          </a:p>
          <a:p>
            <a:pPr marL="0" indent="0" algn="l">
              <a:buNone/>
            </a:pPr>
            <a:r>
              <a:rPr lang="ru-RU" sz="1800" b="0" i="0" dirty="0" err="1">
                <a:solidFill>
                  <a:schemeClr val="tx1"/>
                </a:solidFill>
                <a:effectLst/>
                <a:latin typeface="TimesNewRoman"/>
              </a:rPr>
              <a:t>персентиль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 99.9; уровень 0.1%;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p &lt;0.001;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критическое значение = 10.83</a:t>
            </a:r>
          </a:p>
          <a:p>
            <a:pPr marL="0" indent="0" algn="l">
              <a:buNone/>
            </a:pPr>
            <a:r>
              <a:rPr lang="ru-RU" sz="1800" b="0" i="0" dirty="0" err="1">
                <a:solidFill>
                  <a:schemeClr val="tx1"/>
                </a:solidFill>
                <a:effectLst/>
                <a:latin typeface="TimesNewRoman"/>
              </a:rPr>
              <a:t>персентиль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 99.99; уровень 0.01%;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p &lt;0.0001;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критическое значение = 15.13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4) выберите пороговое количество ключевых слов, которые должны быть выведены на экран,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5) выберите, следует ли рассматривать 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'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Negative Keywords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' (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слова исследуемого файла с необычно низкой частотой по сравнению с частотой в эталонном корпусе текстов),</a:t>
            </a:r>
          </a:p>
          <a:p>
            <a:pPr marL="0" indent="0" algn="l">
              <a:buNone/>
            </a:pP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6) выберите одну из опций для создания эталонного корпуса. Выберите функцию "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Use raw file(s)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"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для использования исходного текста в формате 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NewRoman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txt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для того, чтобы выделить те тексты, которые будут рассматриваться как эталонные. Выберите опцию "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Use word list(s)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"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при использовании одного из списков слов эталонного корпуса текстов. Использование опции "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Use word list(s)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"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позволяет получить ключевые слова даже в случае, когда исходный эталонный корпус текстов не доступен.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21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198D8-FAC0-2540-5166-4494E24E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Сохранение результатов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C9A79-019A-C3ED-43CC-37BFAB179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chemeClr val="tx1"/>
                </a:solidFill>
                <a:effectLst/>
                <a:latin typeface="TimesNewRoman"/>
              </a:rPr>
              <a:t>чтобы сохранить конкретное окно результатов, выберите опцию ‘</a:t>
            </a:r>
            <a:r>
              <a:rPr lang="en-US" b="1" i="0" dirty="0">
                <a:solidFill>
                  <a:schemeClr val="tx1"/>
                </a:solidFill>
                <a:effectLst/>
                <a:latin typeface="TimesNewRoman"/>
              </a:rPr>
              <a:t>File</a:t>
            </a:r>
            <a:r>
              <a:rPr lang="en-US" b="0" i="0" dirty="0">
                <a:solidFill>
                  <a:schemeClr val="tx1"/>
                </a:solidFill>
                <a:effectLst/>
                <a:latin typeface="TimesNewRoman"/>
              </a:rPr>
              <a:t>’ </a:t>
            </a:r>
            <a:r>
              <a:rPr lang="ru-RU" b="0" i="0" dirty="0">
                <a:solidFill>
                  <a:schemeClr val="tx1"/>
                </a:solidFill>
                <a:effectLst/>
                <a:latin typeface="TimesNewRoman"/>
              </a:rPr>
              <a:t>в навигационном меню в верхней части окна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TimesNewRoman"/>
              </a:rPr>
              <a:t>AntConc</a:t>
            </a:r>
            <a:r>
              <a:rPr lang="en-US" b="0" i="0" dirty="0">
                <a:solidFill>
                  <a:schemeClr val="tx1"/>
                </a:solidFill>
                <a:effectLst/>
                <a:latin typeface="TimesNewRoman"/>
              </a:rPr>
              <a:t>. </a:t>
            </a:r>
            <a:r>
              <a:rPr lang="ru-RU" b="0" i="0" dirty="0">
                <a:solidFill>
                  <a:schemeClr val="tx1"/>
                </a:solidFill>
                <a:effectLst/>
                <a:latin typeface="TimesNewRoman"/>
              </a:rPr>
              <a:t>Затем выберите функцию‘</a:t>
            </a:r>
            <a:r>
              <a:rPr lang="en-US" b="1" i="0" dirty="0">
                <a:solidFill>
                  <a:schemeClr val="tx1"/>
                </a:solidFill>
                <a:effectLst/>
                <a:latin typeface="TimesNewRoman"/>
              </a:rPr>
              <a:t>Save Output to Text File</a:t>
            </a:r>
            <a:r>
              <a:rPr lang="en-US" b="0" i="0" dirty="0">
                <a:solidFill>
                  <a:schemeClr val="tx1"/>
                </a:solidFill>
                <a:effectLst/>
                <a:latin typeface="TimesNewRoman"/>
              </a:rPr>
              <a:t>’  </a:t>
            </a:r>
            <a:r>
              <a:rPr lang="ru-RU" b="0" i="0" dirty="0">
                <a:solidFill>
                  <a:schemeClr val="tx1"/>
                </a:solidFill>
                <a:effectLst/>
                <a:latin typeface="TimesNewRoman"/>
              </a:rPr>
              <a:t>или нажмите комбинацию </a:t>
            </a:r>
            <a:r>
              <a:rPr lang="en-US" b="1" i="0" dirty="0">
                <a:solidFill>
                  <a:schemeClr val="tx1"/>
                </a:solidFill>
                <a:effectLst/>
                <a:latin typeface="TimesNewRoman"/>
              </a:rPr>
              <a:t>CTRL+S.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12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44BF3-F2D1-8270-0600-DC6A38D4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284" y="2600497"/>
            <a:ext cx="11091600" cy="1332000"/>
          </a:xfrm>
        </p:spPr>
        <p:txBody>
          <a:bodyPr/>
          <a:lstStyle/>
          <a:p>
            <a:pPr algn="ctr"/>
            <a:r>
              <a:rPr lang="ru-RU" dirty="0"/>
              <a:t>Вопросы?</a:t>
            </a:r>
          </a:p>
        </p:txBody>
      </p:sp>
    </p:spTree>
    <p:extLst>
      <p:ext uri="{BB962C8B-B14F-4D97-AF65-F5344CB8AC3E}">
        <p14:creationId xmlns:p14="http://schemas.microsoft.com/office/powerpoint/2010/main" val="160115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FCB15-18B3-44C8-4329-3A47496E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обучающего видео</a:t>
            </a:r>
          </a:p>
        </p:txBody>
      </p:sp>
      <p:pic>
        <p:nvPicPr>
          <p:cNvPr id="6" name="AntConc 4 - Tutorial 8 (Word list tool basics).mp4">
            <a:hlinkClick r:id="" action="ppaction://media"/>
            <a:extLst>
              <a:ext uri="{FF2B5EF4-FFF2-40B4-BE49-F238E27FC236}">
                <a16:creationId xmlns:a16="http://schemas.microsoft.com/office/drawing/2014/main" id="{F89458EC-9D67-64C9-A6BA-36F69DFF3A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7463" y="2112963"/>
            <a:ext cx="7075487" cy="3979862"/>
          </a:xfrm>
        </p:spPr>
      </p:pic>
    </p:spTree>
    <p:extLst>
      <p:ext uri="{BB962C8B-B14F-4D97-AF65-F5344CB8AC3E}">
        <p14:creationId xmlns:p14="http://schemas.microsoft.com/office/powerpoint/2010/main" val="50536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25FFE-1878-1D76-4E21-F14D399C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48341FC-71FC-AF9F-7AA8-BB6A9AD1E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538" y="281486"/>
            <a:ext cx="11039012" cy="6428233"/>
          </a:xfrm>
        </p:spPr>
      </p:pic>
    </p:spTree>
    <p:extLst>
      <p:ext uri="{BB962C8B-B14F-4D97-AF65-F5344CB8AC3E}">
        <p14:creationId xmlns:p14="http://schemas.microsoft.com/office/powerpoint/2010/main" val="90151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9D745-1B5E-6A5E-27E4-A6E82C38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Вкладки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D021FE-7C42-A227-11F0-BF707648B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NAVIGATION MENU</a:t>
            </a:r>
            <a:endParaRPr lang="ru-RU" dirty="0"/>
          </a:p>
          <a:p>
            <a:r>
              <a:rPr lang="en-US" dirty="0"/>
              <a:t>TOOL TABS</a:t>
            </a:r>
            <a:endParaRPr lang="ru-RU" dirty="0"/>
          </a:p>
          <a:p>
            <a:r>
              <a:rPr lang="en-US" dirty="0"/>
              <a:t>CONTROL PANEL</a:t>
            </a:r>
            <a:endParaRPr lang="ru-RU" dirty="0"/>
          </a:p>
          <a:p>
            <a:r>
              <a:rPr lang="en-US" dirty="0"/>
              <a:t>CORPUS</a:t>
            </a:r>
            <a:r>
              <a:rPr lang="ru-RU" dirty="0"/>
              <a:t> </a:t>
            </a:r>
            <a:r>
              <a:rPr lang="en-US" dirty="0"/>
              <a:t>FILES WINDOW</a:t>
            </a:r>
            <a:r>
              <a:rPr lang="ru-RU" dirty="0"/>
              <a:t> ‘</a:t>
            </a:r>
            <a:r>
              <a:rPr lang="en-US" dirty="0"/>
              <a:t>KWIC’ RESULTS WINDOW</a:t>
            </a:r>
            <a:r>
              <a:rPr lang="ru-RU" dirty="0"/>
              <a:t> окно результатов поиска ключевых слов в контексте</a:t>
            </a:r>
          </a:p>
          <a:p>
            <a:r>
              <a:rPr lang="ru-RU" dirty="0"/>
              <a:t>‘</a:t>
            </a:r>
            <a:r>
              <a:rPr lang="en-US" dirty="0"/>
              <a:t>KWIC’ RESULTS: SOURCE LIST</a:t>
            </a:r>
            <a:r>
              <a:rPr lang="ru-RU" dirty="0"/>
              <a:t> результаты поиска ключевых слов в контексте: исходный список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21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27EAB-28AF-657B-9A94-016C79D1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понятия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832E41-8AEB-77B8-903C-218849E8D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Concordance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– 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это инструмент для осуществления поиска всех контекстов конкретного слова или словосочетания в указанном тексте. На экран выводятся результаты поиска в следующем формате: ключевое слово в контексте (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K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ey 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W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ords 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i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n 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C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ontext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-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 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KWIC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). 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Это средство позволяет увидеть, как слова и словосочетания актуализируются в контексте.</a:t>
            </a:r>
          </a:p>
          <a:p>
            <a:pPr algn="l"/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Concordance plot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– 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это инструмент для представления ключевых слов в формате штрихового кода. Это средство позволяет определить все позиции, в которых результаты поиска встречаются в корпусе.</a:t>
            </a:r>
          </a:p>
          <a:p>
            <a:pPr algn="l"/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File View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 – 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инструментальное средство для представления текстов отдельных файлов.</a:t>
            </a:r>
          </a:p>
          <a:p>
            <a:pPr algn="l"/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Clusters (N-Grams)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– 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инструмент для представления кластеров на основе условий поиска. 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Clusters</a:t>
            </a:r>
            <a:r>
              <a:rPr lang="ru-RU" sz="1400" b="1" i="0" dirty="0">
                <a:solidFill>
                  <a:schemeClr val="tx1"/>
                </a:solidFill>
                <a:effectLst/>
                <a:latin typeface="TimesNewRoman"/>
              </a:rPr>
              <a:t> 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суммирует результаты, полученные после применения средств 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Concordance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или штрихового формата 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Concordance plot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. 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Средство 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N-Grams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в свою очередь сканирует весь корпус для того, чтобы выделить кластеры длиной 1, 2 и т.д. слов. Это позволяет находить в корпусе совпадающие словосочетания.</a:t>
            </a:r>
          </a:p>
          <a:p>
            <a:pPr algn="l"/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 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TimesNewRoman"/>
              </a:rPr>
              <a:t>Collocates</a:t>
            </a:r>
            <a:r>
              <a:rPr lang="ru-RU" sz="1400" b="1" i="0" dirty="0">
                <a:solidFill>
                  <a:schemeClr val="tx1"/>
                </a:solidFill>
                <a:effectLst/>
                <a:latin typeface="TimesNewRoman"/>
              </a:rPr>
              <a:t>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TimesNewRoman"/>
              </a:rPr>
              <a:t>– </a:t>
            </a:r>
            <a:r>
              <a:rPr lang="ru-RU" sz="1400" b="0" i="0" dirty="0">
                <a:solidFill>
                  <a:schemeClr val="tx1"/>
                </a:solidFill>
                <a:effectLst/>
                <a:latin typeface="TimesNewRoman"/>
              </a:rPr>
              <a:t>инструмент для выявления словосочетаний (коллокаций) с заданным термином. Он позволяет выявлять и исследовать разрывные модели.</a:t>
            </a:r>
          </a:p>
          <a:p>
            <a:pPr algn="l"/>
            <a:endParaRPr lang="ru-RU" sz="1400" b="0" i="0" dirty="0">
              <a:solidFill>
                <a:schemeClr val="tx1"/>
              </a:solidFill>
              <a:effectLst/>
              <a:latin typeface="TimesNewRoman"/>
            </a:endParaRPr>
          </a:p>
          <a:p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4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0CD95-93CC-6712-8A64-5E55B8D9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понятия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B87A7D-6817-EDC0-886B-3966F6AD1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Word List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–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инструмент для подсчета всех слов в корпусе и представления их в виде упорядоченного списка. Это средство предоставляет информацию о частоте слова.</a:t>
            </a:r>
          </a:p>
          <a:p>
            <a:pPr algn="l"/>
            <a:r>
              <a:rPr lang="en-US" sz="1800" b="1" i="0" dirty="0">
                <a:solidFill>
                  <a:schemeClr val="tx1"/>
                </a:solidFill>
                <a:effectLst/>
                <a:latin typeface="TimesNewRoman"/>
              </a:rPr>
              <a:t>Keyword List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NewRoman"/>
              </a:rPr>
              <a:t> –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NewRoman"/>
              </a:rPr>
              <a:t>инструмент для выявления высокочастотных (или низкочастотных) слов в исследуемом материале по сравнению с выбранным пользователем справочным корпусом (корпусом национального языка, корпусом текстов конкретной предметной области или определенного стиля). Это средство позволяет установить слова, характерные именно для исследуемого корпуса.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8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AAE4B-E181-6D06-3C54-7313DB41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wrap="square" anchor="b">
            <a:normAutofit/>
          </a:bodyPr>
          <a:lstStyle/>
          <a:p>
            <a:r>
              <a:rPr lang="ru-RU" dirty="0"/>
              <a:t>Важно!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2D4ED5-DC78-4C88-97AA-483206C53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70793" y="0"/>
            <a:ext cx="1468514" cy="1521012"/>
            <a:chOff x="5236793" y="2432482"/>
            <a:chExt cx="1468514" cy="1521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DE0B65A-4839-40B2-BA92-1464FEADB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463135" y="2432482"/>
              <a:ext cx="1242172" cy="729202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42A0A68-39DD-4DA7-BAD5-63B9C139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36793" y="2566400"/>
              <a:ext cx="611884" cy="1076550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1A69E50-7E10-45C3-B4F2-19DBA774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765469" y="2876944"/>
              <a:ext cx="630288" cy="1076550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40000"/>
                    <a:lumOff val="6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D166A8AB-8924-421C-BCED-B54DBC40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7897" y="5497189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72B430-FC87-8AB4-FBFE-2C3AF1605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anchor="t">
            <a:normAutofit/>
          </a:bodyPr>
          <a:lstStyle/>
          <a:p>
            <a:r>
              <a:rPr lang="ru-RU" sz="1600" b="0" i="0" dirty="0">
                <a:effectLst/>
                <a:latin typeface="TimesNewRoman"/>
              </a:rPr>
              <a:t>Для использования системы </a:t>
            </a:r>
            <a:r>
              <a:rPr lang="en-US" sz="1600" b="0" i="0" dirty="0" err="1">
                <a:effectLst/>
                <a:latin typeface="TimesNewRoman"/>
              </a:rPr>
              <a:t>AntConc</a:t>
            </a:r>
            <a:r>
              <a:rPr lang="en-US" sz="1600" b="0" i="0" dirty="0">
                <a:effectLst/>
                <a:latin typeface="TimesNewRoman"/>
              </a:rPr>
              <a:t> </a:t>
            </a:r>
            <a:r>
              <a:rPr lang="ru-RU" sz="1600" b="0" i="0" dirty="0">
                <a:effectLst/>
                <a:latin typeface="TimesNewRoman"/>
              </a:rPr>
              <a:t>текстовые файлы должны быть преобразованы в формат </a:t>
            </a:r>
            <a:r>
              <a:rPr lang="ru-RU" sz="1600" b="1" i="0" dirty="0">
                <a:effectLst/>
                <a:latin typeface="TimesNewRoman"/>
              </a:rPr>
              <a:t>.</a:t>
            </a:r>
            <a:r>
              <a:rPr lang="en-US" sz="1600" b="1" i="0" dirty="0">
                <a:effectLst/>
                <a:latin typeface="TimesNewRoman"/>
              </a:rPr>
              <a:t>txt</a:t>
            </a:r>
            <a:r>
              <a:rPr lang="en-US" sz="1600" b="0" i="0" dirty="0">
                <a:effectLst/>
                <a:latin typeface="TimesNewRoman"/>
              </a:rPr>
              <a:t> </a:t>
            </a:r>
            <a:r>
              <a:rPr lang="ru-RU" sz="1600" b="0" i="0" dirty="0">
                <a:effectLst/>
                <a:latin typeface="TimesNewRoman"/>
              </a:rPr>
              <a:t>или записаны в </a:t>
            </a:r>
            <a:r>
              <a:rPr lang="en-US" sz="1600" b="0" i="0" u="sng" dirty="0">
                <a:effectLst/>
                <a:latin typeface="TimesNewRoman"/>
              </a:rPr>
              <a:t>Unicode(UTF-8). </a:t>
            </a:r>
            <a:r>
              <a:rPr lang="ru-RU" sz="1600" b="0" i="0" dirty="0">
                <a:effectLst/>
                <a:latin typeface="TimesNewRoman"/>
              </a:rPr>
              <a:t>Кодировка устанавливается в закладке </a:t>
            </a:r>
            <a:r>
              <a:rPr lang="ru-RU" sz="1600" b="1" i="0" dirty="0">
                <a:effectLst/>
                <a:latin typeface="TimesNewRoman"/>
              </a:rPr>
              <a:t>‘</a:t>
            </a:r>
            <a:r>
              <a:rPr lang="en-US" sz="1600" b="1" i="0" dirty="0">
                <a:effectLst/>
                <a:latin typeface="TimesNewRoman"/>
              </a:rPr>
              <a:t>Global Settings’</a:t>
            </a:r>
            <a:r>
              <a:rPr lang="en-US" sz="1600" b="0" i="0" dirty="0">
                <a:effectLst/>
                <a:latin typeface="TimesNewRoman"/>
              </a:rPr>
              <a:t> </a:t>
            </a:r>
            <a:r>
              <a:rPr lang="ru-RU" sz="1600" b="0" i="0" dirty="0">
                <a:effectLst/>
                <a:latin typeface="TimesNewRoman"/>
              </a:rPr>
              <a:t>и выглядит следующим образом: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998863-210F-EB62-91C1-10C70176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900" y="988854"/>
            <a:ext cx="7090237" cy="4880293"/>
          </a:xfrm>
          <a:custGeom>
            <a:avLst/>
            <a:gdLst/>
            <a:ahLst/>
            <a:cxnLst/>
            <a:rect l="l" t="t" r="r" b="b"/>
            <a:pathLst>
              <a:path w="7090237" h="5759451">
                <a:moveTo>
                  <a:pt x="0" y="0"/>
                </a:moveTo>
                <a:lnTo>
                  <a:pt x="7090237" y="0"/>
                </a:lnTo>
                <a:lnTo>
                  <a:pt x="7090237" y="5759451"/>
                </a:lnTo>
                <a:lnTo>
                  <a:pt x="0" y="57594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921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DF42F-CB6C-BACC-E3FF-942F679D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Сохранение текстового файла</a:t>
            </a:r>
            <a:r>
              <a:rPr lang="de-DE" dirty="0"/>
              <a:t> MS Word</a:t>
            </a:r>
            <a:r>
              <a:rPr lang="ru-RU" dirty="0"/>
              <a:t> в формат </a:t>
            </a:r>
            <a:r>
              <a:rPr lang="de-DE" dirty="0"/>
              <a:t>.</a:t>
            </a:r>
            <a:r>
              <a:rPr lang="de-DE" dirty="0" err="1"/>
              <a:t>txt</a:t>
            </a:r>
            <a:r>
              <a:rPr lang="de-DE" dirty="0"/>
              <a:t> </a:t>
            </a:r>
            <a:r>
              <a:rPr lang="ru-RU" dirty="0"/>
              <a:t>с нужной кодировкой (</a:t>
            </a:r>
            <a:r>
              <a:rPr lang="de-DE" dirty="0"/>
              <a:t>Mac OS)</a:t>
            </a:r>
            <a:endParaRPr lang="ru-RU" dirty="0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B05875F-EC20-2FAD-DBAC-64FDA5218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395" y="2174748"/>
            <a:ext cx="5810172" cy="3979862"/>
          </a:xfrm>
        </p:spPr>
      </p:pic>
    </p:spTree>
    <p:extLst>
      <p:ext uri="{BB962C8B-B14F-4D97-AF65-F5344CB8AC3E}">
        <p14:creationId xmlns:p14="http://schemas.microsoft.com/office/powerpoint/2010/main" val="4022880288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2087</Words>
  <Application>Microsoft Macintosh PowerPoint</Application>
  <PresentationFormat>Широкоэкранный</PresentationFormat>
  <Paragraphs>88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Sitka Heading</vt:lpstr>
      <vt:lpstr>Source Sans Pro</vt:lpstr>
      <vt:lpstr>TimesNewRoman</vt:lpstr>
      <vt:lpstr>3DFloatVTI</vt:lpstr>
      <vt:lpstr>Обзор ANTCONC</vt:lpstr>
      <vt:lpstr>Презентация PowerPoint</vt:lpstr>
      <vt:lpstr>Пример обучающего видео</vt:lpstr>
      <vt:lpstr>Презентация PowerPoint</vt:lpstr>
      <vt:lpstr>Вкладки</vt:lpstr>
      <vt:lpstr>Ключевые понятия</vt:lpstr>
      <vt:lpstr>Ключевые понятия</vt:lpstr>
      <vt:lpstr>Важно!</vt:lpstr>
      <vt:lpstr>Сохранение текстового файла MS Word в формат .txt с нужной кодировкой (Mac OS)</vt:lpstr>
      <vt:lpstr>Презентация PowerPoint</vt:lpstr>
      <vt:lpstr>Создание конкорданса </vt:lpstr>
      <vt:lpstr>Создание конкорданса</vt:lpstr>
      <vt:lpstr>Поиск флективных форм и сложных слов</vt:lpstr>
      <vt:lpstr>Для поиска словосочетаний </vt:lpstr>
      <vt:lpstr>File View Tool / Просмотр файлов</vt:lpstr>
      <vt:lpstr>Презентация PowerPoint</vt:lpstr>
      <vt:lpstr>The Clusters Tool </vt:lpstr>
      <vt:lpstr>The N-Grams Tool </vt:lpstr>
      <vt:lpstr>Презентация PowerPoint</vt:lpstr>
      <vt:lpstr>Word List Tool </vt:lpstr>
      <vt:lpstr>Создание частотного словаря</vt:lpstr>
      <vt:lpstr>Keyword List </vt:lpstr>
      <vt:lpstr>Презентация PowerPoint</vt:lpstr>
      <vt:lpstr>Сохранение результатов</vt:lpstr>
      <vt:lpstr>Вопросы?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ANTCONC</dc:title>
  <dc:creator>Мария Ружникова</dc:creator>
  <cp:lastModifiedBy>Мария Ружникова</cp:lastModifiedBy>
  <cp:revision>11</cp:revision>
  <dcterms:created xsi:type="dcterms:W3CDTF">2022-10-28T03:50:05Z</dcterms:created>
  <dcterms:modified xsi:type="dcterms:W3CDTF">2022-11-11T02:25:41Z</dcterms:modified>
</cp:coreProperties>
</file>