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80" r:id="rId5"/>
    <p:sldId id="258" r:id="rId6"/>
    <p:sldId id="281" r:id="rId7"/>
    <p:sldId id="282" r:id="rId8"/>
    <p:sldId id="308" r:id="rId9"/>
    <p:sldId id="309" r:id="rId10"/>
    <p:sldId id="284" r:id="rId11"/>
    <p:sldId id="285" r:id="rId12"/>
    <p:sldId id="290" r:id="rId13"/>
    <p:sldId id="283" r:id="rId14"/>
    <p:sldId id="286" r:id="rId15"/>
    <p:sldId id="291" r:id="rId16"/>
    <p:sldId id="287" r:id="rId17"/>
    <p:sldId id="288" r:id="rId18"/>
    <p:sldId id="292" r:id="rId19"/>
    <p:sldId id="293" r:id="rId20"/>
    <p:sldId id="295" r:id="rId21"/>
    <p:sldId id="296" r:id="rId22"/>
    <p:sldId id="289" r:id="rId23"/>
    <p:sldId id="297" r:id="rId24"/>
    <p:sldId id="294" r:id="rId25"/>
    <p:sldId id="306" r:id="rId26"/>
    <p:sldId id="307" r:id="rId27"/>
    <p:sldId id="298" r:id="rId28"/>
    <p:sldId id="299" r:id="rId29"/>
    <p:sldId id="304" r:id="rId30"/>
    <p:sldId id="300" r:id="rId31"/>
    <p:sldId id="301" r:id="rId32"/>
    <p:sldId id="303" r:id="rId33"/>
    <p:sldId id="302" r:id="rId34"/>
    <p:sldId id="310" r:id="rId35"/>
    <p:sldId id="305" r:id="rId36"/>
    <p:sldId id="311" r:id="rId37"/>
    <p:sldId id="312" r:id="rId38"/>
    <p:sldId id="313" r:id="rId39"/>
    <p:sldId id="31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31303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2624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701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0547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457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797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216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511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0422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435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766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46118-1C14-4D5A-9065-685E66903914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4800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Раздел 4.</a:t>
            </a:r>
            <a:br>
              <a:rPr lang="ru-RU" b="1" dirty="0"/>
            </a:br>
            <a:r>
              <a:rPr lang="ru-RU" b="1" dirty="0"/>
              <a:t>Фонетика и фонология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0146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Спектрограмма: частота (мощность) сигнала во времени</a:t>
            </a:r>
          </a:p>
        </p:txBody>
      </p:sp>
      <p:pic>
        <p:nvPicPr>
          <p:cNvPr id="6" name="Содержимое 5" descr="Spectrogram-19thC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1" y="1785926"/>
            <a:ext cx="7922380" cy="4500594"/>
          </a:xfrm>
        </p:spPr>
      </p:pic>
      <p:sp>
        <p:nvSpPr>
          <p:cNvPr id="7" name="TextBox 6"/>
          <p:cNvSpPr txBox="1"/>
          <p:nvPr/>
        </p:nvSpPr>
        <p:spPr>
          <a:xfrm>
            <a:off x="3214678" y="1428736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мужской голос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Спектрограмма: частота (мощность) сигнала во времени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14678" y="1428736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скрипка</a:t>
            </a:r>
          </a:p>
        </p:txBody>
      </p:sp>
      <p:pic>
        <p:nvPicPr>
          <p:cNvPr id="8" name="Содержимое 7" descr="спектрограмма скрипка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2000240"/>
            <a:ext cx="7746201" cy="434821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/>
              <a:t>Осцилограмма</a:t>
            </a:r>
            <a:r>
              <a:rPr lang="ru-RU" sz="3600" b="1" dirty="0"/>
              <a:t>: членение речи на звуки</a:t>
            </a:r>
          </a:p>
        </p:txBody>
      </p:sp>
      <p:pic>
        <p:nvPicPr>
          <p:cNvPr id="4" name="Содержимое 3" descr="осцилограмм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51229" y="1600200"/>
            <a:ext cx="7241541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Артикуляционные характеристики звуков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 indent="0">
              <a:buNone/>
            </a:pPr>
            <a:r>
              <a:rPr lang="ru-RU" dirty="0"/>
              <a:t>Артикуляционная характеристика звуков учитывает два параметра:</a:t>
            </a:r>
          </a:p>
          <a:p>
            <a:r>
              <a:rPr lang="ru-RU" b="1" dirty="0"/>
              <a:t>место образования </a:t>
            </a:r>
            <a:r>
              <a:rPr lang="ru-RU" dirty="0"/>
              <a:t>(где образуется звук?)</a:t>
            </a:r>
          </a:p>
          <a:p>
            <a:r>
              <a:rPr lang="ru-RU" b="1" dirty="0"/>
              <a:t>способ образования </a:t>
            </a:r>
            <a:r>
              <a:rPr lang="ru-RU" dirty="0"/>
              <a:t>(с помощью какого процесса образуется звук?)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Артикуляция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Совокупность работы дыхательного аппарата и движений произносительных органов (речевого аппарата), необходимая для произнесения определенного звука. 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ru-RU" sz="3600" dirty="0"/>
              <a:t>Речевой аппарат</a:t>
            </a:r>
          </a:p>
        </p:txBody>
      </p:sp>
      <p:pic>
        <p:nvPicPr>
          <p:cNvPr id="4" name="Содержимое 3" descr="речевой аппарат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8" y="1000108"/>
            <a:ext cx="4643470" cy="518015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Артикуляционная классификация гласных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учитывает 4 параметра:</a:t>
            </a:r>
          </a:p>
          <a:p>
            <a:r>
              <a:rPr lang="ru-RU" b="1" dirty="0"/>
              <a:t>степень подъема языка </a:t>
            </a:r>
            <a:r>
              <a:rPr lang="ru-RU" dirty="0"/>
              <a:t>(гласные нижнего </a:t>
            </a:r>
            <a:r>
              <a:rPr lang="ru-RU" b="1" dirty="0">
                <a:solidFill>
                  <a:srgbClr val="00B050"/>
                </a:solidFill>
              </a:rPr>
              <a:t>а</a:t>
            </a:r>
            <a:r>
              <a:rPr lang="ru-RU" dirty="0"/>
              <a:t>, среднего: </a:t>
            </a:r>
            <a:r>
              <a:rPr lang="ru-RU" b="1" dirty="0">
                <a:solidFill>
                  <a:srgbClr val="00B050"/>
                </a:solidFill>
              </a:rPr>
              <a:t>э</a:t>
            </a:r>
            <a:r>
              <a:rPr lang="ru-RU" b="1" dirty="0"/>
              <a:t>, </a:t>
            </a:r>
            <a:r>
              <a:rPr lang="ru-RU" b="1" dirty="0">
                <a:solidFill>
                  <a:srgbClr val="00B050"/>
                </a:solidFill>
              </a:rPr>
              <a:t>о</a:t>
            </a:r>
            <a:r>
              <a:rPr lang="ru-RU" dirty="0"/>
              <a:t> и верхнего подъема: </a:t>
            </a:r>
            <a:r>
              <a:rPr lang="ru-RU" b="1" dirty="0">
                <a:solidFill>
                  <a:srgbClr val="00B050"/>
                </a:solidFill>
              </a:rPr>
              <a:t>и</a:t>
            </a:r>
            <a:r>
              <a:rPr lang="ru-RU" dirty="0"/>
              <a:t>, </a:t>
            </a:r>
            <a:r>
              <a:rPr lang="ru-RU" b="1" dirty="0">
                <a:solidFill>
                  <a:srgbClr val="00B050"/>
                </a:solidFill>
              </a:rPr>
              <a:t>у</a:t>
            </a:r>
            <a:r>
              <a:rPr lang="ru-RU" dirty="0"/>
              <a:t>);</a:t>
            </a:r>
          </a:p>
          <a:p>
            <a:r>
              <a:rPr lang="ru-RU" b="1" dirty="0"/>
              <a:t>степени продвинутости языка вперед или назад </a:t>
            </a:r>
            <a:r>
              <a:rPr lang="ru-RU" dirty="0"/>
              <a:t>(гласные переднего </a:t>
            </a:r>
            <a:r>
              <a:rPr lang="ru-RU" b="1" dirty="0">
                <a:solidFill>
                  <a:srgbClr val="00B050"/>
                </a:solidFill>
              </a:rPr>
              <a:t>и</a:t>
            </a:r>
            <a:r>
              <a:rPr lang="ru-RU" dirty="0"/>
              <a:t>, </a:t>
            </a:r>
            <a:r>
              <a:rPr lang="ru-RU" b="1" dirty="0">
                <a:solidFill>
                  <a:srgbClr val="00B050"/>
                </a:solidFill>
              </a:rPr>
              <a:t>э</a:t>
            </a:r>
            <a:r>
              <a:rPr lang="ru-RU" b="1" dirty="0"/>
              <a:t>,</a:t>
            </a:r>
            <a:r>
              <a:rPr lang="ru-RU" b="1" dirty="0">
                <a:solidFill>
                  <a:srgbClr val="00B050"/>
                </a:solidFill>
              </a:rPr>
              <a:t> е</a:t>
            </a:r>
            <a:r>
              <a:rPr lang="ru-RU" dirty="0"/>
              <a:t> среднего </a:t>
            </a:r>
            <a:r>
              <a:rPr lang="ru-RU" b="1" dirty="0">
                <a:solidFill>
                  <a:srgbClr val="00B050"/>
                </a:solidFill>
              </a:rPr>
              <a:t>ь </a:t>
            </a:r>
            <a:r>
              <a:rPr lang="ru-RU" dirty="0"/>
              <a:t>[п</a:t>
            </a:r>
            <a:r>
              <a:rPr lang="en-US" dirty="0"/>
              <a:t>’</a:t>
            </a:r>
            <a:r>
              <a:rPr lang="ru-RU" dirty="0" err="1"/>
              <a:t>эт</a:t>
            </a:r>
            <a:r>
              <a:rPr lang="en-US" dirty="0"/>
              <a:t>’</a:t>
            </a:r>
            <a:r>
              <a:rPr lang="ru-RU" dirty="0">
                <a:solidFill>
                  <a:srgbClr val="00B050"/>
                </a:solidFill>
              </a:rPr>
              <a:t>ь</a:t>
            </a:r>
            <a:r>
              <a:rPr lang="ru-RU" dirty="0"/>
              <a:t>], </a:t>
            </a:r>
            <a:r>
              <a:rPr lang="en-US" b="1" dirty="0">
                <a:solidFill>
                  <a:srgbClr val="00B050"/>
                </a:solidFill>
              </a:rPr>
              <a:t>ə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dirty="0"/>
              <a:t>['</a:t>
            </a:r>
            <a:r>
              <a:rPr lang="en-US" dirty="0" err="1"/>
              <a:t>klɜv</a:t>
            </a:r>
            <a:r>
              <a:rPr lang="en-US" dirty="0" err="1">
                <a:solidFill>
                  <a:srgbClr val="00B050"/>
                </a:solidFill>
              </a:rPr>
              <a:t>ə</a:t>
            </a:r>
            <a:r>
              <a:rPr lang="en-US" dirty="0"/>
              <a:t>]</a:t>
            </a:r>
            <a:r>
              <a:rPr lang="ru-RU" b="1" dirty="0"/>
              <a:t>,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dirty="0"/>
              <a:t>и заднего ряда</a:t>
            </a:r>
            <a:r>
              <a:rPr lang="en-US" dirty="0"/>
              <a:t> </a:t>
            </a:r>
            <a:r>
              <a:rPr lang="ru-RU" b="1" dirty="0">
                <a:solidFill>
                  <a:srgbClr val="00B050"/>
                </a:solidFill>
              </a:rPr>
              <a:t>о</a:t>
            </a:r>
            <a:r>
              <a:rPr lang="ru-RU" dirty="0"/>
              <a:t>, </a:t>
            </a:r>
            <a:r>
              <a:rPr lang="ru-RU" b="1" dirty="0">
                <a:solidFill>
                  <a:srgbClr val="00B050"/>
                </a:solidFill>
              </a:rPr>
              <a:t>у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ru-RU" dirty="0"/>
              <a:t>);</a:t>
            </a:r>
          </a:p>
          <a:p>
            <a:r>
              <a:rPr lang="ru-RU" b="1" dirty="0"/>
              <a:t>положение губ</a:t>
            </a:r>
            <a:r>
              <a:rPr lang="ru-RU" dirty="0"/>
              <a:t> (лабиализованные </a:t>
            </a:r>
            <a:r>
              <a:rPr lang="ru-RU" b="1" dirty="0">
                <a:solidFill>
                  <a:srgbClr val="00B050"/>
                </a:solidFill>
              </a:rPr>
              <a:t>о</a:t>
            </a:r>
            <a:r>
              <a:rPr lang="ru-RU" b="1" dirty="0">
                <a:solidFill>
                  <a:srgbClr val="002060"/>
                </a:solidFill>
              </a:rPr>
              <a:t>,</a:t>
            </a:r>
            <a:r>
              <a:rPr lang="ru-RU" b="1" dirty="0">
                <a:solidFill>
                  <a:srgbClr val="00B050"/>
                </a:solidFill>
              </a:rPr>
              <a:t> у </a:t>
            </a:r>
            <a:r>
              <a:rPr lang="ru-RU" dirty="0"/>
              <a:t>и нелабиализованные гласные);</a:t>
            </a:r>
          </a:p>
          <a:p>
            <a:r>
              <a:rPr lang="ru-RU" b="1" dirty="0"/>
              <a:t>положение мягкого неба</a:t>
            </a:r>
            <a:r>
              <a:rPr lang="ru-RU" dirty="0"/>
              <a:t> (носовые и неносовые).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b="1" dirty="0"/>
              <a:t>МФА: гласные</a:t>
            </a:r>
          </a:p>
        </p:txBody>
      </p:sp>
      <p:pic>
        <p:nvPicPr>
          <p:cNvPr id="4" name="Содержимое 3" descr="МФ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1142984"/>
            <a:ext cx="7198829" cy="52864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r>
              <a:rPr lang="ru-RU" sz="3200" b="1" dirty="0"/>
              <a:t>Артикуляционная классификация согласных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072098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по месту артикуляции и по активному органу  </a:t>
            </a:r>
            <a:r>
              <a:rPr lang="ru-RU" dirty="0"/>
              <a:t>(в каком месте речевого аппарата образуется согласный звук и какой орган двигается при образовании звука?)</a:t>
            </a:r>
          </a:p>
          <a:p>
            <a:endParaRPr lang="ru-RU" dirty="0"/>
          </a:p>
          <a:p>
            <a:r>
              <a:rPr lang="ru-RU" b="1" dirty="0"/>
              <a:t>по способу артикуляции </a:t>
            </a:r>
            <a:r>
              <a:rPr lang="ru-RU" dirty="0"/>
              <a:t>(как, с помощью каких движений речевого аппарата образуется согласный звук?)</a:t>
            </a:r>
          </a:p>
          <a:p>
            <a:endParaRPr lang="ru-RU" dirty="0"/>
          </a:p>
          <a:p>
            <a:r>
              <a:rPr lang="ru-RU" b="1" dirty="0"/>
              <a:t>по работе голосовых связок / по участию голоса и шума </a:t>
            </a:r>
            <a:r>
              <a:rPr lang="ru-RU" dirty="0"/>
              <a:t>(задействованы ли голосовые связки при образовании звука?)</a:t>
            </a:r>
          </a:p>
          <a:p>
            <a:pPr>
              <a:buNone/>
            </a:pP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2800" b="1" dirty="0"/>
              <a:t>Классификация по месту образования / артикуляции и по активному органу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губные</a:t>
            </a:r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губно-губные: м, б, </a:t>
            </a:r>
            <a:r>
              <a:rPr lang="ru-RU" dirty="0" err="1"/>
              <a:t>п</a:t>
            </a:r>
            <a:endParaRPr lang="ru-RU" dirty="0"/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губно-зубные: в, </a:t>
            </a:r>
            <a:r>
              <a:rPr lang="ru-RU" dirty="0" err="1"/>
              <a:t>ф</a:t>
            </a:r>
            <a:r>
              <a:rPr lang="ru-RU" dirty="0"/>
              <a:t>, </a:t>
            </a:r>
            <a:r>
              <a:rPr lang="en-US" dirty="0"/>
              <a:t>f</a:t>
            </a:r>
            <a:endParaRPr lang="ru-RU" dirty="0"/>
          </a:p>
          <a:p>
            <a:r>
              <a:rPr lang="ru-RU" b="1" dirty="0"/>
              <a:t>зубные</a:t>
            </a:r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переднеязычные: </a:t>
            </a:r>
            <a:r>
              <a:rPr lang="ru-RU" dirty="0" err="1"/>
              <a:t>д</a:t>
            </a:r>
            <a:r>
              <a:rPr lang="ru-RU" dirty="0"/>
              <a:t>, т, </a:t>
            </a:r>
            <a:r>
              <a:rPr lang="ru-RU" dirty="0" err="1"/>
              <a:t>н</a:t>
            </a:r>
            <a:r>
              <a:rPr lang="ru-RU" dirty="0"/>
              <a:t>, с, </a:t>
            </a:r>
            <a:r>
              <a:rPr lang="ru-RU" dirty="0" err="1"/>
              <a:t>ц</a:t>
            </a:r>
            <a:r>
              <a:rPr lang="ru-RU" dirty="0"/>
              <a:t>, </a:t>
            </a:r>
            <a:r>
              <a:rPr lang="cs-CZ" dirty="0"/>
              <a:t>ð</a:t>
            </a:r>
            <a:r>
              <a:rPr lang="ru-RU" dirty="0"/>
              <a:t> – зубные; </a:t>
            </a:r>
            <a:r>
              <a:rPr lang="ru-RU" dirty="0" err="1"/>
              <a:t>ш</a:t>
            </a:r>
            <a:r>
              <a:rPr lang="ru-RU" dirty="0"/>
              <a:t>, ч - передненёбные</a:t>
            </a:r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среднеязычные: </a:t>
            </a:r>
            <a:r>
              <a:rPr lang="en-US" dirty="0"/>
              <a:t>j</a:t>
            </a:r>
            <a:endParaRPr lang="ru-RU" dirty="0"/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Заднеязычные: к, г, </a:t>
            </a:r>
            <a:r>
              <a:rPr lang="ru-RU" dirty="0" err="1"/>
              <a:t>х</a:t>
            </a:r>
            <a:r>
              <a:rPr lang="ru-RU" dirty="0"/>
              <a:t>, </a:t>
            </a:r>
          </a:p>
          <a:p>
            <a:pPr marL="514350" indent="-514350"/>
            <a:r>
              <a:rPr lang="ru-RU" b="1" dirty="0" err="1"/>
              <a:t>заязычные</a:t>
            </a:r>
            <a:r>
              <a:rPr lang="ru-RU" b="1" dirty="0"/>
              <a:t> (дальше языка)</a:t>
            </a:r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увулярные: </a:t>
            </a:r>
            <a:r>
              <a:rPr lang="en-US" dirty="0"/>
              <a:t>r </a:t>
            </a:r>
            <a:r>
              <a:rPr lang="ru-RU" dirty="0"/>
              <a:t>во французском языке</a:t>
            </a:r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фарингальные: г в украинском языке (гора), </a:t>
            </a:r>
            <a:r>
              <a:rPr lang="en-US" dirty="0"/>
              <a:t>h </a:t>
            </a:r>
            <a:r>
              <a:rPr lang="ru-RU" dirty="0"/>
              <a:t>в немецком языке (</a:t>
            </a:r>
            <a:r>
              <a:rPr lang="en-US" dirty="0"/>
              <a:t>Hof, </a:t>
            </a:r>
            <a:r>
              <a:rPr lang="en-US" dirty="0" err="1"/>
              <a:t>heute</a:t>
            </a:r>
            <a:r>
              <a:rPr lang="en-US" dirty="0"/>
              <a:t>, Halle</a:t>
            </a:r>
            <a:r>
              <a:rPr lang="ru-RU" dirty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гортанные: </a:t>
            </a:r>
            <a:r>
              <a:rPr lang="cs-CZ" dirty="0"/>
              <a:t>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4000" b="1" dirty="0"/>
              <a:t>Фонетика</a:t>
            </a:r>
            <a:r>
              <a:rPr lang="ru-RU" sz="4000" dirty="0"/>
              <a:t> изучает звуки речи, их акустическую и артикуляционную характеристику. (Каковы звуки? Как они произносятся?)</a:t>
            </a:r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r>
              <a:rPr lang="ru-RU" sz="4000" b="1" dirty="0"/>
              <a:t>Фонология</a:t>
            </a:r>
            <a:r>
              <a:rPr lang="ru-RU" sz="4000" dirty="0"/>
              <a:t> изучает функционирование звуков в речи. (Как функционируют звуки в речи?)</a:t>
            </a:r>
          </a:p>
        </p:txBody>
      </p:sp>
    </p:spTree>
    <p:extLst>
      <p:ext uri="{BB962C8B-B14F-4D97-AF65-F5344CB8AC3E}">
        <p14:creationId xmlns="" xmlns:p14="http://schemas.microsoft.com/office/powerpoint/2010/main" val="22981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Классификация по способу образования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смычные:</a:t>
            </a:r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взрывные (</a:t>
            </a:r>
            <a:r>
              <a:rPr lang="en-US" dirty="0"/>
              <a:t>plosives</a:t>
            </a:r>
            <a:r>
              <a:rPr lang="ru-RU" dirty="0"/>
              <a:t>): б, </a:t>
            </a:r>
            <a:r>
              <a:rPr lang="ru-RU" dirty="0" err="1"/>
              <a:t>п</a:t>
            </a:r>
            <a:r>
              <a:rPr lang="ru-RU" dirty="0"/>
              <a:t>, </a:t>
            </a:r>
            <a:r>
              <a:rPr lang="ru-RU" dirty="0" err="1"/>
              <a:t>д</a:t>
            </a:r>
            <a:r>
              <a:rPr lang="ru-RU" dirty="0"/>
              <a:t>, т,  г, к</a:t>
            </a:r>
          </a:p>
          <a:p>
            <a:pPr marL="514350" indent="-514350">
              <a:buFont typeface="+mj-lt"/>
              <a:buAutoNum type="alphaLcPeriod"/>
            </a:pPr>
            <a:r>
              <a:rPr lang="ru-RU" dirty="0"/>
              <a:t>аффрикаты </a:t>
            </a:r>
            <a:r>
              <a:rPr lang="en-US" dirty="0"/>
              <a:t>(affricates)</a:t>
            </a:r>
            <a:r>
              <a:rPr lang="ru-RU" dirty="0"/>
              <a:t>: ц</a:t>
            </a:r>
            <a:r>
              <a:rPr lang="en-US" dirty="0"/>
              <a:t> = </a:t>
            </a:r>
            <a:r>
              <a:rPr lang="ru-RU" dirty="0" err="1"/>
              <a:t>т+с</a:t>
            </a:r>
            <a:r>
              <a:rPr lang="ru-RU" dirty="0"/>
              <a:t>, [</a:t>
            </a:r>
            <a:r>
              <a:rPr lang="en-US" dirty="0" err="1"/>
              <a:t>ts</a:t>
            </a:r>
            <a:r>
              <a:rPr lang="cs-CZ" dirty="0"/>
              <a:t>]</a:t>
            </a:r>
            <a:r>
              <a:rPr lang="ru-RU" dirty="0"/>
              <a:t>, ч</a:t>
            </a:r>
            <a:r>
              <a:rPr lang="en-US" dirty="0"/>
              <a:t>: </a:t>
            </a:r>
            <a:r>
              <a:rPr lang="ru-RU" dirty="0"/>
              <a:t>чай</a:t>
            </a:r>
            <a:r>
              <a:rPr lang="en-US" dirty="0"/>
              <a:t>, </a:t>
            </a:r>
            <a:r>
              <a:rPr lang="ru-RU" dirty="0"/>
              <a:t>ч = </a:t>
            </a:r>
            <a:r>
              <a:rPr lang="ru-RU" dirty="0" err="1"/>
              <a:t>т+ш</a:t>
            </a:r>
            <a:r>
              <a:rPr lang="ru-RU" dirty="0"/>
              <a:t>; </a:t>
            </a:r>
            <a:r>
              <a:rPr lang="en-US" dirty="0" err="1"/>
              <a:t>ch</a:t>
            </a:r>
            <a:r>
              <a:rPr lang="ru-RU" dirty="0"/>
              <a:t>: </a:t>
            </a:r>
            <a:r>
              <a:rPr lang="en-US" dirty="0"/>
              <a:t>child</a:t>
            </a:r>
            <a:r>
              <a:rPr lang="cs-CZ" dirty="0"/>
              <a:t> </a:t>
            </a:r>
            <a:r>
              <a:rPr lang="en-US" dirty="0"/>
              <a:t>t+</a:t>
            </a:r>
            <a:r>
              <a:rPr lang="cs-CZ" b="1" dirty="0">
                <a:solidFill>
                  <a:srgbClr val="00B050"/>
                </a:solidFill>
              </a:rPr>
              <a:t>ʃ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dirty="0"/>
              <a:t> </a:t>
            </a:r>
            <a:r>
              <a:rPr lang="cs-CZ" dirty="0"/>
              <a:t>[tʃ]</a:t>
            </a:r>
            <a:r>
              <a:rPr lang="en-US" dirty="0"/>
              <a:t>, </a:t>
            </a:r>
            <a:r>
              <a:rPr lang="ru-RU" dirty="0"/>
              <a:t> </a:t>
            </a:r>
            <a:r>
              <a:rPr lang="en-US" dirty="0"/>
              <a:t>j = </a:t>
            </a:r>
            <a:r>
              <a:rPr lang="en-US" dirty="0" err="1"/>
              <a:t>d+ʒ</a:t>
            </a:r>
            <a:r>
              <a:rPr lang="en-US" dirty="0"/>
              <a:t>, John [</a:t>
            </a:r>
            <a:r>
              <a:rPr lang="en-US" dirty="0" err="1"/>
              <a:t>ʤo:n</a:t>
            </a:r>
            <a:r>
              <a:rPr lang="en-US" dirty="0"/>
              <a:t>]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Аффриката – это всегда два звука, первый из которых смычный (т), а второй – щелевой (с, ш, </a:t>
            </a:r>
            <a:r>
              <a:rPr lang="en-US" dirty="0"/>
              <a:t>ʒ</a:t>
            </a:r>
            <a:r>
              <a:rPr lang="ru-RU" dirty="0"/>
              <a:t>).</a:t>
            </a:r>
            <a:endParaRPr lang="en-US" dirty="0"/>
          </a:p>
          <a:p>
            <a:r>
              <a:rPr lang="ru-RU" dirty="0"/>
              <a:t>щелевые (фрикативные): с, з, в, 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Классификация</a:t>
            </a:r>
            <a:r>
              <a:rPr lang="en-US" sz="3200" b="1" dirty="0"/>
              <a:t> </a:t>
            </a:r>
            <a:r>
              <a:rPr lang="ru-RU" sz="3200" b="1" dirty="0"/>
              <a:t>согласных по работе голосовых связок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сонанты</a:t>
            </a:r>
            <a:r>
              <a:rPr lang="ru-RU" dirty="0"/>
              <a:t> (</a:t>
            </a:r>
            <a:r>
              <a:rPr lang="ru-RU" dirty="0" err="1"/>
              <a:t>н</a:t>
            </a:r>
            <a:r>
              <a:rPr lang="ru-RU" dirty="0"/>
              <a:t>, м, л, </a:t>
            </a:r>
            <a:r>
              <a:rPr lang="ru-RU" dirty="0" err="1"/>
              <a:t>р</a:t>
            </a:r>
            <a:r>
              <a:rPr lang="ru-RU" dirty="0"/>
              <a:t>, </a:t>
            </a:r>
            <a:r>
              <a:rPr lang="en-US" dirty="0"/>
              <a:t>w</a:t>
            </a:r>
            <a:r>
              <a:rPr lang="ru-RU" dirty="0"/>
              <a:t>) – при произнесении голос преобладает над шумом</a:t>
            </a:r>
          </a:p>
          <a:p>
            <a:r>
              <a:rPr lang="ru-RU" b="1" dirty="0"/>
              <a:t>шумные</a:t>
            </a:r>
            <a:r>
              <a:rPr lang="ru-RU" dirty="0"/>
              <a:t> – при произнесении шум преобладает над голосом:</a:t>
            </a:r>
          </a:p>
          <a:p>
            <a:pPr marL="514350" indent="-514350">
              <a:buFont typeface="+mj-lt"/>
              <a:buAutoNum type="alphaLcPeriod"/>
            </a:pPr>
            <a:r>
              <a:rPr lang="ru-RU" b="1" dirty="0"/>
              <a:t>звонкие</a:t>
            </a:r>
            <a:r>
              <a:rPr lang="ru-RU" dirty="0"/>
              <a:t> – голосовые связки задействованы: </a:t>
            </a:r>
            <a:r>
              <a:rPr lang="ru-RU" dirty="0" err="1"/>
              <a:t>д</a:t>
            </a:r>
            <a:r>
              <a:rPr lang="ru-RU" dirty="0"/>
              <a:t>, ж, </a:t>
            </a:r>
            <a:r>
              <a:rPr lang="ru-RU" dirty="0" err="1"/>
              <a:t>з</a:t>
            </a:r>
            <a:r>
              <a:rPr lang="ru-RU" dirty="0"/>
              <a:t>, в, г, </a:t>
            </a:r>
          </a:p>
          <a:p>
            <a:pPr marL="514350" indent="-514350">
              <a:buFont typeface="+mj-lt"/>
              <a:buAutoNum type="alphaLcPeriod"/>
            </a:pPr>
            <a:r>
              <a:rPr lang="ru-RU" b="1" dirty="0"/>
              <a:t>глухие</a:t>
            </a:r>
            <a:r>
              <a:rPr lang="ru-RU" dirty="0"/>
              <a:t> – голосовые связки не работают: т, </a:t>
            </a:r>
            <a:r>
              <a:rPr lang="ru-RU" dirty="0" err="1"/>
              <a:t>ш</a:t>
            </a:r>
            <a:r>
              <a:rPr lang="ru-RU" dirty="0"/>
              <a:t>, с, </a:t>
            </a:r>
            <a:r>
              <a:rPr lang="ru-RU" dirty="0" err="1"/>
              <a:t>ф</a:t>
            </a:r>
            <a:r>
              <a:rPr lang="ru-RU" dirty="0"/>
              <a:t>, 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Прочитать в учебнике стр. 112-116 «Речевой аппарат» и 121-124 «Классификация гласных».</a:t>
            </a:r>
          </a:p>
        </p:txBody>
      </p:sp>
    </p:spTree>
    <p:extLst>
      <p:ext uri="{BB962C8B-B14F-4D97-AF65-F5344CB8AC3E}">
        <p14:creationId xmlns="" xmlns:p14="http://schemas.microsoft.com/office/powerpoint/2010/main" val="248850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3200" b="1" dirty="0"/>
              <a:t>Типы дополнительной артикуляции: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аспирация</a:t>
            </a:r>
            <a:r>
              <a:rPr lang="ru-RU" dirty="0"/>
              <a:t> – придыхание, к артикуляции согласного добавляется сильная струя воздуха: </a:t>
            </a:r>
            <a:r>
              <a:rPr lang="en-US" dirty="0" err="1"/>
              <a:t>bh</a:t>
            </a:r>
            <a:r>
              <a:rPr lang="en-US" dirty="0"/>
              <a:t>, dh, </a:t>
            </a:r>
            <a:r>
              <a:rPr lang="en-US" dirty="0" err="1"/>
              <a:t>gh</a:t>
            </a:r>
            <a:r>
              <a:rPr lang="en-US" dirty="0"/>
              <a:t>, ph, </a:t>
            </a:r>
            <a:r>
              <a:rPr lang="en-US" dirty="0" err="1"/>
              <a:t>th</a:t>
            </a:r>
            <a:r>
              <a:rPr lang="en-US" dirty="0"/>
              <a:t>, </a:t>
            </a:r>
            <a:r>
              <a:rPr lang="en-US" dirty="0" err="1"/>
              <a:t>kh</a:t>
            </a:r>
            <a:r>
              <a:rPr lang="ru-RU" dirty="0"/>
              <a:t> </a:t>
            </a:r>
          </a:p>
          <a:p>
            <a:r>
              <a:rPr lang="ru-RU" b="1" dirty="0"/>
              <a:t>лабиализация</a:t>
            </a:r>
            <a:r>
              <a:rPr lang="ru-RU" dirty="0"/>
              <a:t> – под влиянием соседних гласных или согласных при произнесении согласного дополнительно участвуют губы: в словах </a:t>
            </a:r>
            <a:r>
              <a:rPr lang="ru-RU" i="1" dirty="0"/>
              <a:t>смотр</a:t>
            </a:r>
            <a:r>
              <a:rPr lang="ru-RU" dirty="0"/>
              <a:t>, </a:t>
            </a:r>
            <a:r>
              <a:rPr lang="ru-RU" i="1" dirty="0"/>
              <a:t>сук</a:t>
            </a:r>
            <a:r>
              <a:rPr lang="ru-RU" dirty="0"/>
              <a:t> – звук </a:t>
            </a:r>
            <a:r>
              <a:rPr lang="ru-RU" i="1" dirty="0"/>
              <a:t>с</a:t>
            </a:r>
            <a:r>
              <a:rPr lang="ru-RU" dirty="0"/>
              <a:t> лабиализованный. </a:t>
            </a:r>
          </a:p>
          <a:p>
            <a:r>
              <a:rPr lang="ru-RU" b="1" dirty="0"/>
              <a:t>палатализация</a:t>
            </a:r>
            <a:r>
              <a:rPr lang="ru-RU" dirty="0"/>
              <a:t> (смягчение согласного) – поднятие спинки языка к твердому нёбу: </a:t>
            </a:r>
            <a:r>
              <a:rPr lang="ru-RU" i="1" dirty="0"/>
              <a:t>т</a:t>
            </a:r>
            <a:r>
              <a:rPr lang="en-US" i="1" dirty="0"/>
              <a:t>’</a:t>
            </a:r>
            <a:r>
              <a:rPr lang="en-US" dirty="0"/>
              <a:t>, </a:t>
            </a:r>
            <a:r>
              <a:rPr lang="ru-RU" i="1" dirty="0" err="1"/>
              <a:t>д</a:t>
            </a:r>
            <a:r>
              <a:rPr lang="en-US" i="1" dirty="0"/>
              <a:t>’</a:t>
            </a:r>
            <a:endParaRPr lang="ru-RU" i="1" dirty="0"/>
          </a:p>
          <a:p>
            <a:r>
              <a:rPr lang="ru-RU" b="1" dirty="0"/>
              <a:t>веляризация</a:t>
            </a:r>
            <a:r>
              <a:rPr lang="ru-RU" dirty="0"/>
              <a:t> – задняя часть спинки языка приближается к мягкому нёбу, из-за этого звук становится более твердым. Русское </a:t>
            </a:r>
            <a:r>
              <a:rPr lang="ru-RU" i="1" dirty="0"/>
              <a:t>л</a:t>
            </a:r>
            <a:r>
              <a:rPr lang="ru-RU" dirty="0"/>
              <a:t> тверже европейского </a:t>
            </a:r>
            <a:r>
              <a:rPr lang="en-US" i="1" dirty="0"/>
              <a:t>l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Позиционные изменения согласных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собственно позиционные </a:t>
            </a:r>
            <a:r>
              <a:rPr lang="ru-RU" dirty="0"/>
              <a:t>(связаны с положением звука в слове): в русском и немецком языке звонкие согласные на конце оглушаются: </a:t>
            </a:r>
            <a:r>
              <a:rPr lang="ru-RU" i="1" dirty="0"/>
              <a:t>дуб, клуб, рог, над, </a:t>
            </a:r>
            <a:r>
              <a:rPr lang="en-US" i="1" dirty="0"/>
              <a:t>Land, </a:t>
            </a:r>
            <a:r>
              <a:rPr lang="en-US" i="1" dirty="0" err="1"/>
              <a:t>Trog</a:t>
            </a:r>
            <a:r>
              <a:rPr lang="en-US" i="1" dirty="0"/>
              <a:t>, </a:t>
            </a:r>
            <a:r>
              <a:rPr lang="en-US" i="1" dirty="0" err="1"/>
              <a:t>Trab</a:t>
            </a:r>
            <a:r>
              <a:rPr lang="ru-RU" i="1" dirty="0"/>
              <a:t> – </a:t>
            </a:r>
            <a:r>
              <a:rPr lang="ru-RU" dirty="0"/>
              <a:t>позиционная глухость</a:t>
            </a:r>
          </a:p>
          <a:p>
            <a:r>
              <a:rPr lang="ru-RU" b="1" dirty="0">
                <a:solidFill>
                  <a:srgbClr val="00B050"/>
                </a:solidFill>
              </a:rPr>
              <a:t>комбинаторные</a:t>
            </a:r>
            <a:r>
              <a:rPr lang="ru-RU" dirty="0"/>
              <a:t> (согласный изменяется из-за взаимодействия с окружающими звуками): </a:t>
            </a:r>
          </a:p>
          <a:p>
            <a:pPr marL="514350" indent="-514350">
              <a:buFont typeface="+mj-lt"/>
              <a:buAutoNum type="alphaLcPeriod"/>
            </a:pPr>
            <a:r>
              <a:rPr lang="ru-RU" b="1" dirty="0"/>
              <a:t>ассимиляция </a:t>
            </a:r>
            <a:r>
              <a:rPr lang="ru-RU" dirty="0"/>
              <a:t>(согласные звуки сближаются по своим характеристикам, становятся похожими)</a:t>
            </a:r>
            <a:r>
              <a:rPr lang="ru-RU" b="1" dirty="0"/>
              <a:t>: </a:t>
            </a:r>
            <a:r>
              <a:rPr lang="ru-RU" i="1" dirty="0"/>
              <a:t>сбежать, подтянуть</a:t>
            </a:r>
            <a:r>
              <a:rPr lang="ru-RU" b="1" dirty="0"/>
              <a:t>	</a:t>
            </a:r>
          </a:p>
          <a:p>
            <a:pPr marL="514350" indent="-514350">
              <a:buNone/>
            </a:pPr>
            <a:r>
              <a:rPr lang="ru-RU" dirty="0"/>
              <a:t>Ассимиляция бывает </a:t>
            </a:r>
            <a:r>
              <a:rPr lang="ru-RU" b="1" dirty="0"/>
              <a:t>прогрессивная</a:t>
            </a:r>
            <a:r>
              <a:rPr lang="ru-RU" dirty="0"/>
              <a:t> и </a:t>
            </a:r>
            <a:r>
              <a:rPr lang="ru-RU" b="1" dirty="0"/>
              <a:t>регрессивная</a:t>
            </a:r>
            <a:r>
              <a:rPr lang="ru-RU" dirty="0"/>
              <a:t>. В русском языке ассимиляция регрессивная: следующий согласный влияет на предыдущий. </a:t>
            </a:r>
          </a:p>
          <a:p>
            <a:pPr marL="514350" indent="-514350">
              <a:buAutoNum type="alphaLcPeriod" startAt="2"/>
            </a:pPr>
            <a:r>
              <a:rPr lang="ru-RU" b="1" dirty="0"/>
              <a:t>диссимиляция </a:t>
            </a:r>
            <a:r>
              <a:rPr lang="ru-RU" dirty="0"/>
              <a:t>(согласные звуки становятся непохожими)</a:t>
            </a:r>
            <a:r>
              <a:rPr lang="en-US" b="1" dirty="0"/>
              <a:t>: </a:t>
            </a:r>
            <a:r>
              <a:rPr lang="ru-RU" i="1" dirty="0"/>
              <a:t>х королевичу </a:t>
            </a:r>
            <a:r>
              <a:rPr lang="ru-RU" dirty="0"/>
              <a:t>(древнерусский язык) </a:t>
            </a:r>
            <a:endParaRPr lang="en-US" dirty="0"/>
          </a:p>
          <a:p>
            <a:pPr marL="514350" indent="-514350">
              <a:buAutoNum type="alphaLcPeriod" startAt="2"/>
            </a:pPr>
            <a:r>
              <a:rPr lang="ru-RU" b="1" dirty="0"/>
              <a:t>аккомодация </a:t>
            </a:r>
            <a:r>
              <a:rPr lang="ru-RU" dirty="0"/>
              <a:t>(согласные звуки перенимают элементы артикуляции соседних согласных или гласных): в слове </a:t>
            </a:r>
            <a:r>
              <a:rPr lang="ru-RU" i="1" dirty="0"/>
              <a:t>туша</a:t>
            </a:r>
            <a:r>
              <a:rPr lang="ru-RU" dirty="0"/>
              <a:t> звук </a:t>
            </a:r>
            <a:r>
              <a:rPr lang="ru-RU" b="1" dirty="0"/>
              <a:t>т</a:t>
            </a:r>
            <a:r>
              <a:rPr lang="ru-RU" dirty="0"/>
              <a:t> становится лабиализованным. 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b="1" dirty="0"/>
              <a:t>Сильные позиции для согласных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r>
              <a:rPr lang="ru-RU" dirty="0"/>
              <a:t>Сильная позиция – это такое место в слове, в котором качество согласного очень хорошо слышно и согласный не подвержен влиянию других согласных и не меняет свое качество. </a:t>
            </a:r>
          </a:p>
          <a:p>
            <a:pPr marL="0" indent="0">
              <a:buNone/>
            </a:pPr>
            <a:r>
              <a:rPr lang="ru-RU" dirty="0"/>
              <a:t>суп - [суп]: с в сильной позиции, п в слабой позиции</a:t>
            </a:r>
          </a:p>
          <a:p>
            <a:pPr marL="0" indent="0">
              <a:buNone/>
            </a:pPr>
            <a:r>
              <a:rPr lang="ru-RU" dirty="0"/>
              <a:t>зуб – [</a:t>
            </a:r>
            <a:r>
              <a:rPr lang="ru-RU" dirty="0" err="1"/>
              <a:t>зуп</a:t>
            </a:r>
            <a:r>
              <a:rPr lang="ru-RU" dirty="0"/>
              <a:t>]: з в сильной позиции, б в слабой позиции  </a:t>
            </a:r>
          </a:p>
        </p:txBody>
      </p:sp>
    </p:spTree>
    <p:extLst>
      <p:ext uri="{BB962C8B-B14F-4D97-AF65-F5344CB8AC3E}">
        <p14:creationId xmlns="" xmlns:p14="http://schemas.microsoft.com/office/powerpoint/2010/main" val="5242799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b="1" dirty="0"/>
              <a:t>Сильные позиции для согласных в русском языке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dirty="0"/>
              <a:t>По глухости / звонкости</a:t>
            </a:r>
          </a:p>
          <a:p>
            <a:pPr marL="0" indent="0">
              <a:buNone/>
            </a:pPr>
            <a:r>
              <a:rPr lang="ru-RU" sz="6400" dirty="0"/>
              <a:t>Перед гласным  или сонорным (н, м, л)  – сильная позиция </a:t>
            </a:r>
          </a:p>
          <a:p>
            <a:r>
              <a:rPr lang="ru-RU" sz="6400" i="1" dirty="0"/>
              <a:t>дубы</a:t>
            </a:r>
          </a:p>
          <a:p>
            <a:pPr marL="0" indent="0">
              <a:buNone/>
            </a:pPr>
            <a:r>
              <a:rPr lang="ru-RU" sz="6400" dirty="0"/>
              <a:t>На конце слова или перед шумным – слабая позиция</a:t>
            </a:r>
          </a:p>
          <a:p>
            <a:r>
              <a:rPr lang="ru-RU" sz="6400" i="1" dirty="0"/>
              <a:t>дуб                            стоп                   галоп                   суп</a:t>
            </a:r>
          </a:p>
          <a:p>
            <a:r>
              <a:rPr lang="ru-RU" sz="6400" i="1" dirty="0"/>
              <a:t>рог – рога	рок	сок	сук</a:t>
            </a:r>
          </a:p>
          <a:p>
            <a:pPr marL="0" indent="0">
              <a:buNone/>
            </a:pPr>
            <a:r>
              <a:rPr lang="ru-RU" sz="6400" dirty="0"/>
              <a:t>дуб [</a:t>
            </a:r>
            <a:r>
              <a:rPr lang="ru-RU" sz="6400" dirty="0" err="1"/>
              <a:t>дуп</a:t>
            </a:r>
            <a:r>
              <a:rPr lang="ru-RU" sz="6400" dirty="0"/>
              <a:t>] – позиционное изменение, позиционный вариант</a:t>
            </a:r>
          </a:p>
          <a:p>
            <a:endParaRPr lang="ru-RU" sz="6400" dirty="0"/>
          </a:p>
          <a:p>
            <a:r>
              <a:rPr lang="ru-RU" sz="6400" b="1" dirty="0"/>
              <a:t>ассимиляция</a:t>
            </a:r>
            <a:r>
              <a:rPr lang="ru-RU" sz="6400" dirty="0"/>
              <a:t> - это комбинаторное изменение согласных</a:t>
            </a:r>
          </a:p>
          <a:p>
            <a:r>
              <a:rPr lang="ru-RU" sz="6400" dirty="0"/>
              <a:t>комбинаторика = соединение, сочетание (</a:t>
            </a:r>
            <a:r>
              <a:rPr lang="ru-RU" sz="6400" dirty="0" err="1"/>
              <a:t>combine</a:t>
            </a:r>
            <a:r>
              <a:rPr lang="ru-RU" sz="6400" dirty="0"/>
              <a:t>)</a:t>
            </a:r>
          </a:p>
          <a:p>
            <a:r>
              <a:rPr lang="ru-RU" sz="6400" dirty="0"/>
              <a:t>ассимиляция - это изменение согласных из-за их взаимодействия</a:t>
            </a:r>
          </a:p>
          <a:p>
            <a:endParaRPr lang="ru-RU" sz="6400" dirty="0"/>
          </a:p>
          <a:p>
            <a:r>
              <a:rPr lang="ru-RU" sz="6400" i="1" dirty="0"/>
              <a:t>сбежать</a:t>
            </a:r>
            <a:r>
              <a:rPr lang="ru-RU" sz="6400" dirty="0"/>
              <a:t> - приставка с?    сбежать - ассимиляция (озвончение)</a:t>
            </a:r>
          </a:p>
          <a:p>
            <a:r>
              <a:rPr lang="ru-RU" sz="6400" i="1" dirty="0"/>
              <a:t>сойти, сообразить, сочетать – с </a:t>
            </a:r>
            <a:r>
              <a:rPr lang="ru-RU" sz="6400" dirty="0"/>
              <a:t>стоит в сильной позиции перед гласным</a:t>
            </a:r>
          </a:p>
          <a:p>
            <a:pPr marL="0" indent="0">
              <a:buNone/>
            </a:pPr>
            <a:endParaRPr lang="ru-RU" sz="6400" dirty="0"/>
          </a:p>
          <a:p>
            <a:pPr marL="0" indent="0">
              <a:buNone/>
            </a:pPr>
            <a:endParaRPr lang="ru-RU" sz="6400" dirty="0"/>
          </a:p>
          <a:p>
            <a:r>
              <a:rPr lang="ru-RU" sz="6400" i="1" dirty="0"/>
              <a:t>подтянуть</a:t>
            </a:r>
            <a:r>
              <a:rPr lang="ru-RU" sz="6400" dirty="0"/>
              <a:t>            </a:t>
            </a:r>
            <a:r>
              <a:rPr lang="ru-RU" sz="6400" i="1" dirty="0" err="1"/>
              <a:t>подтянуть</a:t>
            </a:r>
            <a:r>
              <a:rPr lang="ru-RU" sz="6400" dirty="0"/>
              <a:t> - ассимиляция по глухости (оглушение)</a:t>
            </a:r>
          </a:p>
          <a:p>
            <a:r>
              <a:rPr lang="ru-RU" sz="6400" i="1" dirty="0"/>
              <a:t>подойти, подобрать, поднять – д </a:t>
            </a:r>
            <a:r>
              <a:rPr lang="ru-RU" sz="6400" dirty="0"/>
              <a:t>стоит в сильной позиции перед гласным или сонорным</a:t>
            </a:r>
          </a:p>
          <a:p>
            <a:pPr marL="0" indent="0">
              <a:buNone/>
            </a:pPr>
            <a:endParaRPr lang="ru-RU" sz="64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382967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Суперсегментные единицы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/>
          </a:bodyPr>
          <a:lstStyle/>
          <a:p>
            <a:r>
              <a:rPr lang="ru-RU" dirty="0"/>
              <a:t>К суперсегментным явлениям относятся:</a:t>
            </a:r>
          </a:p>
          <a:p>
            <a:r>
              <a:rPr lang="ru-RU" dirty="0"/>
              <a:t>мелодика (движение тона вверх-вниз);</a:t>
            </a:r>
          </a:p>
          <a:p>
            <a:r>
              <a:rPr lang="ru-RU" dirty="0"/>
              <a:t>тембр;</a:t>
            </a:r>
          </a:p>
          <a:p>
            <a:r>
              <a:rPr lang="ru-RU" dirty="0"/>
              <a:t>интенсивность (сила) звука;</a:t>
            </a:r>
          </a:p>
          <a:p>
            <a:r>
              <a:rPr lang="ru-RU" dirty="0"/>
              <a:t>темп (скорость речи).</a:t>
            </a:r>
          </a:p>
          <a:p>
            <a:r>
              <a:rPr lang="ru-RU" dirty="0"/>
              <a:t>К </a:t>
            </a:r>
            <a:r>
              <a:rPr lang="ru-RU" dirty="0" err="1"/>
              <a:t>суперсегментым</a:t>
            </a:r>
            <a:r>
              <a:rPr lang="ru-RU" dirty="0"/>
              <a:t> единицам относятся:</a:t>
            </a:r>
          </a:p>
          <a:p>
            <a:r>
              <a:rPr lang="ru-RU" b="1" dirty="0"/>
              <a:t>акцент</a:t>
            </a:r>
            <a:r>
              <a:rPr lang="ru-RU" dirty="0"/>
              <a:t> (словесное или слоговое </a:t>
            </a:r>
            <a:r>
              <a:rPr lang="ru-RU" b="1" dirty="0"/>
              <a:t>ударение</a:t>
            </a:r>
            <a:r>
              <a:rPr lang="ru-RU" dirty="0"/>
              <a:t>) – его изучает наука </a:t>
            </a:r>
            <a:r>
              <a:rPr lang="ru-RU" b="1" dirty="0"/>
              <a:t>акцентология</a:t>
            </a:r>
            <a:r>
              <a:rPr lang="ru-RU" dirty="0"/>
              <a:t>;</a:t>
            </a:r>
          </a:p>
          <a:p>
            <a:r>
              <a:rPr lang="ru-RU" b="1" dirty="0"/>
              <a:t>фразовая интонация </a:t>
            </a:r>
            <a:r>
              <a:rPr lang="ru-RU" dirty="0"/>
              <a:t>– ее изучает </a:t>
            </a:r>
            <a:r>
              <a:rPr lang="ru-RU" b="1" dirty="0"/>
              <a:t>просодика</a:t>
            </a:r>
            <a:r>
              <a:rPr lang="ru-RU" dirty="0"/>
              <a:t>.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Ударение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r>
              <a:rPr lang="ru-RU" dirty="0"/>
              <a:t>Выделение одного из гласных в слове.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Объект изучения фонетики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Сегментные (линейные) единицы – гласные и согласные</a:t>
            </a:r>
          </a:p>
          <a:p>
            <a:r>
              <a:rPr lang="ru-RU" dirty="0"/>
              <a:t>Суперсегментные (нелинейные) единицы – </a:t>
            </a:r>
            <a:r>
              <a:rPr lang="ru-RU" b="1" dirty="0"/>
              <a:t>просодия</a:t>
            </a:r>
            <a:r>
              <a:rPr lang="ru-RU" dirty="0"/>
              <a:t>: ударение, ритм, тоны, интонация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/>
              <a:t>Типы словесного ударения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r>
              <a:rPr lang="ru-RU" b="1" dirty="0"/>
              <a:t>Динамическое</a:t>
            </a:r>
            <a:r>
              <a:rPr lang="ru-RU" dirty="0"/>
              <a:t> – ударный слог произносится с большей силой.</a:t>
            </a:r>
          </a:p>
          <a:p>
            <a:r>
              <a:rPr lang="ru-RU" b="1" dirty="0"/>
              <a:t>Количественное</a:t>
            </a:r>
            <a:r>
              <a:rPr lang="ru-RU" dirty="0"/>
              <a:t> – ударный слог дольше (длиннее)</a:t>
            </a:r>
          </a:p>
          <a:p>
            <a:r>
              <a:rPr lang="ru-RU" b="1" dirty="0"/>
              <a:t>Тоническое</a:t>
            </a:r>
            <a:r>
              <a:rPr lang="ru-RU" dirty="0"/>
              <a:t> (музыкальное) – ударный слог сопровождается изменением тона</a:t>
            </a:r>
          </a:p>
          <a:p>
            <a:r>
              <a:rPr lang="ru-RU" b="1" dirty="0"/>
              <a:t>Качественное</a:t>
            </a:r>
            <a:r>
              <a:rPr lang="ru-RU" dirty="0"/>
              <a:t> – гласный ударного слога отличается по качеству от безударных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словесного ударения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Свободное </a:t>
            </a:r>
            <a:r>
              <a:rPr lang="ru-RU" dirty="0"/>
              <a:t>– ударение может падать на разные слоги в разных словах языка:</a:t>
            </a:r>
          </a:p>
          <a:p>
            <a:pPr>
              <a:buNone/>
            </a:pPr>
            <a:r>
              <a:rPr lang="ru-RU" i="1" dirty="0"/>
              <a:t>подвижное</a:t>
            </a:r>
            <a:r>
              <a:rPr lang="ru-RU" dirty="0"/>
              <a:t> – ударение в разных формах одного и того же слова может падать на разные слоги;</a:t>
            </a:r>
          </a:p>
          <a:p>
            <a:pPr>
              <a:buNone/>
            </a:pPr>
            <a:r>
              <a:rPr lang="ru-RU" i="1" dirty="0"/>
              <a:t>неподвижное</a:t>
            </a:r>
            <a:r>
              <a:rPr lang="ru-RU" dirty="0"/>
              <a:t> – ударение всегда остается на одном слоге.</a:t>
            </a:r>
          </a:p>
          <a:p>
            <a:r>
              <a:rPr lang="ru-RU" b="1" dirty="0"/>
              <a:t>Фиксированное</a:t>
            </a:r>
            <a:r>
              <a:rPr lang="ru-RU" dirty="0"/>
              <a:t> – ударение во всех  словах языка падает на один и тот же слог (польский, чешский, французский, немецкий языки).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словесного ударения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Главное</a:t>
            </a:r>
          </a:p>
          <a:p>
            <a:r>
              <a:rPr lang="ru-RU" dirty="0"/>
              <a:t>Второстепенное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хлЕбозавОд</a:t>
            </a:r>
            <a:r>
              <a:rPr lang="ru-RU" dirty="0"/>
              <a:t> – главное ударение на последнем О (последнем слоге), второстепенное – на Е (на первом слоге)</a:t>
            </a:r>
          </a:p>
          <a:p>
            <a:pPr marL="0" indent="0">
              <a:buNone/>
            </a:pPr>
            <a:r>
              <a:rPr lang="ru-RU" dirty="0"/>
              <a:t>ср.: </a:t>
            </a:r>
            <a:r>
              <a:rPr lang="ru-RU" dirty="0" err="1"/>
              <a:t>хлебАть</a:t>
            </a:r>
            <a:endParaRPr lang="ru-RU" dirty="0"/>
          </a:p>
          <a:p>
            <a:pPr marL="0" indent="0">
              <a:buNone/>
            </a:pPr>
            <a:r>
              <a:rPr lang="en-GB" dirty="0"/>
              <a:t>to fabricate - </a:t>
            </a:r>
            <a:r>
              <a:rPr lang="en-GB" dirty="0" err="1"/>
              <a:t>fAbricAte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m</a:t>
            </a:r>
            <a:r>
              <a:rPr lang="en-GB" dirty="0" err="1"/>
              <a:t>otherhood</a:t>
            </a:r>
            <a:r>
              <a:rPr lang="en-GB" dirty="0"/>
              <a:t> - </a:t>
            </a:r>
            <a:r>
              <a:rPr lang="en-GB" dirty="0" err="1"/>
              <a:t>mOtherhOOd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neighbourhood - </a:t>
            </a:r>
            <a:r>
              <a:rPr lang="en-GB" dirty="0" err="1"/>
              <a:t>nEIghbourhOOd</a:t>
            </a:r>
            <a:endParaRPr lang="en-GB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b="1" dirty="0"/>
              <a:t>Безударные слова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68865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Клитики</a:t>
            </a:r>
            <a:r>
              <a:rPr lang="ru-RU" dirty="0"/>
              <a:t> (ед.ч.: </a:t>
            </a:r>
            <a:r>
              <a:rPr lang="ru-RU" dirty="0" err="1"/>
              <a:t>клитика</a:t>
            </a:r>
            <a:r>
              <a:rPr lang="ru-RU" dirty="0"/>
              <a:t>): слова, которые не имеют собственного ударения и присоединяются к ударному слову, образуя вместе с ним одно фонетическое слово:</a:t>
            </a:r>
          </a:p>
          <a:p>
            <a:pPr>
              <a:buNone/>
            </a:pPr>
            <a:r>
              <a:rPr lang="ru-RU" i="1" dirty="0" err="1"/>
              <a:t>н</a:t>
            </a:r>
            <a:r>
              <a:rPr lang="cs-CZ" i="1" dirty="0"/>
              <a:t>á</a:t>
            </a:r>
            <a:r>
              <a:rPr lang="ru-RU" i="1" dirty="0"/>
              <a:t> руки 	во </a:t>
            </a:r>
            <a:r>
              <a:rPr lang="ru-RU" i="1" dirty="0" err="1"/>
              <a:t>сн</a:t>
            </a:r>
            <a:r>
              <a:rPr lang="de-DE" i="1" dirty="0"/>
              <a:t>é</a:t>
            </a:r>
            <a:r>
              <a:rPr lang="ru-RU" i="1" dirty="0"/>
              <a:t>	</a:t>
            </a:r>
            <a:r>
              <a:rPr lang="ru-RU" i="1" dirty="0" err="1"/>
              <a:t>зач</a:t>
            </a:r>
            <a:r>
              <a:rPr lang="cs-CZ" i="1" dirty="0"/>
              <a:t>é</a:t>
            </a:r>
            <a:r>
              <a:rPr lang="ru-RU" i="1" dirty="0"/>
              <a:t>м же		</a:t>
            </a:r>
            <a:r>
              <a:rPr lang="ru-RU" i="1" dirty="0" err="1"/>
              <a:t>зн</a:t>
            </a:r>
            <a:r>
              <a:rPr lang="cs-CZ" i="1" dirty="0"/>
              <a:t>á</a:t>
            </a:r>
            <a:r>
              <a:rPr lang="ru-RU" i="1" dirty="0"/>
              <a:t>ли бы</a:t>
            </a:r>
          </a:p>
          <a:p>
            <a:pPr>
              <a:buNone/>
            </a:pPr>
            <a:r>
              <a:rPr lang="ru-RU" i="1" dirty="0"/>
              <a:t>со </a:t>
            </a:r>
            <a:r>
              <a:rPr lang="ru-RU" i="1" dirty="0" err="1"/>
              <a:t>мн</a:t>
            </a:r>
            <a:r>
              <a:rPr lang="de-DE" i="1" dirty="0"/>
              <a:t>ó</a:t>
            </a:r>
            <a:r>
              <a:rPr lang="ru-RU" i="1" dirty="0"/>
              <a:t>й     найдёт ли</a:t>
            </a:r>
          </a:p>
          <a:p>
            <a:pPr marL="0" indent="0">
              <a:buNone/>
            </a:pPr>
            <a:r>
              <a:rPr lang="ru-RU" dirty="0"/>
              <a:t>В русском языке </a:t>
            </a:r>
            <a:r>
              <a:rPr lang="ru-RU" b="1" dirty="0" err="1"/>
              <a:t>клитики</a:t>
            </a:r>
            <a:r>
              <a:rPr lang="ru-RU" dirty="0"/>
              <a:t> обычно – это предлоги и частицы. </a:t>
            </a:r>
          </a:p>
          <a:p>
            <a:pPr marL="0" indent="0">
              <a:buNone/>
            </a:pPr>
            <a:r>
              <a:rPr lang="ru-RU" b="1" dirty="0" err="1"/>
              <a:t>Клитика</a:t>
            </a:r>
            <a:r>
              <a:rPr lang="ru-RU" dirty="0"/>
              <a:t> может стоять перед ударным словом или после него.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Безударные слова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Проклитики</a:t>
            </a:r>
            <a:r>
              <a:rPr lang="ru-RU" dirty="0"/>
              <a:t>: стоят впереди ударного слова, к которому присоединяются: </a:t>
            </a:r>
          </a:p>
          <a:p>
            <a:r>
              <a:rPr lang="ru-RU" i="1" dirty="0"/>
              <a:t>на р</a:t>
            </a:r>
            <a:r>
              <a:rPr lang="en-US" i="1" dirty="0"/>
              <a:t>ý</a:t>
            </a:r>
            <a:r>
              <a:rPr lang="ru-RU" i="1" dirty="0" err="1"/>
              <a:t>ки</a:t>
            </a:r>
            <a:r>
              <a:rPr lang="ru-RU" i="1" dirty="0"/>
              <a:t>		за </a:t>
            </a:r>
            <a:r>
              <a:rPr lang="ru-RU" i="1" dirty="0" err="1"/>
              <a:t>р</a:t>
            </a:r>
            <a:r>
              <a:rPr lang="en-US" i="1" dirty="0"/>
              <a:t>ý</a:t>
            </a:r>
            <a:r>
              <a:rPr lang="ru-RU" i="1" dirty="0"/>
              <a:t>ку	на пол</a:t>
            </a:r>
            <a:r>
              <a:rPr lang="de-DE" i="1" dirty="0"/>
              <a:t>ý</a:t>
            </a:r>
            <a:r>
              <a:rPr lang="ru-RU" i="1" dirty="0"/>
              <a:t>	за тебя</a:t>
            </a:r>
          </a:p>
          <a:p>
            <a:r>
              <a:rPr lang="ru-RU" i="1" dirty="0"/>
              <a:t>под стол</a:t>
            </a:r>
            <a:r>
              <a:rPr lang="de-DE" i="1" dirty="0"/>
              <a:t>ó</a:t>
            </a:r>
            <a:r>
              <a:rPr lang="ru-RU" i="1" dirty="0"/>
              <a:t>м	над </a:t>
            </a:r>
            <a:r>
              <a:rPr lang="ru-RU" i="1" dirty="0" err="1"/>
              <a:t>дв</a:t>
            </a:r>
            <a:r>
              <a:rPr lang="de-DE" i="1" dirty="0"/>
              <a:t>é</a:t>
            </a:r>
            <a:r>
              <a:rPr lang="ru-RU" i="1" dirty="0" err="1"/>
              <a:t>рью</a:t>
            </a:r>
            <a:endParaRPr lang="ru-RU" i="1" dirty="0"/>
          </a:p>
          <a:p>
            <a:pPr marL="0" indent="0">
              <a:buNone/>
            </a:pPr>
            <a:endParaRPr lang="ru-RU" i="1" dirty="0"/>
          </a:p>
          <a:p>
            <a:r>
              <a:rPr lang="ru-RU" b="1" dirty="0"/>
              <a:t>Энклитики</a:t>
            </a:r>
            <a:r>
              <a:rPr lang="ru-RU" dirty="0"/>
              <a:t>: стоят после слова, к которому присоединяются: </a:t>
            </a:r>
            <a:r>
              <a:rPr lang="ru-RU" i="1" dirty="0" err="1"/>
              <a:t>зач</a:t>
            </a:r>
            <a:r>
              <a:rPr lang="cs-CZ" i="1" dirty="0"/>
              <a:t>é</a:t>
            </a:r>
            <a:r>
              <a:rPr lang="ru-RU" i="1" dirty="0"/>
              <a:t>м же	</a:t>
            </a:r>
            <a:r>
              <a:rPr lang="ru-RU" i="1" dirty="0" err="1"/>
              <a:t>зн</a:t>
            </a:r>
            <a:r>
              <a:rPr lang="cs-CZ" i="1" dirty="0"/>
              <a:t>á</a:t>
            </a:r>
            <a:r>
              <a:rPr lang="ru-RU" i="1" dirty="0"/>
              <a:t>ли бы </a:t>
            </a:r>
          </a:p>
          <a:p>
            <a:pPr marL="0" indent="0">
              <a:buNone/>
            </a:pPr>
            <a:r>
              <a:rPr lang="ru-RU" i="1" dirty="0"/>
              <a:t>Д</a:t>
            </a:r>
            <a:r>
              <a:rPr lang="de-DE" i="1" dirty="0"/>
              <a:t>ó</a:t>
            </a:r>
            <a:r>
              <a:rPr lang="ru-RU" i="1" dirty="0"/>
              <a:t>м или </a:t>
            </a:r>
            <a:r>
              <a:rPr lang="ru-RU" dirty="0"/>
              <a:t>|</a:t>
            </a:r>
            <a:r>
              <a:rPr lang="ru-RU" i="1" dirty="0"/>
              <a:t>квартира?</a:t>
            </a:r>
          </a:p>
          <a:p>
            <a:pPr marL="0" indent="0">
              <a:buNone/>
            </a:pPr>
            <a:r>
              <a:rPr lang="ru-RU" dirty="0"/>
              <a:t>В русском языке иногда короткие существительные являются энклитиками.</a:t>
            </a:r>
          </a:p>
          <a:p>
            <a:pPr marL="0" indent="0">
              <a:buNone/>
            </a:pPr>
            <a:r>
              <a:rPr lang="ru-RU" dirty="0" err="1"/>
              <a:t>зá</a:t>
            </a:r>
            <a:r>
              <a:rPr lang="ru-RU" dirty="0"/>
              <a:t> руку 	н</a:t>
            </a:r>
            <a:r>
              <a:rPr lang="de-DE" dirty="0"/>
              <a:t>á</a:t>
            </a:r>
            <a:r>
              <a:rPr lang="ru-RU" dirty="0"/>
              <a:t> ногу	п</a:t>
            </a:r>
            <a:r>
              <a:rPr lang="de-DE" dirty="0"/>
              <a:t>ó</a:t>
            </a:r>
            <a:r>
              <a:rPr lang="ru-RU" dirty="0"/>
              <a:t>д руку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3924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100" b="1" dirty="0"/>
              <a:t>Вариативность</a:t>
            </a:r>
            <a:r>
              <a:rPr lang="ru-RU" sz="3100" dirty="0"/>
              <a:t> ударений в предложно-падежных сочетаниях (особенно с названиями частей тела: </a:t>
            </a:r>
            <a:r>
              <a:rPr lang="ru-RU" sz="3100" i="1" dirty="0"/>
              <a:t>рука, нога, голова, спина, ухо</a:t>
            </a:r>
            <a:r>
              <a:rPr lang="ru-RU" sz="3100" dirty="0"/>
              <a:t>)</a:t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старая норма 		новая норма	</a:t>
            </a:r>
          </a:p>
          <a:p>
            <a:r>
              <a:rPr lang="ru-RU" dirty="0"/>
              <a:t>сущ. – энклитика		предлог - проклитика		</a:t>
            </a:r>
            <a:endParaRPr lang="ru-RU" b="1" dirty="0"/>
          </a:p>
          <a:p>
            <a:r>
              <a:rPr lang="ru-RU" dirty="0" err="1"/>
              <a:t>зá</a:t>
            </a:r>
            <a:r>
              <a:rPr lang="ru-RU" dirty="0"/>
              <a:t> руку			за </a:t>
            </a:r>
            <a:r>
              <a:rPr lang="ru-RU" dirty="0" err="1"/>
              <a:t>рýку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зá</a:t>
            </a:r>
            <a:r>
              <a:rPr lang="ru-RU" dirty="0"/>
              <a:t> руки 			за </a:t>
            </a:r>
            <a:r>
              <a:rPr lang="ru-RU" dirty="0" err="1"/>
              <a:t>рýки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пóд</a:t>
            </a:r>
            <a:r>
              <a:rPr lang="ru-RU" dirty="0"/>
              <a:t> руку 			под </a:t>
            </a:r>
            <a:r>
              <a:rPr lang="ru-RU" dirty="0" err="1"/>
              <a:t>рýку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пóд</a:t>
            </a:r>
            <a:r>
              <a:rPr lang="ru-RU" dirty="0"/>
              <a:t> руки 			под </a:t>
            </a:r>
            <a:r>
              <a:rPr lang="ru-RU" dirty="0" err="1"/>
              <a:t>рýки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				</a:t>
            </a:r>
            <a:r>
              <a:rPr lang="ru-RU" i="1" dirty="0"/>
              <a:t>но</a:t>
            </a:r>
            <a:r>
              <a:rPr lang="ru-RU" dirty="0"/>
              <a:t>: под </a:t>
            </a:r>
            <a:r>
              <a:rPr lang="ru-RU" dirty="0" err="1"/>
              <a:t>рукóй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нá</a:t>
            </a:r>
            <a:r>
              <a:rPr lang="ru-RU" dirty="0"/>
              <a:t> руку 			на </a:t>
            </a:r>
            <a:r>
              <a:rPr lang="ru-RU" dirty="0" err="1"/>
              <a:t>рýку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нá</a:t>
            </a:r>
            <a:r>
              <a:rPr lang="ru-RU" dirty="0"/>
              <a:t> руки 			на </a:t>
            </a:r>
            <a:r>
              <a:rPr lang="ru-RU" dirty="0" err="1"/>
              <a:t>рýки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зá</a:t>
            </a:r>
            <a:r>
              <a:rPr lang="ru-RU" dirty="0"/>
              <a:t> спину 			за сп</a:t>
            </a:r>
            <a:r>
              <a:rPr lang="ru-RU" b="1" dirty="0"/>
              <a:t>и</a:t>
            </a:r>
            <a:r>
              <a:rPr lang="ru-RU" dirty="0"/>
              <a:t>ну</a:t>
            </a:r>
            <a:br>
              <a:rPr lang="ru-RU" dirty="0"/>
            </a:br>
            <a:r>
              <a:rPr lang="ru-RU" dirty="0"/>
              <a:t>				</a:t>
            </a:r>
            <a:r>
              <a:rPr lang="ru-RU" i="1" dirty="0"/>
              <a:t>но</a:t>
            </a:r>
            <a:r>
              <a:rPr lang="ru-RU" dirty="0"/>
              <a:t>: за </a:t>
            </a:r>
            <a:r>
              <a:rPr lang="ru-RU" dirty="0" err="1"/>
              <a:t>спинóй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нá</a:t>
            </a:r>
            <a:r>
              <a:rPr lang="ru-RU" dirty="0"/>
              <a:t> ноги 			на </a:t>
            </a:r>
            <a:r>
              <a:rPr lang="ru-RU" dirty="0" err="1"/>
              <a:t>нóги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нá</a:t>
            </a:r>
            <a:r>
              <a:rPr lang="ru-RU" dirty="0"/>
              <a:t> ногу 			на </a:t>
            </a:r>
            <a:r>
              <a:rPr lang="ru-RU" dirty="0" err="1"/>
              <a:t>нóгу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зá</a:t>
            </a:r>
            <a:r>
              <a:rPr lang="ru-RU" dirty="0"/>
              <a:t> ноги 			за </a:t>
            </a:r>
            <a:r>
              <a:rPr lang="ru-RU" dirty="0" err="1"/>
              <a:t>нóги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зá</a:t>
            </a:r>
            <a:r>
              <a:rPr lang="ru-RU" dirty="0"/>
              <a:t> ногу 			за </a:t>
            </a:r>
            <a:r>
              <a:rPr lang="ru-RU" dirty="0" err="1"/>
              <a:t>нóгу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476672"/>
            <a:ext cx="8676456" cy="597666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Саша Чёрный</a:t>
            </a:r>
            <a:endParaRPr lang="ru-RU" dirty="0" smtClean="0"/>
          </a:p>
          <a:p>
            <a:r>
              <a:rPr lang="ru-RU" b="1" dirty="0" smtClean="0"/>
              <a:t>Про кота</a:t>
            </a:r>
            <a:endParaRPr lang="ru-RU" dirty="0" smtClean="0"/>
          </a:p>
          <a:p>
            <a:r>
              <a:rPr lang="ru-RU" dirty="0" smtClean="0"/>
              <a:t>Раньше всех проснулся кот,</a:t>
            </a:r>
          </a:p>
          <a:p>
            <a:r>
              <a:rPr lang="ru-RU" dirty="0" smtClean="0"/>
              <a:t>Поднял рыжий хвост столбом,</a:t>
            </a:r>
          </a:p>
          <a:p>
            <a:r>
              <a:rPr lang="ru-RU" dirty="0" smtClean="0"/>
              <a:t>Спинку выпятил горбом</a:t>
            </a:r>
          </a:p>
          <a:p>
            <a:r>
              <a:rPr lang="ru-RU" dirty="0" smtClean="0"/>
              <a:t>И во весь кошачий рот</a:t>
            </a:r>
          </a:p>
          <a:p>
            <a:r>
              <a:rPr lang="ru-RU" dirty="0" smtClean="0"/>
              <a:t>Как зевнет!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Мур</a:t>
            </a:r>
            <a:r>
              <a:rPr lang="ru-RU" dirty="0" smtClean="0"/>
              <a:t>! умыться бы не грех…»</a:t>
            </a:r>
          </a:p>
          <a:p>
            <a:r>
              <a:rPr lang="ru-RU" dirty="0" smtClean="0"/>
              <a:t>Вместо мыла — язычок,</a:t>
            </a:r>
          </a:p>
          <a:p>
            <a:r>
              <a:rPr lang="ru-RU" dirty="0" smtClean="0"/>
              <a:t>Кот свернулся на бочок</a:t>
            </a:r>
          </a:p>
          <a:p>
            <a:r>
              <a:rPr lang="ru-RU" dirty="0" smtClean="0"/>
              <a:t>И давай лизать свой мех!</a:t>
            </a:r>
          </a:p>
          <a:p>
            <a:r>
              <a:rPr lang="ru-RU" dirty="0" smtClean="0"/>
              <a:t>Просто смех!</a:t>
            </a:r>
          </a:p>
          <a:p>
            <a:r>
              <a:rPr lang="ru-RU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88640"/>
            <a:ext cx="9144000" cy="593752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А умывшись, в кухню шмыг;</a:t>
            </a:r>
          </a:p>
          <a:p>
            <a:r>
              <a:rPr lang="ru-RU" dirty="0" smtClean="0"/>
              <a:t>Скажет «здравствуйте» метле</a:t>
            </a:r>
          </a:p>
          <a:p>
            <a:r>
              <a:rPr lang="ru-RU" dirty="0" smtClean="0"/>
              <a:t>И пошарит на столе:</a:t>
            </a:r>
          </a:p>
          <a:p>
            <a:r>
              <a:rPr lang="ru-RU" dirty="0" smtClean="0"/>
              <a:t>Где вчерашний жирный сиг?</a:t>
            </a:r>
          </a:p>
          <a:p>
            <a:r>
              <a:rPr lang="ru-RU" dirty="0" smtClean="0"/>
              <a:t>Съел бы вмиг!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Насмотрелся да во двор —</a:t>
            </a:r>
          </a:p>
          <a:p>
            <a:r>
              <a:rPr lang="ru-RU" dirty="0" smtClean="0"/>
              <a:t>Зашипел на индюка,</a:t>
            </a:r>
          </a:p>
          <a:p>
            <a:r>
              <a:rPr lang="ru-RU" dirty="0" smtClean="0"/>
              <a:t>Пролетел вдоль чердака</a:t>
            </a:r>
          </a:p>
          <a:p>
            <a:r>
              <a:rPr lang="ru-RU" dirty="0" smtClean="0"/>
              <a:t>И, разрыв в помойке сор, —</a:t>
            </a:r>
          </a:p>
          <a:p>
            <a:r>
              <a:rPr lang="ru-RU" dirty="0" smtClean="0"/>
              <a:t>На забор!…</a:t>
            </a:r>
          </a:p>
          <a:p>
            <a:r>
              <a:rPr lang="ru-RU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684568" cy="61261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доме встали. Кот к окну: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Мур</a:t>
            </a:r>
            <a:r>
              <a:rPr lang="ru-RU" dirty="0" smtClean="0"/>
              <a:t>! на ветке шесть ворон!»</a:t>
            </a:r>
          </a:p>
          <a:p>
            <a:r>
              <a:rPr lang="ru-RU" dirty="0" smtClean="0"/>
              <a:t>Хвост забился, когти вон,</a:t>
            </a:r>
          </a:p>
          <a:p>
            <a:r>
              <a:rPr lang="ru-RU" dirty="0" smtClean="0"/>
              <a:t>Смотрит кот наш в вышину —</a:t>
            </a:r>
          </a:p>
          <a:p>
            <a:r>
              <a:rPr lang="ru-RU" dirty="0" smtClean="0"/>
              <a:t>На сосну.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Убежал, разинув рот…</a:t>
            </a:r>
          </a:p>
          <a:p>
            <a:r>
              <a:rPr lang="ru-RU" dirty="0" smtClean="0"/>
              <a:t>Только к вечеру домой,</a:t>
            </a:r>
          </a:p>
          <a:p>
            <a:r>
              <a:rPr lang="ru-RU" dirty="0" smtClean="0"/>
              <a:t>Весь в царапках, злой, хромой.</a:t>
            </a:r>
          </a:p>
          <a:p>
            <a:r>
              <a:rPr lang="ru-RU" dirty="0" smtClean="0"/>
              <a:t>Долго точит когти кот</a:t>
            </a:r>
          </a:p>
          <a:p>
            <a:r>
              <a:rPr lang="ru-RU" dirty="0" smtClean="0"/>
              <a:t>О комод…</a:t>
            </a:r>
          </a:p>
          <a:p>
            <a:r>
              <a:rPr lang="ru-RU" dirty="0" smtClean="0"/>
              <a:t>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60648"/>
            <a:ext cx="8964488" cy="5865515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Ночь. Кот тронет лапкой дверь,</a:t>
            </a:r>
          </a:p>
          <a:p>
            <a:r>
              <a:rPr lang="ru-RU" dirty="0" smtClean="0"/>
              <a:t>Проберется в коридор</a:t>
            </a:r>
          </a:p>
          <a:p>
            <a:r>
              <a:rPr lang="ru-RU" dirty="0" smtClean="0"/>
              <a:t>И сидит в углу, как вор.</a:t>
            </a:r>
          </a:p>
          <a:p>
            <a:r>
              <a:rPr lang="ru-RU" dirty="0" smtClean="0"/>
              <a:t>Тише, мыши! здесь теперь</a:t>
            </a:r>
          </a:p>
          <a:p>
            <a:r>
              <a:rPr lang="ru-RU" dirty="0" smtClean="0"/>
              <a:t>Страшный зверь!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Нет мышей… кот сел на стул</a:t>
            </a:r>
          </a:p>
          <a:p>
            <a:r>
              <a:rPr lang="ru-RU" dirty="0" smtClean="0"/>
              <a:t>И зевает: «Где б прилечь?»</a:t>
            </a:r>
          </a:p>
          <a:p>
            <a:r>
              <a:rPr lang="ru-RU" dirty="0" smtClean="0"/>
              <a:t>Тихо прыгнул он на печь,</a:t>
            </a:r>
          </a:p>
          <a:p>
            <a:r>
              <a:rPr lang="ru-RU" dirty="0" smtClean="0"/>
              <a:t>Затянул «</a:t>
            </a:r>
            <a:r>
              <a:rPr lang="ru-RU" dirty="0" err="1" smtClean="0"/>
              <a:t>мурлы</a:t>
            </a:r>
            <a:r>
              <a:rPr lang="ru-RU" dirty="0" smtClean="0"/>
              <a:t>», вздохнул</a:t>
            </a:r>
          </a:p>
          <a:p>
            <a:r>
              <a:rPr lang="ru-RU" dirty="0" smtClean="0"/>
              <a:t>И заснул.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1913 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b="1" dirty="0"/>
              <a:t>Транскрипция</a:t>
            </a: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r>
              <a:rPr lang="ru-RU" dirty="0"/>
              <a:t>Для описания звуков речи фонетика пользуется научной транскрипцией. </a:t>
            </a:r>
          </a:p>
          <a:p>
            <a:r>
              <a:rPr lang="ru-RU" dirty="0"/>
              <a:t>Международный фонетический алфавит (МФА, 1888 г.)</a:t>
            </a:r>
          </a:p>
          <a:p>
            <a:r>
              <a:rPr lang="ru-RU" dirty="0"/>
              <a:t>Для русского языка существует две научные транскрипции – Московской фонологической школы и Ленинградской фонологической школы.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МФА: согласные</a:t>
            </a:r>
          </a:p>
        </p:txBody>
      </p:sp>
      <p:pic>
        <p:nvPicPr>
          <p:cNvPr id="5" name="Содержимое 4" descr="МФА-2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000108"/>
            <a:ext cx="8143932" cy="4214842"/>
          </a:xfrm>
        </p:spPr>
      </p:pic>
    </p:spTree>
    <p:extLst>
      <p:ext uri="{BB962C8B-B14F-4D97-AF65-F5344CB8AC3E}">
        <p14:creationId xmlns="" xmlns:p14="http://schemas.microsoft.com/office/powerpoint/2010/main" val="324891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b="1" dirty="0"/>
              <a:t>МФА: гласные</a:t>
            </a:r>
          </a:p>
        </p:txBody>
      </p:sp>
      <p:pic>
        <p:nvPicPr>
          <p:cNvPr id="4" name="Содержимое 3" descr="МФ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1142984"/>
            <a:ext cx="7198829" cy="52864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Акустические характеристики звуков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ru-RU" b="1" dirty="0"/>
              <a:t>высота</a:t>
            </a:r>
            <a:r>
              <a:rPr lang="ru-RU" dirty="0"/>
              <a:t> (высокие звуки [и], низкие звуки [у])</a:t>
            </a:r>
          </a:p>
          <a:p>
            <a:r>
              <a:rPr lang="ru-RU" b="1" dirty="0"/>
              <a:t>сила</a:t>
            </a:r>
            <a:r>
              <a:rPr lang="ru-RU" dirty="0"/>
              <a:t> (интенсивность) (ударный звук русском языке более интенсивный )</a:t>
            </a:r>
          </a:p>
          <a:p>
            <a:r>
              <a:rPr lang="ru-RU" b="1" dirty="0"/>
              <a:t>долгота</a:t>
            </a:r>
            <a:r>
              <a:rPr lang="ru-RU" dirty="0"/>
              <a:t> (долгие звуки, краткие звуки) </a:t>
            </a:r>
            <a:r>
              <a:rPr lang="en-US" i="1" dirty="0"/>
              <a:t>Rate</a:t>
            </a:r>
            <a:r>
              <a:rPr lang="en-US" dirty="0"/>
              <a:t> [</a:t>
            </a:r>
            <a:r>
              <a:rPr lang="en-US" dirty="0" err="1"/>
              <a:t>ra:tɘ</a:t>
            </a:r>
            <a:r>
              <a:rPr lang="en-US" dirty="0"/>
              <a:t>] = </a:t>
            </a:r>
            <a:r>
              <a:rPr lang="ru-RU" i="1" dirty="0"/>
              <a:t>процент</a:t>
            </a:r>
            <a:r>
              <a:rPr lang="ru-RU" dirty="0"/>
              <a:t> </a:t>
            </a:r>
            <a:r>
              <a:rPr lang="en-US" dirty="0"/>
              <a:t>– </a:t>
            </a:r>
            <a:r>
              <a:rPr lang="en-US" i="1" dirty="0" err="1"/>
              <a:t>Ratte</a:t>
            </a:r>
            <a:r>
              <a:rPr lang="en-US" dirty="0"/>
              <a:t> [</a:t>
            </a:r>
            <a:r>
              <a:rPr lang="en-US" dirty="0" err="1"/>
              <a:t>ratɘ</a:t>
            </a:r>
            <a:r>
              <a:rPr lang="en-US" dirty="0"/>
              <a:t>]</a:t>
            </a:r>
            <a:r>
              <a:rPr lang="ru-RU" dirty="0"/>
              <a:t> = </a:t>
            </a:r>
            <a:r>
              <a:rPr lang="ru-RU" i="1" dirty="0"/>
              <a:t>крыса</a:t>
            </a:r>
            <a:r>
              <a:rPr lang="ru-RU" dirty="0"/>
              <a:t> </a:t>
            </a:r>
          </a:p>
          <a:p>
            <a:r>
              <a:rPr lang="ru-RU" b="1" dirty="0"/>
              <a:t>тембр</a:t>
            </a:r>
            <a:r>
              <a:rPr lang="ru-RU" dirty="0"/>
              <a:t> (формируется резонансными характеристиками, различает качество звука)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A081F4-4B16-4CAB-85D8-22FD3C535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Сколько фонем (звуков) в языках мира?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65D6DDA-192C-4324-9244-42C6D9234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В среднем в языках от 30 до 70 гласных и согласных фонем.</a:t>
            </a:r>
          </a:p>
          <a:p>
            <a:r>
              <a:rPr lang="ru-RU" dirty="0"/>
              <a:t>Меньше всего фонем (11) в языке </a:t>
            </a:r>
            <a:r>
              <a:rPr lang="ru-RU" dirty="0" err="1"/>
              <a:t>ротокас</a:t>
            </a:r>
            <a:r>
              <a:rPr lang="ru-RU" dirty="0"/>
              <a:t> (Папуа – Новая Гвинея).</a:t>
            </a:r>
          </a:p>
          <a:p>
            <a:r>
              <a:rPr lang="ru-RU" dirty="0"/>
              <a:t>Больше всего фонем (112) в языке </a:t>
            </a:r>
            <a:r>
              <a:rPr lang="ru-RU" dirty="0" err="1"/>
              <a:t>таа</a:t>
            </a:r>
            <a:r>
              <a:rPr lang="ru-RU" dirty="0"/>
              <a:t> (Ботсвана).</a:t>
            </a:r>
          </a:p>
          <a:p>
            <a:r>
              <a:rPr lang="ru-RU" dirty="0"/>
              <a:t>Гласных фонем в среднем в языках мира – 5 – 15.</a:t>
            </a:r>
          </a:p>
          <a:p>
            <a:r>
              <a:rPr lang="ru-RU" dirty="0"/>
              <a:t>В абхазском языке всего 3 гласных фонемы и 68 согласных.</a:t>
            </a:r>
          </a:p>
          <a:p>
            <a:r>
              <a:rPr lang="ru-RU" dirty="0"/>
              <a:t>В языке </a:t>
            </a:r>
            <a:r>
              <a:rPr lang="ru-RU" dirty="0" err="1"/>
              <a:t>седанг</a:t>
            </a:r>
            <a:r>
              <a:rPr lang="ru-RU" dirty="0"/>
              <a:t> (Лаос и Вьетнам) 24 чистых гласных и 33-55 дифтонгов.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331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073CCB-FC00-4A26-8B92-B0C570C09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3200" b="1" dirty="0"/>
              <a:t>Дифтонги и трифтонги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20156DD-B923-490E-B487-D9FFF3B22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b="1" dirty="0"/>
              <a:t>Дифтонг</a:t>
            </a:r>
            <a:r>
              <a:rPr lang="ru-RU" dirty="0"/>
              <a:t> – сочетание двух гласных звуков, которые произносятся вместе и образуют один слог: дифтонг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ru-RU" dirty="0"/>
              <a:t>англ. </a:t>
            </a:r>
            <a:r>
              <a:rPr lang="en-US" i="1" dirty="0"/>
              <a:t>rose</a:t>
            </a:r>
            <a:r>
              <a:rPr lang="en-US" dirty="0"/>
              <a:t> [</a:t>
            </a:r>
            <a:r>
              <a:rPr lang="en-US" dirty="0" err="1"/>
              <a:t>rouz</a:t>
            </a:r>
            <a:r>
              <a:rPr lang="en-US" dirty="0"/>
              <a:t>] – 1 </a:t>
            </a:r>
            <a:r>
              <a:rPr lang="ru-RU" dirty="0"/>
              <a:t>слог,</a:t>
            </a:r>
            <a:r>
              <a:rPr lang="en-US" dirty="0"/>
              <a:t> </a:t>
            </a:r>
            <a:r>
              <a:rPr lang="ru-RU" dirty="0"/>
              <a:t>дифтонг </a:t>
            </a:r>
            <a:r>
              <a:rPr lang="en-US" dirty="0" err="1"/>
              <a:t>uɘ</a:t>
            </a:r>
            <a:r>
              <a:rPr lang="en-US" dirty="0"/>
              <a:t>: </a:t>
            </a:r>
            <a:r>
              <a:rPr lang="en-US" i="1" dirty="0"/>
              <a:t>cure</a:t>
            </a:r>
            <a:r>
              <a:rPr lang="en-US" dirty="0"/>
              <a:t> – </a:t>
            </a:r>
            <a:r>
              <a:rPr lang="ru-RU" dirty="0"/>
              <a:t>1 слог, дифтонг </a:t>
            </a:r>
            <a:r>
              <a:rPr lang="en-US" dirty="0"/>
              <a:t>au: </a:t>
            </a:r>
            <a:r>
              <a:rPr lang="de-DE" i="1" dirty="0" err="1"/>
              <a:t>loud</a:t>
            </a:r>
            <a:r>
              <a:rPr lang="de-DE" dirty="0"/>
              <a:t> </a:t>
            </a:r>
            <a:r>
              <a:rPr lang="ru-RU" dirty="0"/>
              <a:t>– 1 слог.</a:t>
            </a:r>
          </a:p>
          <a:p>
            <a:r>
              <a:rPr lang="ru-RU" b="1" dirty="0"/>
              <a:t>Трифтонг</a:t>
            </a:r>
            <a:r>
              <a:rPr lang="ru-RU" dirty="0"/>
              <a:t> - сочетание трех гласных звуков, которые произносятся вместе и образуют один слог: англ. </a:t>
            </a:r>
            <a:r>
              <a:rPr lang="en-US" i="1" dirty="0"/>
              <a:t>sour</a:t>
            </a:r>
            <a:r>
              <a:rPr lang="en-US" dirty="0"/>
              <a:t> [</a:t>
            </a:r>
            <a:r>
              <a:rPr lang="en-US" dirty="0" err="1"/>
              <a:t>sauɘ</a:t>
            </a:r>
            <a:r>
              <a:rPr lang="en-US" dirty="0"/>
              <a:t>]</a:t>
            </a:r>
          </a:p>
          <a:p>
            <a:r>
              <a:rPr lang="ru-RU" b="1" dirty="0"/>
              <a:t>Чистый гласный </a:t>
            </a:r>
            <a:r>
              <a:rPr lang="ru-RU" dirty="0"/>
              <a:t>= </a:t>
            </a:r>
            <a:r>
              <a:rPr lang="ru-RU" b="1" dirty="0"/>
              <a:t>монофтонг</a:t>
            </a:r>
            <a:r>
              <a:rPr lang="ru-RU" dirty="0"/>
              <a:t>: а, </a:t>
            </a:r>
            <a:r>
              <a:rPr lang="en-US" dirty="0"/>
              <a:t>u, o, </a:t>
            </a:r>
            <a:r>
              <a:rPr lang="en-US" dirty="0" err="1"/>
              <a:t>i</a:t>
            </a:r>
            <a:r>
              <a:rPr lang="en-US" dirty="0"/>
              <a:t>, e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7477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1449</Words>
  <Application>Microsoft Office PowerPoint</Application>
  <PresentationFormat>Экран (4:3)</PresentationFormat>
  <Paragraphs>215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Раздел 4. Фонетика и фонология</vt:lpstr>
      <vt:lpstr>Слайд 2</vt:lpstr>
      <vt:lpstr>Объект изучения фонетики</vt:lpstr>
      <vt:lpstr>Транскрипция </vt:lpstr>
      <vt:lpstr>МФА: согласные</vt:lpstr>
      <vt:lpstr>МФА: гласные</vt:lpstr>
      <vt:lpstr>Акустические характеристики звуков</vt:lpstr>
      <vt:lpstr>Сколько фонем (звуков) в языках мира?</vt:lpstr>
      <vt:lpstr>Дифтонги и трифтонги</vt:lpstr>
      <vt:lpstr>Спектрограмма: частота (мощность) сигнала во времени</vt:lpstr>
      <vt:lpstr>Спектрограмма: частота (мощность) сигнала во времени</vt:lpstr>
      <vt:lpstr>Осцилограмма: членение речи на звуки</vt:lpstr>
      <vt:lpstr>Артикуляционные характеристики звуков</vt:lpstr>
      <vt:lpstr>Артикуляция</vt:lpstr>
      <vt:lpstr>Речевой аппарат</vt:lpstr>
      <vt:lpstr>Артикуляционная классификация гласных</vt:lpstr>
      <vt:lpstr>МФА: гласные</vt:lpstr>
      <vt:lpstr>Артикуляционная классификация согласных </vt:lpstr>
      <vt:lpstr>Классификация по месту образования / артикуляции и по активному органу</vt:lpstr>
      <vt:lpstr>Классификация по способу образования</vt:lpstr>
      <vt:lpstr>Классификация согласных по работе голосовых связок</vt:lpstr>
      <vt:lpstr>Домашнее задание</vt:lpstr>
      <vt:lpstr>Типы дополнительной артикуляции:</vt:lpstr>
      <vt:lpstr>Позиционные изменения согласных</vt:lpstr>
      <vt:lpstr>Сильные позиции для согласных</vt:lpstr>
      <vt:lpstr>Сильные позиции для согласных в русском языке</vt:lpstr>
      <vt:lpstr>Суперсегментные единицы</vt:lpstr>
      <vt:lpstr>Слайд 28</vt:lpstr>
      <vt:lpstr>Ударение</vt:lpstr>
      <vt:lpstr>Типы словесного ударения</vt:lpstr>
      <vt:lpstr>Типы словесного ударения</vt:lpstr>
      <vt:lpstr>Типы словесного ударения</vt:lpstr>
      <vt:lpstr>Безударные слова</vt:lpstr>
      <vt:lpstr>Безударные слова</vt:lpstr>
      <vt:lpstr> Вариативность ударений в предложно-падежных сочетаниях (особенно с названиями частей тела: рука, нога, голова, спина, ухо) </vt:lpstr>
      <vt:lpstr>Слайд 36</vt:lpstr>
      <vt:lpstr>Слайд 37</vt:lpstr>
      <vt:lpstr>Слайд 38</vt:lpstr>
      <vt:lpstr>Слайд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3. Типологическая классификация языков</dc:title>
  <dc:creator>Крутикова Анна Юрьевна</dc:creator>
  <cp:lastModifiedBy>student</cp:lastModifiedBy>
  <cp:revision>95</cp:revision>
  <dcterms:created xsi:type="dcterms:W3CDTF">2019-11-21T08:07:45Z</dcterms:created>
  <dcterms:modified xsi:type="dcterms:W3CDTF">2023-11-06T05:09:18Z</dcterms:modified>
</cp:coreProperties>
</file>