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98" r:id="rId4"/>
    <p:sldId id="300" r:id="rId5"/>
    <p:sldId id="307" r:id="rId6"/>
    <p:sldId id="308" r:id="rId7"/>
    <p:sldId id="309" r:id="rId8"/>
    <p:sldId id="301" r:id="rId9"/>
    <p:sldId id="302" r:id="rId10"/>
    <p:sldId id="303" r:id="rId11"/>
    <p:sldId id="304" r:id="rId12"/>
    <p:sldId id="305" r:id="rId13"/>
    <p:sldId id="306" r:id="rId14"/>
    <p:sldId id="257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68" r:id="rId33"/>
    <p:sldId id="285" r:id="rId34"/>
    <p:sldId id="286" r:id="rId35"/>
    <p:sldId id="287" r:id="rId36"/>
    <p:sldId id="288" r:id="rId37"/>
    <p:sldId id="289" r:id="rId38"/>
    <p:sldId id="310" r:id="rId39"/>
    <p:sldId id="290" r:id="rId40"/>
    <p:sldId id="291" r:id="rId41"/>
    <p:sldId id="292" r:id="rId42"/>
    <p:sldId id="293" r:id="rId43"/>
    <p:sldId id="294" r:id="rId44"/>
    <p:sldId id="295" r:id="rId45"/>
    <p:sldId id="311" r:id="rId46"/>
    <p:sldId id="312" r:id="rId47"/>
    <p:sldId id="313" r:id="rId48"/>
    <p:sldId id="314" r:id="rId49"/>
    <p:sldId id="296" r:id="rId50"/>
    <p:sldId id="315" r:id="rId51"/>
    <p:sldId id="297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ED1549-5FF5-47FC-AA52-27BAFF353C4E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0DC139B-620B-4E14-A5F0-9CBF4402C9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его истории и функционировании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719138"/>
            <a:ext cx="6505575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8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Франциск Скорина (1517, Прага)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9525"/>
            <a:ext cx="6581775" cy="6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6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Иоганн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Гутенберг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(1439, Германия)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Франциск Скорина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(1517, Прага). Свою первую книгу Франциск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напечатал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1517 году, то есть примерно за три года до рождения Ивана Федорова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262" y="157164"/>
            <a:ext cx="6588369" cy="653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49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277" y="5469448"/>
            <a:ext cx="5298831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85446" y="731519"/>
            <a:ext cx="7362092" cy="4332849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– передача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звуковой речи при помощи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графических 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(начертательных) знаков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Письмо – </a:t>
            </a:r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графическая фиксация речи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целью языкового общения в более широких пределах времени и пространства, чем это доступно для самой звучащей речи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Ветвицкий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Иванова, Моисеев, 1974 г.)</a:t>
            </a:r>
          </a:p>
        </p:txBody>
      </p:sp>
    </p:spTree>
    <p:extLst>
      <p:ext uri="{BB962C8B-B14F-4D97-AF65-F5344CB8AC3E}">
        <p14:creationId xmlns:p14="http://schemas.microsoft.com/office/powerpoint/2010/main" val="92172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 письма, как правило, был автор.</a:t>
            </a:r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5686424" y="1825625"/>
            <a:ext cx="2828925" cy="435133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 письма, как правило, был автор.</a:t>
            </a:r>
          </a:p>
          <a:p>
            <a:r>
              <a:rPr lang="ru-RU" sz="3200" dirty="0" smtClean="0"/>
              <a:t>Иероглифы </a:t>
            </a:r>
            <a:r>
              <a:rPr lang="ru-RU" sz="3200" dirty="0" err="1" smtClean="0"/>
              <a:t>Теневиля</a:t>
            </a:r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6" y="2767524"/>
            <a:ext cx="7888908" cy="13229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46" y="289192"/>
            <a:ext cx="4354029" cy="627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7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28650" y="285750"/>
            <a:ext cx="7886700" cy="5891213"/>
          </a:xfrm>
        </p:spPr>
        <p:txBody>
          <a:bodyPr/>
          <a:lstStyle/>
          <a:p>
            <a:r>
              <a:rPr lang="ru-RU" sz="3200" dirty="0" smtClean="0"/>
              <a:t>Неграфическая фиксация речи не письмо.</a:t>
            </a:r>
            <a:endParaRPr lang="ru-RU" sz="3200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Флажковая азбука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39" y="2047875"/>
            <a:ext cx="7994521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0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3977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Азбука Морзе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54370" y="1647825"/>
            <a:ext cx="498230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2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689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Шрифт Брайля</a:t>
            </a:r>
            <a:endParaRPr lang="ru-RU" sz="32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28801" y="1368749"/>
            <a:ext cx="5138626" cy="463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3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Любая графическая фиксация не-речи не может быть признана письмом (ноты).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6046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Соотношение устной и письменной речи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 конца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века наука не дифференцировала устную и письменную формы воплощения языка.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Изучение языка исключительно по письменным источникам.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Смешение букв и звуков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(Он не выговаривает букву Р. )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3200" dirty="0" smtClean="0"/>
              <a:t>Какая сторона высказывания отображается графически – его содержание или его звучание.</a:t>
            </a:r>
          </a:p>
          <a:p>
            <a:endParaRPr lang="ru-RU" sz="3200" dirty="0"/>
          </a:p>
          <a:p>
            <a:r>
              <a:rPr lang="ru-RU" sz="3200" dirty="0" smtClean="0"/>
              <a:t>1. </a:t>
            </a:r>
            <a:r>
              <a:rPr lang="ru-RU" sz="3200" dirty="0" err="1" smtClean="0"/>
              <a:t>Семасиографическое</a:t>
            </a:r>
            <a:r>
              <a:rPr lang="ru-RU" sz="3200" dirty="0" smtClean="0"/>
              <a:t> письмо</a:t>
            </a:r>
          </a:p>
          <a:p>
            <a:r>
              <a:rPr lang="ru-RU" sz="3200" dirty="0" smtClean="0"/>
              <a:t>2. Фонографическое письмо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9572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err="1" smtClean="0"/>
              <a:t>Семасиографические</a:t>
            </a:r>
            <a:r>
              <a:rPr lang="ru-RU" sz="4400" dirty="0" smtClean="0"/>
              <a:t> типы письма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 содержание речи ориентированы </a:t>
            </a:r>
            <a:r>
              <a:rPr lang="ru-RU" sz="3200" b="1" dirty="0" err="1" smtClean="0"/>
              <a:t>семасиографические</a:t>
            </a:r>
            <a:r>
              <a:rPr lang="ru-RU" sz="3200" dirty="0"/>
              <a:t> </a:t>
            </a:r>
            <a:r>
              <a:rPr lang="ru-RU" sz="3200" dirty="0" smtClean="0"/>
              <a:t>(от греч. </a:t>
            </a:r>
            <a:r>
              <a:rPr lang="en-US" sz="3200" i="1" dirty="0" err="1" smtClean="0"/>
              <a:t>semasia</a:t>
            </a:r>
            <a:r>
              <a:rPr lang="en-US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обозначение</a:t>
            </a:r>
            <a:r>
              <a:rPr lang="en-US" sz="3200" dirty="0" smtClean="0"/>
              <a:t>’</a:t>
            </a:r>
            <a:r>
              <a:rPr lang="ru-RU" sz="3200" dirty="0" smtClean="0"/>
              <a:t> + </a:t>
            </a:r>
            <a:r>
              <a:rPr lang="en-US" sz="3200" i="1" dirty="0" err="1" smtClean="0"/>
              <a:t>grapho</a:t>
            </a:r>
            <a:r>
              <a:rPr lang="en-US" sz="3200" i="1" dirty="0" smtClean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пишу</a:t>
            </a:r>
            <a:r>
              <a:rPr lang="en-US" sz="3200" dirty="0" smtClean="0"/>
              <a:t>’</a:t>
            </a:r>
            <a:r>
              <a:rPr lang="ru-RU" sz="3200" dirty="0" smtClean="0"/>
              <a:t>) типы письма.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Пиктография и идеография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07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1. Пиктография (от лат. </a:t>
            </a:r>
            <a:r>
              <a:rPr lang="en-US" sz="3200" b="1" i="1" dirty="0" err="1" smtClean="0"/>
              <a:t>pictus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писанный красками, рисованный, картинный</a:t>
            </a:r>
            <a:r>
              <a:rPr lang="en-US" sz="3200" b="1" dirty="0" smtClean="0"/>
              <a:t>’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Д</a:t>
            </a:r>
            <a:r>
              <a:rPr lang="ru-RU" sz="3200" dirty="0" smtClean="0"/>
              <a:t>ревнейший вид письма, который соответствует той стадии развития языка, когда высказывание не разлагалось на отдельные языковые формы (элементы).</a:t>
            </a:r>
          </a:p>
          <a:p>
            <a:r>
              <a:rPr lang="ru-RU" sz="3200" dirty="0" smtClean="0"/>
              <a:t>Речь представляла собой описание события как некого целого.</a:t>
            </a:r>
          </a:p>
          <a:p>
            <a:pPr marL="0" indent="0">
              <a:buNone/>
            </a:pPr>
            <a:r>
              <a:rPr lang="ru-RU" sz="3200" i="1" dirty="0" smtClean="0"/>
              <a:t>Камень падает - </a:t>
            </a:r>
            <a:r>
              <a:rPr lang="ru-RU" sz="3200" i="1" dirty="0" err="1" smtClean="0"/>
              <a:t>камнепадение</a:t>
            </a:r>
            <a:endParaRPr lang="ru-RU" sz="3200" i="1" dirty="0" smtClean="0"/>
          </a:p>
          <a:p>
            <a:pPr marL="0" indent="0">
              <a:buNone/>
            </a:pPr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78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257176"/>
            <a:ext cx="8115300" cy="61626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Пиктография – простые схематические рисунки, передающие общий смысл ситуации, о которой необходимо сообщить.</a:t>
            </a:r>
          </a:p>
          <a:p>
            <a:r>
              <a:rPr lang="ru-RU" sz="3200" dirty="0" smtClean="0"/>
              <a:t>«Конечно, и при пиктографии какая-то фраза устного языка преподносились сознанию пишущего. Однако есть все основания думать, что письмо в данном случае не являлось результатом систематического анализа конкретных фраз устного языка на те или другие элементарные части (например, слова)»</a:t>
            </a:r>
          </a:p>
          <a:p>
            <a:pPr marL="0" indent="0" algn="r">
              <a:buNone/>
            </a:pPr>
            <a:r>
              <a:rPr lang="ru-RU" sz="3200" dirty="0" smtClean="0"/>
              <a:t>Л.В. Щерба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29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46897" y="1006475"/>
            <a:ext cx="52216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Общение между сторонами при незнании ими языков друг друга.</a:t>
            </a:r>
          </a:p>
          <a:p>
            <a:r>
              <a:rPr lang="ru-RU" sz="3200" dirty="0" smtClean="0"/>
              <a:t>Вариативность понимания сообщения.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321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9150" y="3581400"/>
            <a:ext cx="7886700" cy="2800349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Прошение индейских племен конгрессу США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«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Племена журавля, трех куниц, медведя, морского человека и морского кота поручили в едином порыве сердец главе племени журавля обратиться с просьбой к президенту о разрешении им переселиться в область озер».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04924" y="229394"/>
            <a:ext cx="6702561" cy="30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29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523875"/>
            <a:ext cx="7886700" cy="5653088"/>
          </a:xfrm>
        </p:spPr>
        <p:txBody>
          <a:bodyPr/>
          <a:lstStyle/>
          <a:p>
            <a:r>
              <a:rPr lang="ru-RU" dirty="0" smtClean="0"/>
              <a:t>Грамматика </a:t>
            </a:r>
            <a:r>
              <a:rPr lang="en-US" dirty="0" smtClean="0"/>
              <a:t>Elephant’s Memory</a:t>
            </a:r>
            <a:r>
              <a:rPr lang="ru-RU" dirty="0"/>
              <a:t> </a:t>
            </a:r>
            <a:r>
              <a:rPr lang="ru-RU" dirty="0" err="1" smtClean="0"/>
              <a:t>Инген-Хусца</a:t>
            </a:r>
            <a:r>
              <a:rPr lang="ru-RU" dirty="0" smtClean="0"/>
              <a:t> (1999)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25" y="1533525"/>
            <a:ext cx="49149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66812" y="572294"/>
            <a:ext cx="6619875" cy="3371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4324350"/>
            <a:ext cx="62388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Идеография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Стремление к точной передаче высказывания → появление новых элементов (со значением отношения, происшествия, события)</a:t>
            </a:r>
          </a:p>
          <a:p>
            <a:pPr marL="0" indent="0">
              <a:buNone/>
            </a:pPr>
            <a:endParaRPr lang="ru-RU" sz="32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786408" y="3592199"/>
            <a:ext cx="9525" cy="54292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86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095" y="949570"/>
            <a:ext cx="3636085" cy="1512276"/>
          </a:xfrm>
        </p:spPr>
        <p:txBody>
          <a:bodyPr/>
          <a:lstStyle/>
          <a:p>
            <a:r>
              <a:rPr lang="ru-RU" dirty="0" smtClean="0"/>
              <a:t>Форма существования языка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Реконструкция фонетики древних языков проводилась по письменным источникам.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Гримм Я. О буквах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765" y="2497015"/>
            <a:ext cx="3388660" cy="314030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Первичность устной формы речи. Не все носители владеют письмом. В коммуникации чаще используют устную форму.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63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855335"/>
            <a:ext cx="6512511" cy="8500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2. Идеографическое письмо </a:t>
            </a:r>
            <a:r>
              <a:rPr lang="en-US" sz="3200" b="1" dirty="0" smtClean="0"/>
              <a:t>(</a:t>
            </a:r>
            <a:r>
              <a:rPr lang="ru-RU" sz="3200" b="1" dirty="0" smtClean="0"/>
              <a:t>от греч. </a:t>
            </a:r>
            <a:r>
              <a:rPr lang="en-US" sz="3200" b="1" i="1" dirty="0" smtClean="0"/>
              <a:t>idea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мысль</a:t>
            </a:r>
            <a:r>
              <a:rPr lang="en-US" sz="3200" b="1" dirty="0" smtClean="0"/>
              <a:t>’)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72733" y="731520"/>
            <a:ext cx="7418230" cy="4020784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Разновидность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семасиографического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письма, которая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отражает звучания речи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но, в отличие от сообщения с использованием пиктограмм, напрямую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соотносится с содержанием языковой единицы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понятием, которое она выражает. Этап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развития языка, когда высказывание членится на слова.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4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600075"/>
            <a:ext cx="7886700" cy="5576888"/>
          </a:xfrm>
        </p:spPr>
        <p:txBody>
          <a:bodyPr/>
          <a:lstStyle/>
          <a:p>
            <a:r>
              <a:rPr lang="ru-RU" sz="3200" dirty="0" smtClean="0"/>
              <a:t>Основная единица – иероглиф.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1471612"/>
            <a:ext cx="7410450" cy="460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57374" y="692466"/>
            <a:ext cx="5210175" cy="53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457200"/>
            <a:ext cx="7886700" cy="57197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Иероглиф утрачивает изобразительность, свойственную пиктограмме.</a:t>
            </a:r>
          </a:p>
          <a:p>
            <a:r>
              <a:rPr lang="ru-RU" sz="3200" dirty="0" smtClean="0"/>
              <a:t>Связь между графическим знаком и значением, которое он передает, закреплена, постоянна.</a:t>
            </a:r>
          </a:p>
          <a:p>
            <a:r>
              <a:rPr lang="ru-RU" sz="3200" dirty="0" smtClean="0"/>
              <a:t>Для каждой системы письма, использующей иероглифы, существует их определенный стандартный набор.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4666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495300"/>
            <a:ext cx="7886700" cy="56816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Китайское письмо зародилось в середине 2 тыс. до н.э.</a:t>
            </a:r>
          </a:p>
          <a:p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人</a:t>
            </a:r>
            <a:r>
              <a:rPr lang="ru-RU" altLang="ja-JP" sz="3200" dirty="0" smtClean="0"/>
              <a:t> </a:t>
            </a:r>
          </a:p>
          <a:p>
            <a:pPr marL="0" indent="0">
              <a:buNone/>
            </a:pP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砍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рубить</a:t>
            </a:r>
            <a:r>
              <a:rPr lang="en-US" altLang="ja-JP" sz="3200" dirty="0" smtClean="0"/>
              <a:t>’</a:t>
            </a: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学</a:t>
            </a:r>
            <a:r>
              <a:rPr lang="ja-JP" altLang="en-US" sz="3200" dirty="0" smtClean="0"/>
              <a:t>生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студент</a:t>
            </a:r>
            <a:r>
              <a:rPr lang="en-US" altLang="ja-JP" sz="3200" dirty="0" smtClean="0"/>
              <a:t>’</a:t>
            </a:r>
            <a:endParaRPr lang="ru-RU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年轻</a:t>
            </a:r>
            <a:r>
              <a:rPr lang="ja-JP" altLang="en-US" sz="3200" dirty="0" smtClean="0"/>
              <a:t>人</a:t>
            </a:r>
            <a:r>
              <a:rPr lang="ru-RU" altLang="ja-JP" sz="3200" dirty="0" smtClean="0"/>
              <a:t> - </a:t>
            </a:r>
            <a:r>
              <a:rPr lang="en-US" altLang="ja-JP" sz="3200" dirty="0" smtClean="0"/>
              <a:t>‘</a:t>
            </a:r>
            <a:r>
              <a:rPr lang="ru-RU" altLang="ja-JP" sz="3200" dirty="0" smtClean="0"/>
              <a:t>молодежь</a:t>
            </a:r>
            <a:r>
              <a:rPr lang="en-US" altLang="ja-JP" sz="3200" dirty="0" smtClean="0"/>
              <a:t>’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477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/>
              <a:t>В древних китайских словарях слова объединялись по группам понятий: «небо» (солнце, дождь и т.д.), «земля» (вода, горы, травы, деревья и т.д.).</a:t>
            </a:r>
          </a:p>
          <a:p>
            <a:r>
              <a:rPr lang="ru-RU" sz="3200" dirty="0" smtClean="0"/>
              <a:t>Детерминатив → ключ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542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41700"/>
            <a:ext cx="6512511" cy="2734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Многие иероглифы с одинаковым значением используются в письме народов, говорящих на разных языках.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Китайское письмо используется японским языком, шумерское письмо было использовано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ассирийско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-вавилонским языком.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50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71789" y="834551"/>
            <a:ext cx="6400800" cy="3474720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Цифры – пример иероглифов (5,3,2,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V, I, X, C, M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…). 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Арабские цифры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ыли изобретены 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Индии. В Европе используются 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в., в России с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XVIII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Цифра (с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арабск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ноль)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Римские цифры были изобретены этрусками.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Римские цифры изобретены этрусками, которые объединились вокруг латинян (римлян). Составили с ними италийскую народность. До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в. активно использовали европейцы именно римские, затем в обиход вошли арабские цифры.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19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254580"/>
            <a:ext cx="6512511" cy="260588"/>
          </a:xfrm>
        </p:spPr>
        <p:txBody>
          <a:bodyPr/>
          <a:lstStyle/>
          <a:p>
            <a:r>
              <a:rPr lang="ru-RU" dirty="0" smtClean="0"/>
              <a:t>Фонографические типы письма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Объектом графического знака является наименьшая фонетическая единица данного языка.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 развития языка, при котором элементы его звуковой стороны стали осознаваться как единицы, автономные от смысловой стороны.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64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724400"/>
            <a:ext cx="6512511" cy="790768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Письменная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форма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вторична. Самостоятельна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2999" y="515814"/>
            <a:ext cx="3346704" cy="4208585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Устная:</a:t>
            </a:r>
          </a:p>
          <a:p>
            <a:pPr marL="45720" indent="0">
              <a:buNone/>
            </a:pPr>
            <a:r>
              <a:rPr lang="ru-RU" dirty="0"/>
              <a:t>в</a:t>
            </a:r>
            <a:r>
              <a:rPr lang="ru-RU" dirty="0" smtClean="0"/>
              <a:t>озникла стихийно;</a:t>
            </a:r>
          </a:p>
          <a:p>
            <a:pPr marL="45720" indent="0">
              <a:buNone/>
            </a:pPr>
            <a:r>
              <a:rPr lang="ru-RU" dirty="0"/>
              <a:t>с</a:t>
            </a:r>
            <a:r>
              <a:rPr lang="ru-RU" dirty="0" smtClean="0"/>
              <a:t>воеобразный синтаксис;</a:t>
            </a:r>
          </a:p>
          <a:p>
            <a:pPr marL="45720" indent="0">
              <a:buNone/>
            </a:pPr>
            <a:r>
              <a:rPr lang="ru-RU" dirty="0"/>
              <a:t>м</a:t>
            </a:r>
            <a:r>
              <a:rPr lang="ru-RU" dirty="0" smtClean="0"/>
              <a:t>ожно владеть только устной формой;</a:t>
            </a:r>
          </a:p>
          <a:p>
            <a:pPr marL="45720" indent="0">
              <a:buNone/>
            </a:pPr>
            <a:r>
              <a:rPr lang="ru-RU" dirty="0"/>
              <a:t>с</a:t>
            </a:r>
            <a:r>
              <a:rPr lang="ru-RU" dirty="0" smtClean="0"/>
              <a:t>луховой образ слова важен при обучении чтению (проговаривание);</a:t>
            </a:r>
          </a:p>
          <a:p>
            <a:pPr marL="45720" indent="0">
              <a:buNone/>
            </a:pPr>
            <a:r>
              <a:rPr lang="ru-RU" dirty="0"/>
              <a:t>о</a:t>
            </a:r>
            <a:r>
              <a:rPr lang="ru-RU" dirty="0" smtClean="0"/>
              <a:t>дновременность актов говорения и </a:t>
            </a:r>
            <a:r>
              <a:rPr lang="ru-RU" dirty="0" err="1" smtClean="0"/>
              <a:t>аудирования</a:t>
            </a:r>
            <a:r>
              <a:rPr lang="ru-RU" dirty="0" smtClean="0"/>
              <a:t>;</a:t>
            </a:r>
          </a:p>
          <a:p>
            <a:pPr marL="45720" indent="0">
              <a:buNone/>
            </a:pPr>
            <a:r>
              <a:rPr lang="ru-RU" dirty="0"/>
              <a:t>б</a:t>
            </a:r>
            <a:r>
              <a:rPr lang="ru-RU" dirty="0" smtClean="0"/>
              <a:t>лизость </a:t>
            </a:r>
            <a:r>
              <a:rPr lang="ru-RU" dirty="0" err="1" smtClean="0"/>
              <a:t>коммуникантов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480645"/>
            <a:ext cx="3346704" cy="403273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Письменная:</a:t>
            </a:r>
          </a:p>
          <a:p>
            <a:pPr marL="45720" indent="0">
              <a:buNone/>
            </a:pPr>
            <a:r>
              <a:rPr lang="ru-RU" dirty="0" smtClean="0"/>
              <a:t>продукт культуры, знаковая система, разработанная человеком;</a:t>
            </a:r>
          </a:p>
          <a:p>
            <a:pPr marL="45720" indent="0">
              <a:buNone/>
            </a:pPr>
            <a:r>
              <a:rPr lang="ru-RU" dirty="0"/>
              <a:t>с</a:t>
            </a:r>
            <a:r>
              <a:rPr lang="ru-RU" dirty="0" smtClean="0"/>
              <a:t>воеобразный синтаксис;</a:t>
            </a:r>
          </a:p>
          <a:p>
            <a:pPr marL="45720" indent="0">
              <a:buNone/>
            </a:pPr>
            <a:r>
              <a:rPr lang="ru-RU" dirty="0"/>
              <a:t>м</a:t>
            </a:r>
            <a:r>
              <a:rPr lang="ru-RU" dirty="0" smtClean="0"/>
              <a:t>ожно владеть только письменной формой;</a:t>
            </a:r>
          </a:p>
          <a:p>
            <a:pPr marL="45720" indent="0">
              <a:buNone/>
            </a:pPr>
            <a:r>
              <a:rPr lang="ru-RU" dirty="0" smtClean="0"/>
              <a:t>Расстояние между </a:t>
            </a:r>
            <a:r>
              <a:rPr lang="ru-RU" dirty="0" err="1" smtClean="0"/>
              <a:t>коммуникантами</a:t>
            </a:r>
            <a:r>
              <a:rPr lang="ru-RU" dirty="0" smtClean="0"/>
              <a:t> не имеет значения. </a:t>
            </a:r>
            <a:r>
              <a:rPr lang="ru-RU" dirty="0" err="1" smtClean="0"/>
              <a:t>Вневременна</a:t>
            </a: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09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фонографии каждый графический знак обозначает звучащий сегмент, фонетическую единицу языка, существует общепринятый набор графических знаков, используемых при письме.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Силлабография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фонемография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30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1. </a:t>
            </a:r>
            <a:r>
              <a:rPr lang="ru-RU" sz="3200" b="1" dirty="0" err="1" smtClean="0"/>
              <a:t>Силлабография</a:t>
            </a:r>
            <a:r>
              <a:rPr lang="ru-RU" sz="3200" b="1" dirty="0" smtClean="0"/>
              <a:t> (от греч. </a:t>
            </a:r>
            <a:r>
              <a:rPr lang="en-US" sz="3200" b="1" i="1" dirty="0" smtClean="0"/>
              <a:t>syllable </a:t>
            </a:r>
            <a:r>
              <a:rPr lang="en-US" sz="3200" b="1" dirty="0" smtClean="0"/>
              <a:t>‘</a:t>
            </a:r>
            <a:r>
              <a:rPr lang="ru-RU" sz="3200" b="1" dirty="0" smtClean="0"/>
              <a:t>слог</a:t>
            </a:r>
            <a:r>
              <a:rPr lang="en-US" sz="3200" b="1" dirty="0" smtClean="0"/>
              <a:t>’</a:t>
            </a:r>
            <a:r>
              <a:rPr lang="ru-RU" sz="3200" b="1" dirty="0" smtClean="0"/>
              <a:t>)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 smtClean="0"/>
              <a:t>Промежуточное звено между письмом целыми словами и буквенным письмом.</a:t>
            </a:r>
          </a:p>
          <a:p>
            <a:r>
              <a:rPr lang="ru-RU" sz="3200" dirty="0" smtClean="0"/>
              <a:t>Один иероглиф мог использоваться для разных слов, состоявших из одинаковых согласных звуков.</a:t>
            </a:r>
          </a:p>
          <a:p>
            <a:r>
              <a:rPr lang="ru-RU" sz="3200" dirty="0" smtClean="0"/>
              <a:t>Изображение пальца - </a:t>
            </a:r>
            <a:r>
              <a:rPr lang="en-US" sz="3200" i="1" dirty="0" err="1" smtClean="0"/>
              <a:t>teb</a:t>
            </a:r>
            <a:r>
              <a:rPr lang="ru-RU" sz="3200" dirty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палец</a:t>
            </a:r>
            <a:r>
              <a:rPr lang="en-US" sz="3200" dirty="0" smtClean="0"/>
              <a:t>’</a:t>
            </a:r>
            <a:r>
              <a:rPr lang="ru-RU" sz="3200" dirty="0" smtClean="0"/>
              <a:t>, </a:t>
            </a:r>
            <a:r>
              <a:rPr lang="en-US" sz="3200" i="1" dirty="0" err="1" smtClean="0"/>
              <a:t>taibe</a:t>
            </a:r>
            <a:r>
              <a:rPr lang="ru-RU" sz="3200" dirty="0"/>
              <a:t> </a:t>
            </a:r>
            <a:r>
              <a:rPr lang="en-US" sz="3200" dirty="0" smtClean="0"/>
              <a:t>‘</a:t>
            </a:r>
            <a:r>
              <a:rPr lang="ru-RU" sz="3200" dirty="0" smtClean="0"/>
              <a:t>сосуд</a:t>
            </a:r>
            <a:r>
              <a:rPr lang="en-US" sz="3200" dirty="0" smtClean="0"/>
              <a:t>’</a:t>
            </a:r>
            <a:r>
              <a:rPr lang="ru-RU" sz="3200" dirty="0" smtClean="0"/>
              <a:t>, </a:t>
            </a:r>
            <a:r>
              <a:rPr lang="en-US" sz="3200" i="1" dirty="0" err="1" smtClean="0"/>
              <a:t>tba</a:t>
            </a:r>
            <a:r>
              <a:rPr lang="en-US" sz="3200" dirty="0" smtClean="0"/>
              <a:t> - ‘10000’.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424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28650" y="400050"/>
            <a:ext cx="8096250" cy="62865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Индийский алфавит деван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гари.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8" y="876300"/>
            <a:ext cx="4652962" cy="57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1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силлабография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Письмо </a:t>
            </a:r>
            <a:r>
              <a:rPr lang="ru-RU" sz="3600" b="1" dirty="0" smtClean="0"/>
              <a:t>канна </a:t>
            </a:r>
            <a:r>
              <a:rPr lang="ru-RU" sz="3600" dirty="0" smtClean="0"/>
              <a:t>в Японии, письмо </a:t>
            </a:r>
            <a:r>
              <a:rPr lang="ru-RU" sz="3600" b="1" dirty="0" err="1" smtClean="0"/>
              <a:t>кунмун</a:t>
            </a:r>
            <a:r>
              <a:rPr lang="ru-RU" sz="3600" b="1" dirty="0" smtClean="0"/>
              <a:t> </a:t>
            </a:r>
            <a:r>
              <a:rPr lang="ru-RU" sz="3600" dirty="0" smtClean="0"/>
              <a:t>в Корее.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1879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2. </a:t>
            </a:r>
            <a:r>
              <a:rPr lang="ru-RU" sz="3200" b="1" dirty="0" err="1" smtClean="0"/>
              <a:t>Фонемография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7500" lnSpcReduction="20000"/>
          </a:bodyPr>
          <a:lstStyle/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Граница между слогами может проходить внутри морфемы → фиксация на письме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фонемы (</a:t>
            </a: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пи-шу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" indent="0" algn="just">
              <a:buNone/>
            </a:pPr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Единицей письма является буква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5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Элементы звуковой стороны языка осознаются как автономные от смысловой стороны.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50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Египетское письмо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Примером изменения от пиктографии, далее к идеографическому письму, далее силлабическому, в котором знаки выражают слоги, в дальнейшем – фонемы.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Однако история письма не так однозначна: до сих пор идеографическим остаётся китайское и египетское  письмо.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232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Алфавит – важнейший фактор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фонемографического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письма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Алфавит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совокупность букв, порядок которых определяется данной системой, алфавитом определяется количество букв, начертание букв, их название и звуковые значение.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Это активные признаки алфавита. Пассивным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признаком является порядок букв  (то, что не влияет на правила письма).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37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Алфавит (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альфа + бета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греческого алфавита, но восходит к латинскому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alfabetum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впервые встречается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155 – 230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гг. н.э.).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среднегреческом буква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БЕТА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звучала как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ита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Римляне использовали слово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АБЭЦЭДАРИУМ.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 букв старославянского яз.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АЗ+БУКИ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АЗБУКА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325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Наряду со старославянским названием использовалось и русское названия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АБЕВЕГА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(у Даля В.И.).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332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89397"/>
            <a:ext cx="3086100" cy="54780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Финикийское письмо – 2 тысячелетие до н.э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     Консонантное письмо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ПЛЮСЫ: запомнить буквы было легко (они совпадали с их названием: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DALET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Буквы были просты по начертанию. Можно было писать на любой поверхности. Б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льшая часть алфавитов всего мира опирается на финикийский (легко адаптируется).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299" y="352684"/>
            <a:ext cx="4562475" cy="610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Письменная речь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9093" y="731520"/>
            <a:ext cx="7972021" cy="4484424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Письменная речь</a:t>
            </a:r>
          </a:p>
          <a:p>
            <a:pPr algn="just"/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Объектом </a:t>
            </a:r>
            <a:r>
              <a:rPr lang="ru-RU" sz="7400" b="1" dirty="0">
                <a:latin typeface="Times New Roman" pitchFamily="18" charset="0"/>
                <a:cs typeface="Times New Roman" pitchFamily="18" charset="0"/>
              </a:rPr>
              <a:t>отражения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может быть не звучание, а смысл языковой единицы.</a:t>
            </a:r>
          </a:p>
          <a:p>
            <a:pPr algn="just"/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Комбинация </a:t>
            </a:r>
            <a:r>
              <a:rPr lang="ru-RU" sz="7400" dirty="0">
                <a:latin typeface="Times New Roman" pitchFamily="18" charset="0"/>
                <a:cs typeface="Times New Roman" pitchFamily="18" charset="0"/>
              </a:rPr>
              <a:t>графических знаков сама по себе становится носителем смысла написанного. </a:t>
            </a:r>
          </a:p>
          <a:p>
            <a:pPr algn="just"/>
            <a:endParaRPr lang="ru-RU" sz="7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7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48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Финикийская основа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Древнеарамейское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письмо, сирийское,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корейское,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греческое.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942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41339" y="209180"/>
            <a:ext cx="6788236" cy="641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6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Письменная речь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2276" y="731519"/>
            <a:ext cx="7753082" cy="4767759"/>
          </a:xfrm>
        </p:spPr>
        <p:txBody>
          <a:bodyPr>
            <a:normAutofit/>
          </a:bodyPr>
          <a:lstStyle/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Письму предшествовали другие знаковые системы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дымы, гонги, звуки барабанов, узелки на веревках, комбинации камней и ракушек и т.п.</a:t>
            </a:r>
          </a:p>
          <a:p>
            <a:pPr algn="just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Письмо состоит из небольшого количества графических знаков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комбинируются между собой и тем самым могут быть носителями любого количества разнообразной информации.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Письменная речь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18821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Письмо условно ꓿&gt; возможны случаи смены алфавитов / типа письма 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Татарский язык: арабская графика → латиница → кириллица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16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истории письма.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Письмо – мощный источник  развития человечества. Знание, закреплённое в письменных текстах, хранится, передаётся, не имеет временных ограничений. В обучении используется письмо.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России печатный станок изобрели Иван Фёдоров и Пётр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Мстиславцев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 1553 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"Апостол" (апрель 1563 –  март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1564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г.). 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Известно не более 5-6 тысячи лет. Около 4 т. лет до н.э. появились египетские иероглифы.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Шумерская клинопись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0"/>
            <a:ext cx="6410325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1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694</TotalTime>
  <Words>1321</Words>
  <Application>Microsoft Office PowerPoint</Application>
  <PresentationFormat>Экран (4:3)</PresentationFormat>
  <Paragraphs>129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Воздушный поток</vt:lpstr>
      <vt:lpstr>Письмо в его истории и функционировании</vt:lpstr>
      <vt:lpstr>Соотношение устной и письменной речи</vt:lpstr>
      <vt:lpstr>Форма существования языка</vt:lpstr>
      <vt:lpstr>Письменная форма вторична. Самостоятельна</vt:lpstr>
      <vt:lpstr>Письменная речь</vt:lpstr>
      <vt:lpstr>Письменная речь</vt:lpstr>
      <vt:lpstr>Письменная речь</vt:lpstr>
      <vt:lpstr>Из истории письма. Источники</vt:lpstr>
      <vt:lpstr>Презентация PowerPoint</vt:lpstr>
      <vt:lpstr>Презентация PowerPoint</vt:lpstr>
      <vt:lpstr>Франциск Скорина (1517, Прага)</vt:lpstr>
      <vt:lpstr>Иоганн Гутенберг (1439, Германия)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Азбука Морзе</vt:lpstr>
      <vt:lpstr>Шрифт Брайля</vt:lpstr>
      <vt:lpstr>Презентация PowerPoint</vt:lpstr>
      <vt:lpstr>Типы письма</vt:lpstr>
      <vt:lpstr>Семасиографические типы письма</vt:lpstr>
      <vt:lpstr>1. Пиктография (от лат. pictus ‘писанный красками, рисованный, картинный’)</vt:lpstr>
      <vt:lpstr>Презентация PowerPoint</vt:lpstr>
      <vt:lpstr>Презентация PowerPoint</vt:lpstr>
      <vt:lpstr>Презентация PowerPoint</vt:lpstr>
      <vt:lpstr>Прошение индейских племен конгрессу США «Племена журавля, трех куниц, медведя, морского человека и морского кота поручили в едином порыве сердец главе племени журавля обратиться с просьбой к президенту о разрешении им переселиться в область озер».</vt:lpstr>
      <vt:lpstr>Презентация PowerPoint</vt:lpstr>
      <vt:lpstr>Презентация PowerPoint</vt:lpstr>
      <vt:lpstr>Идеография </vt:lpstr>
      <vt:lpstr>2. Идеографическое письмо (от греч. idea ‘мысль’)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Фонографические типы письма</vt:lpstr>
      <vt:lpstr>Презентация PowerPoint</vt:lpstr>
      <vt:lpstr>1. Силлабография (от греч. syllable ‘слог’)</vt:lpstr>
      <vt:lpstr>Презентация PowerPoint</vt:lpstr>
      <vt:lpstr>силлабография</vt:lpstr>
      <vt:lpstr>2. Фонемография</vt:lpstr>
      <vt:lpstr>Египетское письмо</vt:lpstr>
      <vt:lpstr>Алфавит – важнейший фактор фонемографического письма</vt:lpstr>
      <vt:lpstr>Презентация PowerPoint</vt:lpstr>
      <vt:lpstr>Презентация PowerPoint</vt:lpstr>
      <vt:lpstr>Презентация PowerPoint</vt:lpstr>
      <vt:lpstr>Финикийская основа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Письмо</dc:title>
  <dc:creator>Asus</dc:creator>
  <cp:lastModifiedBy>Бухгалтер</cp:lastModifiedBy>
  <cp:revision>69</cp:revision>
  <dcterms:created xsi:type="dcterms:W3CDTF">2020-09-30T07:21:33Z</dcterms:created>
  <dcterms:modified xsi:type="dcterms:W3CDTF">2024-12-09T11:40:02Z</dcterms:modified>
</cp:coreProperties>
</file>