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9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615F89A-26A2-A380-F1EE-618BB977284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324D8103-E745-66BF-ACCF-49DBAB4573F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BB66FF7-C6CF-8752-ECB7-5A3F86A36C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BDFC4-26D2-489A-B6F3-3B4F009C2B30}" type="datetimeFigureOut">
              <a:rPr lang="ru-RU" smtClean="0"/>
              <a:t>22.11.2022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D8BDA83-B4D8-3D29-C083-DD8FF49796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590636A-8F29-9F59-4379-AB1EBB1D51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C20EC-FDBF-4FA0-A461-34734F1E567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055476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C6F1D92-44F6-EE40-61F3-E8B7984DC2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974288A1-58C2-07F8-91D7-6297EB0685D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7A8D49D-B1EB-9D25-B343-2D20299E29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BDFC4-26D2-489A-B6F3-3B4F009C2B30}" type="datetimeFigureOut">
              <a:rPr lang="ru-RU" smtClean="0"/>
              <a:t>22.11.2022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7E4404C-1B7D-D394-7E23-DA2FAE056F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854B456-F046-A732-2C8F-52919BEE34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C20EC-FDBF-4FA0-A461-34734F1E567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60035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1A200266-7735-0224-B0C8-CB3F20F20AA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A0AE172E-E4AE-30A8-6AA3-B90EB57A4EC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C6E8B4D-2582-B74A-1023-0E3CA184CC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BDFC4-26D2-489A-B6F3-3B4F009C2B30}" type="datetimeFigureOut">
              <a:rPr lang="ru-RU" smtClean="0"/>
              <a:t>22.11.2022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8B5AD03-D037-4312-A846-D38B0874F8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18E4E76-69E9-DC1C-B94C-F2219E33B3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C20EC-FDBF-4FA0-A461-34734F1E567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544760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98120B0-1ADF-7407-04A2-4E76D4E12B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E79D900-B277-AC5C-9AF6-6A9E562B5E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CC3089C-21DE-5F0F-6375-0C0ACD5394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BDFC4-26D2-489A-B6F3-3B4F009C2B30}" type="datetimeFigureOut">
              <a:rPr lang="ru-RU" smtClean="0"/>
              <a:t>22.11.2022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C3B95BE-3F2B-F48F-E351-A14CAB5BCA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423C9CD-B0E4-56C5-CD65-97A13A6624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C20EC-FDBF-4FA0-A461-34734F1E567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38929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5AEB33E-3F82-8BC3-02DA-B62CD21E4B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A9808C88-43F0-19E6-063E-F1B32F501A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C629B40-F7D8-D0F3-9BA8-878D364EA7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BDFC4-26D2-489A-B6F3-3B4F009C2B30}" type="datetimeFigureOut">
              <a:rPr lang="ru-RU" smtClean="0"/>
              <a:t>22.11.2022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3775929-5DA9-16CB-B1D3-6E866076D1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DC488EA-9B0D-B069-5041-B50B06163F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C20EC-FDBF-4FA0-A461-34734F1E567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7515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AF0A67D-6A44-5D51-FA54-926798C2B3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3137A6F-86EF-1F40-15DE-8D1FBC91FD2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E491CF45-1004-9BB8-CEC8-A8AC6242311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D4FC8630-13E2-B0E5-AD27-36936260E1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BDFC4-26D2-489A-B6F3-3B4F009C2B30}" type="datetimeFigureOut">
              <a:rPr lang="ru-RU" smtClean="0"/>
              <a:t>22.11.2022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C4163677-B71D-E8D9-E32A-5F1B579F25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47E5D40F-BE04-0D03-AEFE-7C169BEBA1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C20EC-FDBF-4FA0-A461-34734F1E567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957695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67B4C5B-A980-24DF-B821-CACC0CF6BF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D3155177-2186-ADB5-2D65-D0C12FA29E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FA478101-B2E0-BB9B-B8ED-9994AA78BE8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48175956-8EA8-023F-5C0D-CE8C1AA1EBA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1CD92F41-23E2-B618-D9B0-B2F12DF0CFD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B4F59138-D3D3-F58D-CED5-5E30AB8906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BDFC4-26D2-489A-B6F3-3B4F009C2B30}" type="datetimeFigureOut">
              <a:rPr lang="ru-RU" smtClean="0"/>
              <a:t>22.11.2022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E93D7908-B445-3119-CF96-9CCD766584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6F2F9102-5EC6-BCE5-5E94-B1D604EF39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C20EC-FDBF-4FA0-A461-34734F1E567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863999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943C72F-BBA5-3D93-33AF-329D482166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54156B22-322A-ECBD-92C0-1E8092C7B4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BDFC4-26D2-489A-B6F3-3B4F009C2B30}" type="datetimeFigureOut">
              <a:rPr lang="ru-RU" smtClean="0"/>
              <a:t>22.11.2022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B96D0D48-C1AA-4367-BA55-C1C576A206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807F46EF-69B0-0D26-456C-F66BA8419B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C20EC-FDBF-4FA0-A461-34734F1E567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25516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1A58EFDB-F8B0-EC2B-CF5D-BBD450A490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BDFC4-26D2-489A-B6F3-3B4F009C2B30}" type="datetimeFigureOut">
              <a:rPr lang="ru-RU" smtClean="0"/>
              <a:t>22.11.2022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8C7244AF-8AAD-637B-A944-74588E94BE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8F0A774F-40AF-4D08-86B9-5993BEA566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C20EC-FDBF-4FA0-A461-34734F1E567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80267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8087A27-A386-0FEE-7E3A-9FA0E2714F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53B6CA2-50B0-634A-9F3E-BBB61DB5D6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C645BDE4-A933-1ED9-3FD9-DD2403C5AB4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B69CB5EA-8CA5-E83A-8130-8C5921EA33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BDFC4-26D2-489A-B6F3-3B4F009C2B30}" type="datetimeFigureOut">
              <a:rPr lang="ru-RU" smtClean="0"/>
              <a:t>22.11.2022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DBAA23FD-AC5D-8B1E-14A7-49E3C2E866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A79F75ED-DF81-3E17-2821-9723076DD6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C20EC-FDBF-4FA0-A461-34734F1E567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414953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7D02D55-39C8-7CA9-3CD3-78D10BF451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1E811D93-C0B4-93EE-8700-691D95FC193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0B0661E8-F365-40B6-DB82-6335EE0C6E0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C30FB5D6-F8D7-9A4F-4CF6-A273969F64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BDFC4-26D2-489A-B6F3-3B4F009C2B30}" type="datetimeFigureOut">
              <a:rPr lang="ru-RU" smtClean="0"/>
              <a:t>22.11.2022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E991056E-584C-4ECC-88AC-3766F330D8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F8084EFF-9878-B2FA-27C4-FB86D3BFDE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C20EC-FDBF-4FA0-A461-34734F1E567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739402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D79EE7A-02A5-B0AE-7749-88644AAC61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76FC07F4-56B6-0F37-F214-E6106B6187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907EA4A-AD84-9F74-F7A5-C47E19EF775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EBDFC4-26D2-489A-B6F3-3B4F009C2B30}" type="datetimeFigureOut">
              <a:rPr lang="ru-RU" smtClean="0"/>
              <a:t>22.11.2022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A06FD35-FB7C-E428-24A3-5FFC59A0BA3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0CA1E6C-FDD6-4D61-8869-3117EC0705A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DC20EC-FDBF-4FA0-A461-34734F1E567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40874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science.fandom.com/ru/wiki/%D0%A1%D1%80%D0%B5%D0%B4%D0%BD%D0%B8%D0%B5_%D0%B2%D0%B5%D0%BA%D0%B0" TargetMode="External"/><Relationship Id="rId7" Type="http://schemas.openxmlformats.org/officeDocument/2006/relationships/hyperlink" Target="https://science.fandom.com/ru/wiki/%D0%90%D0%BD%D1%82%D0%B8%D1%87%D0%BD%D0%BE%D1%81%D1%82%D1%8C" TargetMode="External"/><Relationship Id="rId2" Type="http://schemas.openxmlformats.org/officeDocument/2006/relationships/hyperlink" Target="https://science.fandom.com/ru/wiki/%D0%95%D0%B2%D1%80%D0%BE%D0%BF%D0%B0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science.fandom.com/ru/wiki/XVI" TargetMode="External"/><Relationship Id="rId5" Type="http://schemas.openxmlformats.org/officeDocument/2006/relationships/hyperlink" Target="https://science.fandom.com/ru/wiki/XIV" TargetMode="External"/><Relationship Id="rId4" Type="http://schemas.openxmlformats.org/officeDocument/2006/relationships/hyperlink" Target="https://science.fandom.com/ru/wiki/%D0%9D%D0%BE%D0%B2%D0%BE%D0%B5_%D0%B2%D1%80%D0%B5%D0%BC%D1%8F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4F1835E-CF2C-AD7D-5F59-B5FF607B63B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История лингвистических учений</a:t>
            </a:r>
            <a:br>
              <a:rPr lang="ru-RU" dirty="0"/>
            </a:br>
            <a:r>
              <a:rPr lang="ru-RU" dirty="0"/>
              <a:t>(периодизация)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1EB3D49A-7F03-B1B0-FDEC-9174C8B4FD8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ru-RU" sz="4800" dirty="0"/>
              <a:t>Этапы развития языкознания</a:t>
            </a:r>
          </a:p>
        </p:txBody>
      </p:sp>
    </p:spTree>
    <p:extLst>
      <p:ext uri="{BB962C8B-B14F-4D97-AF65-F5344CB8AC3E}">
        <p14:creationId xmlns:p14="http://schemas.microsoft.com/office/powerpoint/2010/main" val="5543786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FA5681E2-FECA-5A6E-C880-E37B44AE3602}"/>
              </a:ext>
            </a:extLst>
          </p:cNvPr>
          <p:cNvSpPr txBox="1"/>
          <p:nvPr/>
        </p:nvSpPr>
        <p:spPr>
          <a:xfrm>
            <a:off x="422031" y="464234"/>
            <a:ext cx="11324492" cy="61199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Русский ученый Востоков сравнивал данные русского, украинского, белорусского языков со старославянскими особенностями и установил полногласие в восточнославянском языке и неполногласие в старославянском языке.</a:t>
            </a:r>
            <a:endParaRPr lang="ru-RU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Таким образом, </a:t>
            </a:r>
            <a:r>
              <a:rPr lang="ru-RU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 возникновением сравнительно-исторического метода языкознание стало самостоятельной наукой, было выявлено сходство родственных языков на примере общности звуков, флексий, лексических особенностей в целом. </a:t>
            </a:r>
            <a:r>
              <a:rPr lang="ru-RU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Открытие сравнительно-исторического метода было вполне подготовлено всем ходом развития языковедческой науки</a:t>
            </a:r>
            <a:r>
              <a:rPr lang="ru-RU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Бопп</a:t>
            </a:r>
            <a:r>
              <a:rPr lang="ru-RU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Востоков, Гримм и Раск фактически независимо друг от друга пришли к аналогичным, взаимно дополняющим один другого выводам в отношении сравнительно-исторического метода.</a:t>
            </a:r>
          </a:p>
        </p:txBody>
      </p:sp>
    </p:spTree>
    <p:extLst>
      <p:ext uri="{BB962C8B-B14F-4D97-AF65-F5344CB8AC3E}">
        <p14:creationId xmlns:p14="http://schemas.microsoft.com/office/powerpoint/2010/main" val="34029776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093CA02A-97AF-6E43-8055-AA4A18649DED}"/>
              </a:ext>
            </a:extLst>
          </p:cNvPr>
          <p:cNvSpPr txBox="1"/>
          <p:nvPr/>
        </p:nvSpPr>
        <p:spPr>
          <a:xfrm>
            <a:off x="506437" y="393895"/>
            <a:ext cx="11366695" cy="658077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lvl="0" indent="-342900" algn="just" fontAlgn="base">
              <a:lnSpc>
                <a:spcPct val="150000"/>
              </a:lnSpc>
              <a:buFont typeface="Wingdings" panose="05000000000000000000" pitchFamily="2" charset="2"/>
              <a:buChar char=""/>
            </a:pPr>
            <a:r>
              <a:rPr lang="ru-RU" sz="28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Рассвет сравнительно-исторического языкознания </a:t>
            </a:r>
            <a:r>
              <a:rPr lang="en-US" sz="28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XIX </a:t>
            </a:r>
            <a:r>
              <a:rPr lang="ru-RU" sz="28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века </a:t>
            </a:r>
            <a:endParaRPr lang="ru-RU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ru-RU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Рассвет данного этапа на рубеже 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XVIII</a:t>
            </a:r>
            <a:r>
              <a:rPr lang="ru-RU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XIX</a:t>
            </a:r>
            <a:r>
              <a:rPr lang="ru-RU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вв.  связан с именем Вильгельма фон Гумбольдт, с натуралистическим </a:t>
            </a:r>
            <a:r>
              <a:rPr lang="ru-RU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направлениeм</a:t>
            </a:r>
            <a:r>
              <a:rPr lang="ru-RU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с логико-грамматическим </a:t>
            </a:r>
            <a:r>
              <a:rPr lang="ru-RU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направлениeм</a:t>
            </a:r>
            <a:r>
              <a:rPr lang="ru-RU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с психологическим </a:t>
            </a:r>
            <a:r>
              <a:rPr lang="ru-RU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направлениeм</a:t>
            </a:r>
            <a:r>
              <a:rPr lang="ru-RU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ru-RU" sz="2800" u="sng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Вильгельа</a:t>
            </a:r>
            <a:r>
              <a:rPr lang="ru-RU" sz="2800" u="sng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фон Гумбольдт</a:t>
            </a:r>
            <a:r>
              <a:rPr lang="ru-RU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по праву считается основоположником теоретического языкознания и создателем философии языка XIX века. Лингвистические взгляды В. Гумбольдта тесно связаны с его историко-философской концепцией и отражают положения классической немецкой философии, в частности и особенно Шеллинга, Гегеля и Канта.</a:t>
            </a:r>
          </a:p>
        </p:txBody>
      </p:sp>
    </p:spTree>
    <p:extLst>
      <p:ext uri="{BB962C8B-B14F-4D97-AF65-F5344CB8AC3E}">
        <p14:creationId xmlns:p14="http://schemas.microsoft.com/office/powerpoint/2010/main" val="312900858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0D049122-F683-2ED7-65B9-5485B261C72A}"/>
              </a:ext>
            </a:extLst>
          </p:cNvPr>
          <p:cNvSpPr txBox="1"/>
          <p:nvPr/>
        </p:nvSpPr>
        <p:spPr>
          <a:xfrm>
            <a:off x="379829" y="478303"/>
            <a:ext cx="11380762" cy="647818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sz="2800" u="sng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Натуралистическое направление</a:t>
            </a:r>
            <a:r>
              <a:rPr lang="ru-RU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ru-RU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 XIX веке передовые люди находились под влиянием идей естествоиспытателя Чарльза Дарвина. В рамках сравнительно-исторического языкознания сформировалось натуралистическое направление во главе с Августом </a:t>
            </a:r>
            <a:r>
              <a:rPr lang="ru-RU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Шлейхером</a:t>
            </a:r>
            <a:r>
              <a:rPr lang="ru-RU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Он в языкознание перенес термины естественных наук: языковая семья, языковой организм, родословное древо и т.д. Языкознание ученый относил к естественным наукам и считал, что объект языкознания – языки – ведут себя как организмы, т.е. рождаются, растут, зреют и борются друг с другом за существование, стареют и умирают.</a:t>
            </a:r>
            <a:endParaRPr lang="ru-RU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41377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A036F74C-AC0B-6ED5-3E6F-68CEE2A766AF}"/>
              </a:ext>
            </a:extLst>
          </p:cNvPr>
          <p:cNvSpPr txBox="1"/>
          <p:nvPr/>
        </p:nvSpPr>
        <p:spPr>
          <a:xfrm>
            <a:off x="604911" y="422031"/>
            <a:ext cx="10902461" cy="59344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ru-RU" sz="2800" u="sng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Логико-грамматическое </a:t>
            </a:r>
            <a:r>
              <a:rPr lang="ru-RU" sz="2800" u="sng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направлениe</a:t>
            </a:r>
            <a:endParaRPr lang="ru-RU" sz="2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ru-RU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Основоположником логико-грамматической школы является Карл Беккер (1775–1849). В 1827 г. была опубликована его работа «Организм языка», в которой автор рассматривал материал немецкого языка через призму законов логики. В центре внимания этой работы был синтаксический уровень, который удобнее можно было объяснить с помощью законов логики. Логико-семантический критерий был назван и главным принципом деления слов на части речи.</a:t>
            </a:r>
          </a:p>
        </p:txBody>
      </p:sp>
    </p:spTree>
    <p:extLst>
      <p:ext uri="{BB962C8B-B14F-4D97-AF65-F5344CB8AC3E}">
        <p14:creationId xmlns:p14="http://schemas.microsoft.com/office/powerpoint/2010/main" val="198719742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2BD3446E-51EA-AE3D-1B35-CA9082716801}"/>
              </a:ext>
            </a:extLst>
          </p:cNvPr>
          <p:cNvSpPr txBox="1"/>
          <p:nvPr/>
        </p:nvSpPr>
        <p:spPr>
          <a:xfrm>
            <a:off x="351691" y="506437"/>
            <a:ext cx="11394831" cy="601574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ru-RU" sz="3200" u="sng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Психологическое </a:t>
            </a:r>
            <a:r>
              <a:rPr lang="ru-RU" sz="3200" u="sng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направлениe</a:t>
            </a:r>
            <a:endParaRPr lang="ru-RU" sz="32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ru-RU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 середине XIX века успешно развивалась наука психология и язык стал рассматриваться как результат психологической деятельности индивида.</a:t>
            </a:r>
            <a:r>
              <a:rPr lang="ru-RU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Психологическое направление связано с появлением </a:t>
            </a:r>
            <a:r>
              <a:rPr lang="ru-RU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младограмматической школы в языкознании</a:t>
            </a:r>
            <a:r>
              <a:rPr lang="ru-RU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Основная концепция – </a:t>
            </a:r>
            <a:r>
              <a:rPr lang="ru-RU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язык является индивидуальной психофизической деятельностью: языковые изменения совершаются в обычной речевой деятельности индивида</a:t>
            </a:r>
            <a:r>
              <a:rPr lang="ru-RU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49665429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CE23EA20-A8FF-6B85-C88C-C5E6DD1DA252}"/>
              </a:ext>
            </a:extLst>
          </p:cNvPr>
          <p:cNvSpPr txBox="1"/>
          <p:nvPr/>
        </p:nvSpPr>
        <p:spPr>
          <a:xfrm>
            <a:off x="351692" y="562708"/>
            <a:ext cx="11451102" cy="563231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Младограмматиками шутливо называли молодых языковедов Лейпцигского университета Карла </a:t>
            </a:r>
            <a:r>
              <a:rPr lang="ru-RU" sz="3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Бругмана</a:t>
            </a:r>
            <a:r>
              <a:rPr lang="ru-RU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(1849–1919), Бертольда Дельбрюка (1842– 1922), Германа Пауля (1846–1921) и Августа Лескина (1840–1916) (лейпцигская школа). К младограмматическому направлению относят и других известных ученых, в их числе Ф. де Соссюра (1857 – 1913), И. А. </a:t>
            </a:r>
            <a:r>
              <a:rPr lang="ru-RU" sz="3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Бодуэна</a:t>
            </a:r>
            <a:r>
              <a:rPr lang="ru-RU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де </a:t>
            </a:r>
            <a:r>
              <a:rPr lang="ru-RU" sz="3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Куртенэ</a:t>
            </a:r>
            <a:r>
              <a:rPr lang="ru-RU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(1845–1929) (Казанская школа), Ф. Ф. Фортунатова (1848–1914) (Московская школа) и многих других. 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179545129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37CDCFBD-1020-B069-2439-00F1C0865F98}"/>
              </a:ext>
            </a:extLst>
          </p:cNvPr>
          <p:cNvSpPr txBox="1"/>
          <p:nvPr/>
        </p:nvSpPr>
        <p:spPr>
          <a:xfrm>
            <a:off x="464233" y="422031"/>
            <a:ext cx="11380763" cy="518404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ru-RU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Младограмматизм</a:t>
            </a:r>
            <a:r>
              <a:rPr lang="ru-RU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определял развитие языкознания с 70-х годов XIX в. до 20-х годов XX в. Младограмматики призывали к изучению живой речи с множеством диалектов. Психологизм в трактовке младограмматиков – это не психологизм народов, а психология отдельных индивидов, говорящих на том или ином языке. Именно человека, говорящего на своём языке, младограмматики поставили в центр внимания языкознания.</a:t>
            </a:r>
            <a:endParaRPr lang="ru-RU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410282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040A08C9-C811-931E-6919-77BF17D0EFD2}"/>
              </a:ext>
            </a:extLst>
          </p:cNvPr>
          <p:cNvSpPr txBox="1"/>
          <p:nvPr/>
        </p:nvSpPr>
        <p:spPr>
          <a:xfrm>
            <a:off x="309489" y="534572"/>
            <a:ext cx="11535508" cy="635045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lvl="0" indent="-342900" algn="just">
              <a:lnSpc>
                <a:spcPct val="150000"/>
              </a:lnSpc>
              <a:spcAft>
                <a:spcPts val="800"/>
              </a:spcAft>
              <a:buFont typeface="Wingdings" panose="05000000000000000000" pitchFamily="2" charset="2"/>
              <a:buChar char=""/>
            </a:pPr>
            <a:r>
              <a:rPr lang="ru-RU" sz="32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Структурализм</a:t>
            </a:r>
            <a:endParaRPr lang="ru-RU" sz="32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ru-RU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Структурализм или структурную лингвистику принято определять как совокупность воззрений на язык и методов его исследования, в основе которых лежит понимание языка как знаковой системы с </a:t>
            </a:r>
            <a:r>
              <a:rPr lang="ru-RU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чѐтко</a:t>
            </a:r>
            <a:r>
              <a:rPr lang="ru-RU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выделимыми</a:t>
            </a:r>
            <a:r>
              <a:rPr lang="ru-RU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структурными элементами (единицами языка, их классами и пр.) и стремление к строгому (приближающемуся к точным наукам) формальному описанию языка. Особое внимание структурализм уделяет описанию языковой структуры, причем не столько самим элементам структуры (фонемам, морфемам, словам и пр.), сколько их месту, отношениям и реляционным характеристикам в рамках языковой системы. 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544410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27BA7CFB-65AF-1EB8-7B75-6F411D45E2C6}"/>
              </a:ext>
            </a:extLst>
          </p:cNvPr>
          <p:cNvSpPr txBox="1"/>
          <p:nvPr/>
        </p:nvSpPr>
        <p:spPr>
          <a:xfrm>
            <a:off x="422031" y="323557"/>
            <a:ext cx="11422966" cy="55092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Ведущую роль в появлении структурализма сыграли неопозитивизм и феноменологическая философия. По мнению неопозитивистов, философия должна представлять собой «логический анализ языка», основанный на математической логике (Л. Витгенштейн), или </a:t>
            </a:r>
            <a:r>
              <a:rPr lang="ru-RU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логикосинтаксический</a:t>
            </a:r>
            <a:r>
              <a:rPr lang="ru-RU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анализ (Р. Карнап). Феноменология ставит своей целью построение универсальной науки (универсальной философии, универсальной онтологии), относящейся к «всеобъемлющему единству сущего», которая бы имела абсолютно строгое обоснование и служила бы обоснованием всем другим наукам (Э. </a:t>
            </a:r>
            <a:r>
              <a:rPr lang="ru-RU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Гуссерль</a:t>
            </a:r>
            <a:r>
              <a:rPr lang="ru-RU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). 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351894838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5014EF91-5595-AA40-92CF-ED4BB9C40174}"/>
              </a:ext>
            </a:extLst>
          </p:cNvPr>
          <p:cNvSpPr txBox="1"/>
          <p:nvPr/>
        </p:nvSpPr>
        <p:spPr>
          <a:xfrm>
            <a:off x="562708" y="562708"/>
            <a:ext cx="11071274" cy="444538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ru-RU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Исключительную роль в появлении структурализма сыграли идеи </a:t>
            </a:r>
            <a:r>
              <a:rPr lang="ru-RU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Ф.де</a:t>
            </a:r>
            <a:r>
              <a:rPr lang="ru-RU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Соссюра. Уже в 20–40-е годы XX столетия начинают складываться первые школы структурализма (Пражская, Копенгагенская (датская, глоссематика), американская (</a:t>
            </a:r>
            <a:r>
              <a:rPr lang="ru-RU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дескриптивизм</a:t>
            </a:r>
            <a:r>
              <a:rPr lang="ru-RU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), Лондонская), а также Ленинградская и Московская фонологические школы.</a:t>
            </a:r>
            <a:endParaRPr lang="ru-RU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35574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150E5ACD-7EB2-41FA-0AAE-848F65230E03}"/>
              </a:ext>
            </a:extLst>
          </p:cNvPr>
          <p:cNvSpPr txBox="1"/>
          <p:nvPr/>
        </p:nvSpPr>
        <p:spPr>
          <a:xfrm>
            <a:off x="647113" y="618978"/>
            <a:ext cx="11268221" cy="63905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"/>
            </a:pPr>
            <a:r>
              <a:rPr lang="ru-RU" sz="3600" b="1" i="1" kern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Начальный этап </a:t>
            </a:r>
            <a:r>
              <a:rPr lang="ru-RU" sz="3600" kern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3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 6 в. до н.э. до 18 в</a:t>
            </a:r>
            <a:r>
              <a:rPr lang="ru-RU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.)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1. Языкознание в Древней Индии. Грамматика </a:t>
            </a:r>
            <a:r>
              <a:rPr lang="ru-RU" sz="3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Панини</a:t>
            </a:r>
            <a:r>
              <a:rPr lang="ru-RU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как итог древнеиндийского языкознания. 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2. Языкознание в Древней Греции и Риме. Философская трактовка проблем языкознания (спор о правильности имен, вопрос о роли аналогии и аномалии в языке, происхождении языка). Грамматическое учение Аристотеля. 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3. Арабское языкознание. 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4. Китайское грамматическое учение.</a:t>
            </a:r>
          </a:p>
        </p:txBody>
      </p:sp>
    </p:spTree>
    <p:extLst>
      <p:ext uri="{BB962C8B-B14F-4D97-AF65-F5344CB8AC3E}">
        <p14:creationId xmlns:p14="http://schemas.microsoft.com/office/powerpoint/2010/main" val="91352353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DB79D463-C889-DFFC-B7ED-68D1F378CCDB}"/>
              </a:ext>
            </a:extLst>
          </p:cNvPr>
          <p:cNvSpPr txBox="1"/>
          <p:nvPr/>
        </p:nvSpPr>
        <p:spPr>
          <a:xfrm>
            <a:off x="365759" y="661182"/>
            <a:ext cx="11479237" cy="536557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lvl="0" indent="-342900" algn="just">
              <a:lnSpc>
                <a:spcPct val="150000"/>
              </a:lnSpc>
              <a:spcAft>
                <a:spcPts val="800"/>
              </a:spcAft>
              <a:buFont typeface="Wingdings" panose="05000000000000000000" pitchFamily="2" charset="2"/>
              <a:buChar char=""/>
            </a:pPr>
            <a:r>
              <a:rPr lang="ru-RU" sz="32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Языкознание на современном этапе</a:t>
            </a:r>
            <a:endParaRPr lang="ru-RU" sz="32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ru-RU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Современное языкознание нельзя охарактеризовать какой-то одной парадигмой, так как его характер </a:t>
            </a:r>
            <a:r>
              <a:rPr lang="ru-RU" sz="3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полипарадигмальный</a:t>
            </a:r>
            <a:r>
              <a:rPr lang="ru-RU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в отличие от предыдущих этапов, когда можно было без труда определить ведущую парадигму.</a:t>
            </a:r>
            <a:r>
              <a:rPr lang="ru-RU" sz="32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Современное лингвистическое мышление определяется принципами антропоцентризма, экспансионизма, функционализма, </a:t>
            </a:r>
            <a:r>
              <a:rPr lang="ru-RU" sz="32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экспланаторности</a:t>
            </a:r>
            <a:r>
              <a:rPr lang="ru-RU" sz="32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семантикоцентризма</a:t>
            </a:r>
            <a:r>
              <a:rPr lang="ru-RU" sz="32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В центре современной парадигмы изучения языка находится вопрос о роли человеческого фактора в языке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937202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83BCDF6F-02D7-75DD-782E-951A28751976}"/>
              </a:ext>
            </a:extLst>
          </p:cNvPr>
          <p:cNvSpPr txBox="1"/>
          <p:nvPr/>
        </p:nvSpPr>
        <p:spPr>
          <a:xfrm>
            <a:off x="393895" y="464235"/>
            <a:ext cx="11352628" cy="508132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ru-RU" sz="3600" u="sng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Когнитивная лингвистика в системе наук</a:t>
            </a:r>
            <a:endParaRPr lang="ru-RU" sz="36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ru-RU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Центральной в когнитивной лингвистике является категория знания, проблема видов знания и способов их языкового представления, так как именно язык является основным средством фиксации, хранения, переработки и передачи знания.</a:t>
            </a:r>
          </a:p>
        </p:txBody>
      </p:sp>
    </p:spTree>
    <p:extLst>
      <p:ext uri="{BB962C8B-B14F-4D97-AF65-F5344CB8AC3E}">
        <p14:creationId xmlns:p14="http://schemas.microsoft.com/office/powerpoint/2010/main" val="24232293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7DCB0574-4A41-088D-DBA1-BDFC8B172453}"/>
              </a:ext>
            </a:extLst>
          </p:cNvPr>
          <p:cNvSpPr txBox="1"/>
          <p:nvPr/>
        </p:nvSpPr>
        <p:spPr>
          <a:xfrm>
            <a:off x="984737" y="1631852"/>
            <a:ext cx="10663311" cy="36750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 это время были сформулированы основные проблемы языкознания, заложена лингвистическая терминология и накоплен фактический материал из разных языков мира.</a:t>
            </a:r>
            <a:endParaRPr lang="ru-RU" sz="40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37964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49FD93A1-44E4-89AE-A26D-25BB36AF3BE9}"/>
              </a:ext>
            </a:extLst>
          </p:cNvPr>
          <p:cNvSpPr txBox="1"/>
          <p:nvPr/>
        </p:nvSpPr>
        <p:spPr>
          <a:xfrm>
            <a:off x="309489" y="365760"/>
            <a:ext cx="11408899" cy="658077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lvl="0" indent="-342900">
              <a:lnSpc>
                <a:spcPct val="150000"/>
              </a:lnSpc>
              <a:spcAft>
                <a:spcPts val="800"/>
              </a:spcAft>
              <a:buFont typeface="Wingdings" panose="05000000000000000000" pitchFamily="2" charset="2"/>
              <a:buChar char=""/>
            </a:pPr>
            <a:r>
              <a:rPr lang="ru-RU" sz="28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Языкознание средних веков и эпохи Возрождения</a:t>
            </a:r>
            <a:endParaRPr lang="ru-RU" sz="2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ru-RU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Под </a:t>
            </a:r>
            <a:r>
              <a:rPr lang="ru-RU" sz="2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средними веками</a:t>
            </a:r>
            <a:r>
              <a:rPr lang="ru-RU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условно понимают целое тысячелетие в истории человечества от 476 г., когда варвары разграбили и сожгли Рим, до 1492 г. – времени открытия Колумбом Америки. Эпоха характеризуется умственным застоем во всех областях, в том числе и в языкознании. Распространение христианства привело к распространению письменности у многих бесписьменных народов. Единственным изучаемым языком Эпохи средневековья была латынь. Латынь изучалась в чисто практических целях, так как латинский язык был универсальным языком науки.</a:t>
            </a:r>
          </a:p>
        </p:txBody>
      </p:sp>
    </p:spTree>
    <p:extLst>
      <p:ext uri="{BB962C8B-B14F-4D97-AF65-F5344CB8AC3E}">
        <p14:creationId xmlns:p14="http://schemas.microsoft.com/office/powerpoint/2010/main" val="34255392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54283347-AB84-5DD0-F892-D00EE5553B06}"/>
              </a:ext>
            </a:extLst>
          </p:cNvPr>
          <p:cNvSpPr txBox="1"/>
          <p:nvPr/>
        </p:nvSpPr>
        <p:spPr>
          <a:xfrm>
            <a:off x="422031" y="647114"/>
            <a:ext cx="11549575" cy="556594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 fontAlgn="base">
              <a:lnSpc>
                <a:spcPct val="150000"/>
              </a:lnSpc>
            </a:pPr>
            <a:r>
              <a:rPr lang="ru-RU" sz="2400" b="1" dirty="0">
                <a:solidFill>
                  <a:srgbClr val="3A3A3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Возрождение</a:t>
            </a:r>
            <a:r>
              <a:rPr lang="ru-RU" sz="2400" dirty="0">
                <a:solidFill>
                  <a:srgbClr val="3A3A3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или </a:t>
            </a:r>
            <a:r>
              <a:rPr lang="ru-RU" sz="2400" b="1" dirty="0">
                <a:solidFill>
                  <a:srgbClr val="3A3A3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Ренессанс</a:t>
            </a:r>
            <a:r>
              <a:rPr lang="ru-RU" sz="2400" dirty="0">
                <a:solidFill>
                  <a:srgbClr val="3A3A3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— эпоха в истории культуры </a:t>
            </a:r>
            <a:r>
              <a:rPr lang="ru-RU" sz="2400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hlinkClick r:id="rId2" tooltip="Европа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Европы</a:t>
            </a:r>
            <a:r>
              <a:rPr lang="ru-RU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пришедшая на смену культуре </a:t>
            </a:r>
            <a:r>
              <a:rPr lang="ru-RU" sz="2400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hlinkClick r:id="rId3" tooltip="Средние века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Средних веков</a:t>
            </a:r>
            <a:r>
              <a:rPr lang="ru-RU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и предшествующая культуре </a:t>
            </a:r>
            <a:r>
              <a:rPr lang="ru-RU" sz="2400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hlinkClick r:id="rId4" tooltip="Новое время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нового времени</a:t>
            </a:r>
            <a:r>
              <a:rPr lang="ru-RU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Примерные хронологические рамки эпохи — </a:t>
            </a:r>
            <a:r>
              <a:rPr lang="ru-RU" sz="2400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hlinkClick r:id="rId5" tooltip="XIV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XIV</a:t>
            </a:r>
            <a:r>
              <a:rPr lang="ru-RU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—</a:t>
            </a:r>
            <a:r>
              <a:rPr lang="ru-RU" sz="2400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hlinkClick r:id="rId6" tooltip="XVI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XVI</a:t>
            </a:r>
            <a:r>
              <a:rPr lang="ru-RU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века. Отличительная черта эпохи возрождения — светский характер культуры и её антропоцентризм (то есть интерес, в первую очередь, к человеку и его деятельности). Появляется интерес к </a:t>
            </a:r>
            <a:r>
              <a:rPr lang="ru-RU" sz="2400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hlinkClick r:id="rId7" tooltip="Античность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античной</a:t>
            </a:r>
            <a:r>
              <a:rPr lang="ru-RU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культуре, происходит как бы её «возрождение» — так </a:t>
            </a:r>
            <a:r>
              <a:rPr lang="ru-RU" sz="2400" dirty="0">
                <a:solidFill>
                  <a:srgbClr val="3A3A3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 появился этот термин. Считается, что </a:t>
            </a: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Эпоха Возрождения выдвинула 3 основные проблемы в языкознании: 1) создание и развитие национальных языков, 2) изучение и освоение различных языков Востока в международном масштабе, 3) пересмотр античного и средневекового лингвистического наследия.</a:t>
            </a:r>
            <a:endParaRPr lang="ru-RU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26451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326B3FCE-36CE-3A27-9CD7-A57E4AE4B1ED}"/>
              </a:ext>
            </a:extLst>
          </p:cNvPr>
          <p:cNvSpPr txBox="1"/>
          <p:nvPr/>
        </p:nvSpPr>
        <p:spPr>
          <a:xfrm>
            <a:off x="196947" y="337626"/>
            <a:ext cx="11662117" cy="591315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lvl="0" indent="-342900" algn="just" fontAlgn="base">
              <a:lnSpc>
                <a:spcPct val="150000"/>
              </a:lnSpc>
              <a:buFont typeface="Wingdings" panose="05000000000000000000" pitchFamily="2" charset="2"/>
              <a:buChar char=""/>
            </a:pPr>
            <a:r>
              <a:rPr lang="ru-RU" sz="3200" b="1" i="1" dirty="0">
                <a:solidFill>
                  <a:srgbClr val="3A3A3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Сравнительно-историческое языкознание</a:t>
            </a:r>
            <a:endParaRPr lang="ru-RU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ru-RU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До 18 века языкознание было составной частью философии. В конце 18 в. происходят изменения в представлениях о языке, которые способствуют становлению языкознания как самостоятельной науки:</a:t>
            </a:r>
            <a:endParaRPr lang="ru-RU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ru-RU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создаются грамматики, не только описательные, но и сопоставительные, исторические;</a:t>
            </a:r>
            <a:endParaRPr lang="ru-RU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ru-RU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происходит знакомство с санскритом (древнеиндийский язык);</a:t>
            </a:r>
            <a:endParaRPr lang="ru-RU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66955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9F65A911-2CF5-07C6-DE51-0278A4D14DBF}"/>
              </a:ext>
            </a:extLst>
          </p:cNvPr>
          <p:cNvSpPr txBox="1"/>
          <p:nvPr/>
        </p:nvSpPr>
        <p:spPr>
          <a:xfrm>
            <a:off x="534572" y="675249"/>
            <a:ext cx="11099410" cy="497873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ru-RU" sz="3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 культуре действует романтизм (направление, которому интересно прошлое, традиции), поэтому был разработан в конце 18 века метод изучения языка – сравнительно-исторический, и сразу языкознание стало самостоятельной наукой, отделилось от философии и логики.</a:t>
            </a:r>
            <a:endParaRPr lang="ru-RU" sz="3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80568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4A402157-8F6E-DA52-77B5-5AE4E3AD4D92}"/>
              </a:ext>
            </a:extLst>
          </p:cNvPr>
          <p:cNvSpPr txBox="1"/>
          <p:nvPr/>
        </p:nvSpPr>
        <p:spPr>
          <a:xfrm>
            <a:off x="464234" y="478302"/>
            <a:ext cx="11408898" cy="41477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sz="3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Основоположниками этого метода стали ученые разных стран:</a:t>
            </a:r>
            <a:endParaRPr lang="ru-RU" sz="3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ru-RU" sz="3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русский ученый Алекандр Христофорович Востоков;</a:t>
            </a:r>
            <a:endParaRPr lang="ru-RU" sz="3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ru-RU" sz="3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датский ученый Расмус Раск;</a:t>
            </a:r>
            <a:endParaRPr lang="ru-RU" sz="3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ru-RU" sz="3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немецкие лингвисты Франц </a:t>
            </a:r>
            <a:r>
              <a:rPr lang="ru-RU" sz="36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Бопп</a:t>
            </a:r>
            <a:r>
              <a:rPr lang="ru-RU" sz="3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и Якоб Гримм.</a:t>
            </a:r>
            <a:endParaRPr lang="ru-RU" sz="3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91241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0BE89B39-B2B5-6F4F-E5C5-E6206D3FF7C9}"/>
              </a:ext>
            </a:extLst>
          </p:cNvPr>
          <p:cNvSpPr txBox="1"/>
          <p:nvPr/>
        </p:nvSpPr>
        <p:spPr>
          <a:xfrm>
            <a:off x="548640" y="576775"/>
            <a:ext cx="11071274" cy="517449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Франц </a:t>
            </a:r>
            <a:r>
              <a:rPr lang="ru-RU" sz="3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Бопп</a:t>
            </a:r>
            <a:r>
              <a:rPr lang="ru-RU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анализировал систему спряжения санскрита и сравнивал с данными греческого, латинского, персидского, германского языков и выявил, что европейские языки родственны санскриту, т.к. совпадают глагольные флексии.</a:t>
            </a:r>
            <a:endParaRPr lang="ru-RU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ru-RU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Якоб Гримм сравнивал и сопоставлял звуки германских языков со скандинавскими согласными и другими индоевропейскими языками и тоже выявил родство.</a:t>
            </a:r>
            <a:endParaRPr lang="ru-RU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985141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</TotalTime>
  <Words>1334</Words>
  <Application>Microsoft Office PowerPoint</Application>
  <PresentationFormat>Широкоэкранный</PresentationFormat>
  <Paragraphs>43</Paragraphs>
  <Slides>21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7" baseType="lpstr">
      <vt:lpstr>Arial</vt:lpstr>
      <vt:lpstr>Calibri</vt:lpstr>
      <vt:lpstr>Calibri Light</vt:lpstr>
      <vt:lpstr>Times New Roman</vt:lpstr>
      <vt:lpstr>Wingdings</vt:lpstr>
      <vt:lpstr>Тема Office</vt:lpstr>
      <vt:lpstr>История лингвистических учений (периодизация)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История лингвистических учений (периодизация)</dc:title>
  <dc:creator>1</dc:creator>
  <cp:lastModifiedBy>1</cp:lastModifiedBy>
  <cp:revision>10</cp:revision>
  <dcterms:created xsi:type="dcterms:W3CDTF">2022-11-22T11:19:32Z</dcterms:created>
  <dcterms:modified xsi:type="dcterms:W3CDTF">2022-11-22T11:56:42Z</dcterms:modified>
</cp:coreProperties>
</file>