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verage" charset="0"/>
      <p:regular r:id="rId8"/>
    </p:embeddedFont>
    <p:embeddedFont>
      <p:font typeface="Lora" charset="-52"/>
      <p:regular r:id="rId9"/>
      <p:bold r:id="rId10"/>
      <p:italic r:id="rId11"/>
      <p:boldItalic r:id="rId12"/>
    </p:embeddedFont>
    <p:embeddedFont>
      <p:font typeface="Caveat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5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0057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95b4cf412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95b4cf412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95b4cf412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95b4cf412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95b4cf412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95b4cf412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95b4cf412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95b4cf412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66" y="1933275"/>
            <a:ext cx="3652725" cy="25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099033" y="1285150"/>
            <a:ext cx="4492441" cy="19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Caveat"/>
                <a:ea typeface="Caveat"/>
                <a:cs typeface="Caveat"/>
                <a:sym typeface="Caveat"/>
              </a:rPr>
              <a:t>идеографическое письмо</a:t>
            </a:r>
            <a:endParaRPr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215200" y="4556900"/>
            <a:ext cx="25485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205500" y="607275"/>
            <a:ext cx="87330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2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Древнейшее египетское 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84225" y="4523175"/>
            <a:ext cx="36810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Average"/>
                <a:ea typeface="Average"/>
                <a:cs typeface="Average"/>
                <a:sym typeface="Average"/>
              </a:rPr>
              <a:t>Палетка Нармера — один из древнейших памятников египетской письменности.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7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Caveat"/>
                <a:ea typeface="Caveat"/>
                <a:cs typeface="Caveat"/>
                <a:sym typeface="Caveat"/>
              </a:rPr>
              <a:t>Переходный характер древнеегипетского письма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40250"/>
            <a:ext cx="4325400" cy="3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Первоначально египетское письмо было </a:t>
            </a:r>
            <a:r>
              <a:rPr lang="ru" sz="1700" b="1" i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пиктографическим</a:t>
            </a:r>
            <a:r>
              <a:rPr lang="ru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(⊚ - «солнце»).</a:t>
            </a: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Следующим шагом было создание </a:t>
            </a:r>
            <a:r>
              <a:rPr lang="ru" sz="1700" b="1" i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идеографического</a:t>
            </a:r>
            <a:r>
              <a:rPr lang="ru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письма (⊚ «солнце» — слово «день», исходя из того, что солнце светит лишь днём).</a:t>
            </a: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250" y="470925"/>
            <a:ext cx="1598750" cy="1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041200" y="965450"/>
            <a:ext cx="37911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latin typeface="Lora"/>
                <a:ea typeface="Lora"/>
                <a:cs typeface="Lora"/>
                <a:sym typeface="Lora"/>
              </a:rPr>
              <a:t>Иероглиф VS пиктограмма</a:t>
            </a:r>
            <a:endParaRPr sz="2000"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11806" t="11365" r="12020" b="12461"/>
          <a:stretch/>
        </p:blipFill>
        <p:spPr>
          <a:xfrm>
            <a:off x="4637100" y="2120500"/>
            <a:ext cx="2087250" cy="20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0000" y="2120500"/>
            <a:ext cx="2087250" cy="20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15788" t="31083" r="23857" b="8218"/>
          <a:stretch/>
        </p:blipFill>
        <p:spPr>
          <a:xfrm>
            <a:off x="499375" y="334625"/>
            <a:ext cx="8145250" cy="46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6042675" y="428975"/>
            <a:ext cx="2007900" cy="73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8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veat"/>
                <a:ea typeface="Caveat"/>
                <a:cs typeface="Caveat"/>
                <a:sym typeface="Caveat"/>
              </a:rPr>
              <a:t>Система письма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017375" y="434913"/>
            <a:ext cx="2007900" cy="73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981225" y="360850"/>
            <a:ext cx="2080200" cy="3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звуковые знаки (фонограммы)</a:t>
            </a:r>
            <a:endParaRPr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006525" y="384250"/>
            <a:ext cx="20802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смысловые знаки (идеограммы)</a:t>
            </a:r>
            <a:endParaRPr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93225" y="1363325"/>
            <a:ext cx="2441700" cy="10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50725" y="1225988"/>
            <a:ext cx="29412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односогласные знаки</a:t>
            </a:r>
            <a:endParaRPr sz="1600"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93225" y="2571750"/>
            <a:ext cx="2441700" cy="10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5576025" y="3139375"/>
            <a:ext cx="2941200" cy="160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793213" y="3799700"/>
            <a:ext cx="2441700" cy="10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515775" y="2426838"/>
            <a:ext cx="30111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двусогласные знаки</a:t>
            </a:r>
            <a:endParaRPr sz="1600"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576025" y="1349013"/>
            <a:ext cx="2941200" cy="160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17325" y="3699688"/>
            <a:ext cx="28080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трехсогласные знаки</a:t>
            </a:r>
            <a:endParaRPr sz="1600"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6006525" y="1306925"/>
            <a:ext cx="20802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логограммы</a:t>
            </a:r>
            <a:endParaRPr sz="1700"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006525" y="3065500"/>
            <a:ext cx="20802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детерминативы</a:t>
            </a:r>
            <a:endParaRPr sz="1700"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85" y="1714975"/>
            <a:ext cx="35999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227000" y="1635775"/>
            <a:ext cx="20079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Изображаемый предмет: нога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Транслитерация: </a:t>
            </a:r>
            <a:r>
              <a:rPr lang="ru" sz="1200" b="1"/>
              <a:t>b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Приблизительное звуковое значение: </a:t>
            </a:r>
            <a:r>
              <a:rPr lang="ru" sz="1200" b="1"/>
              <a:t>«б»</a:t>
            </a:r>
            <a:endParaRPr sz="1200" b="1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654" y="3178650"/>
            <a:ext cx="580900" cy="18344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227000" y="4113925"/>
            <a:ext cx="20079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Изображаемый предмет: навозный жук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Транслитерация:</a:t>
            </a:r>
            <a:r>
              <a:rPr lang="ru" sz="1200" b="1"/>
              <a:t> </a:t>
            </a:r>
            <a:r>
              <a:rPr lang="ru" sz="1250" b="1" i="1">
                <a:solidFill>
                  <a:srgbClr val="202122"/>
                </a:solidFill>
                <a:highlight>
                  <a:srgbClr val="FFFFFF"/>
                </a:highlight>
              </a:rPr>
              <a:t>ḫpr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Google Shape;99;p16"/>
          <p:cNvSpPr txBox="1"/>
          <p:nvPr/>
        </p:nvSpPr>
        <p:spPr>
          <a:xfrm>
            <a:off x="1227000" y="2922613"/>
            <a:ext cx="20079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Изображаемый предмет: глаз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Транслитерация: </a:t>
            </a:r>
            <a:r>
              <a:rPr lang="ru" sz="1200" b="1"/>
              <a:t>ir</a:t>
            </a:r>
            <a:endParaRPr sz="1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975" y="4209475"/>
            <a:ext cx="36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2288" y="2007288"/>
            <a:ext cx="396600" cy="3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6381025" y="1872963"/>
            <a:ext cx="20079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Изображаемый предмет: солнце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Возможные значения: день, свет, солнце, время</a:t>
            </a:r>
            <a:endParaRPr sz="1200" b="1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6838" y="3653725"/>
            <a:ext cx="5274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0125" y="4385271"/>
            <a:ext cx="580900" cy="18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6717525" y="3742975"/>
            <a:ext cx="74400" cy="8307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613875" y="3983425"/>
            <a:ext cx="19464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Определитель «говорить»</a:t>
            </a:r>
            <a:endParaRPr sz="1200" b="1"/>
          </a:p>
        </p:txBody>
      </p:sp>
      <p:sp>
        <p:nvSpPr>
          <p:cNvPr id="107" name="Google Shape;107;p16"/>
          <p:cNvSpPr/>
          <p:nvPr/>
        </p:nvSpPr>
        <p:spPr>
          <a:xfrm>
            <a:off x="384225" y="818000"/>
            <a:ext cx="632075" cy="3581850"/>
          </a:xfrm>
          <a:custGeom>
            <a:avLst/>
            <a:gdLst/>
            <a:ahLst/>
            <a:cxnLst/>
            <a:rect l="l" t="t" r="r" b="b"/>
            <a:pathLst>
              <a:path w="25283" h="143274" extrusionOk="0">
                <a:moveTo>
                  <a:pt x="25283" y="0"/>
                </a:moveTo>
                <a:lnTo>
                  <a:pt x="0" y="0"/>
                </a:lnTo>
                <a:lnTo>
                  <a:pt x="495" y="142779"/>
                </a:lnTo>
                <a:lnTo>
                  <a:pt x="16360" y="14327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08" name="Google Shape;108;p16"/>
          <p:cNvCxnSpPr>
            <a:endCxn id="85" idx="1"/>
          </p:cNvCxnSpPr>
          <p:nvPr/>
        </p:nvCxnSpPr>
        <p:spPr>
          <a:xfrm rot="10800000" flipH="1">
            <a:off x="396625" y="1895075"/>
            <a:ext cx="396600" cy="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6"/>
          <p:cNvCxnSpPr/>
          <p:nvPr/>
        </p:nvCxnSpPr>
        <p:spPr>
          <a:xfrm rot="10800000" flipH="1">
            <a:off x="396700" y="3112663"/>
            <a:ext cx="396600" cy="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6"/>
          <p:cNvSpPr/>
          <p:nvPr/>
        </p:nvSpPr>
        <p:spPr>
          <a:xfrm>
            <a:off x="8056075" y="780825"/>
            <a:ext cx="718850" cy="3123275"/>
          </a:xfrm>
          <a:custGeom>
            <a:avLst/>
            <a:gdLst/>
            <a:ahLst/>
            <a:cxnLst/>
            <a:rect l="l" t="t" r="r" b="b"/>
            <a:pathLst>
              <a:path w="28754" h="124931" extrusionOk="0">
                <a:moveTo>
                  <a:pt x="0" y="0"/>
                </a:moveTo>
                <a:lnTo>
                  <a:pt x="28259" y="0"/>
                </a:lnTo>
                <a:lnTo>
                  <a:pt x="28754" y="124435"/>
                </a:lnTo>
                <a:lnTo>
                  <a:pt x="18839" y="12493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11" name="Google Shape;111;p16"/>
          <p:cNvCxnSpPr>
            <a:stCxn id="91" idx="3"/>
          </p:cNvCxnSpPr>
          <p:nvPr/>
        </p:nvCxnSpPr>
        <p:spPr>
          <a:xfrm>
            <a:off x="8517225" y="2149713"/>
            <a:ext cx="2577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6"/>
          <p:cNvCxnSpPr>
            <a:endCxn id="83" idx="3"/>
          </p:cNvCxnSpPr>
          <p:nvPr/>
        </p:nvCxnSpPr>
        <p:spPr>
          <a:xfrm flipH="1">
            <a:off x="3061425" y="520450"/>
            <a:ext cx="396600" cy="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>
            <a:endCxn id="84" idx="1"/>
          </p:cNvCxnSpPr>
          <p:nvPr/>
        </p:nvCxnSpPr>
        <p:spPr>
          <a:xfrm>
            <a:off x="5676525" y="520450"/>
            <a:ext cx="330000" cy="3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4" name="Google Shape;11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4388" y="1393750"/>
            <a:ext cx="17621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11700" y="17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veat"/>
                <a:ea typeface="Caveat"/>
                <a:cs typeface="Caveat"/>
                <a:sym typeface="Caveat"/>
              </a:rPr>
              <a:t>Пример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rcRect l="50173" b="53846"/>
          <a:stretch>
            <a:fillRect/>
          </a:stretch>
        </p:blipFill>
        <p:spPr>
          <a:xfrm>
            <a:off x="430923" y="956474"/>
            <a:ext cx="3857297" cy="119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rcRect l="51451" b="43671"/>
          <a:stretch>
            <a:fillRect/>
          </a:stretch>
        </p:blipFill>
        <p:spPr>
          <a:xfrm>
            <a:off x="462456" y="2179098"/>
            <a:ext cx="3804744" cy="120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5166050" y="905500"/>
            <a:ext cx="22308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написано кратко вместо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825" y="880600"/>
            <a:ext cx="388218" cy="4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825" y="1287345"/>
            <a:ext cx="388225" cy="12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2650" y="805439"/>
            <a:ext cx="388225" cy="42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2650" y="1269349"/>
            <a:ext cx="388225" cy="12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2650" y="1484939"/>
            <a:ext cx="388225" cy="122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4777825" y="1602625"/>
            <a:ext cx="334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Здесь три односогласных знака: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7425" y="1999150"/>
            <a:ext cx="38820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7425" y="2508812"/>
            <a:ext cx="388225" cy="1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587" y="2817125"/>
            <a:ext cx="507900" cy="160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4490838" y="830350"/>
            <a:ext cx="5079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4477650" y="1570338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5285475" y="2024038"/>
            <a:ext cx="3882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202122"/>
                </a:solidFill>
                <a:highlight>
                  <a:srgbClr val="FFFFFF"/>
                </a:highlight>
              </a:rPr>
              <a:t>ḏ</a:t>
            </a:r>
            <a:endParaRPr sz="1700" b="1"/>
          </a:p>
        </p:txBody>
      </p:sp>
      <p:sp>
        <p:nvSpPr>
          <p:cNvPr id="135" name="Google Shape;135;p17"/>
          <p:cNvSpPr txBox="1"/>
          <p:nvPr/>
        </p:nvSpPr>
        <p:spPr>
          <a:xfrm>
            <a:off x="5285475" y="2349550"/>
            <a:ext cx="3882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202122"/>
                </a:solidFill>
                <a:highlight>
                  <a:srgbClr val="FFFFFF"/>
                </a:highlight>
              </a:rPr>
              <a:t>d</a:t>
            </a:r>
            <a:endParaRPr sz="1700" b="1"/>
          </a:p>
        </p:txBody>
      </p:sp>
      <p:sp>
        <p:nvSpPr>
          <p:cNvPr id="136" name="Google Shape;136;p17"/>
          <p:cNvSpPr txBox="1"/>
          <p:nvPr/>
        </p:nvSpPr>
        <p:spPr>
          <a:xfrm>
            <a:off x="5285475" y="2711463"/>
            <a:ext cx="3882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202122"/>
                </a:solidFill>
                <a:highlight>
                  <a:srgbClr val="FFFFFF"/>
                </a:highlight>
              </a:rPr>
              <a:t>f</a:t>
            </a:r>
            <a:endParaRPr sz="1700" b="1"/>
          </a:p>
        </p:txBody>
      </p:sp>
      <p:sp>
        <p:nvSpPr>
          <p:cNvPr id="137" name="Google Shape;137;p17"/>
          <p:cNvSpPr txBox="1"/>
          <p:nvPr/>
        </p:nvSpPr>
        <p:spPr>
          <a:xfrm>
            <a:off x="5733525" y="1989900"/>
            <a:ext cx="34464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</a:t>
            </a:r>
            <a:r>
              <a:rPr lang="ru" b="1"/>
              <a:t> </a:t>
            </a:r>
            <a:r>
              <a:rPr lang="ru" sz="1500" b="1">
                <a:latin typeface="Average"/>
                <a:ea typeface="Average"/>
                <a:cs typeface="Average"/>
                <a:sym typeface="Average"/>
              </a:rPr>
              <a:t>ḏd</a:t>
            </a: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 — глагол «говорить», 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Average"/>
                <a:ea typeface="Average"/>
                <a:cs typeface="Average"/>
                <a:sym typeface="Average"/>
              </a:rPr>
              <a:t>.f </a:t>
            </a: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— местоимение-суффикс 3 л. ед. ч. 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Таким образом, вся группа читается: </a:t>
            </a:r>
            <a:r>
              <a:rPr lang="ru" sz="1500" b="1">
                <a:latin typeface="Average"/>
                <a:ea typeface="Average"/>
                <a:cs typeface="Average"/>
                <a:sym typeface="Average"/>
              </a:rPr>
              <a:t>ḏd.f</a:t>
            </a: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, что значит «говорит он».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490850" y="3022500"/>
            <a:ext cx="3618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4)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4410" y="3122228"/>
            <a:ext cx="229275" cy="24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90963" y="3489000"/>
            <a:ext cx="361950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225625" y="3073375"/>
            <a:ext cx="360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читается jnk — независимое местоимение 1 л. ед. ч.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3350" y="3772975"/>
            <a:ext cx="36195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311700" y="3619375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5)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985300" y="3644275"/>
            <a:ext cx="35076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nb — «господин, хозяин, владыка»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311700" y="4015975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6)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748672" y="3991101"/>
            <a:ext cx="88719" cy="4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886175" y="4040875"/>
            <a:ext cx="35076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двусогласный знак qd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11700" y="4462350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7)</a:t>
            </a: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100" y="4615950"/>
            <a:ext cx="352425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985300" y="4437475"/>
            <a:ext cx="35076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d, фонетический комплемент к слову qd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4477650" y="3716950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8)</a:t>
            </a:r>
            <a:endParaRPr dirty="0"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57308" y="3765600"/>
            <a:ext cx="229275" cy="31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5166050" y="3535975"/>
            <a:ext cx="3870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написано вместо близкого по форме иероглифического знака     ,детерминатив в словах qd «строить» и qd «образ»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2650" y="3991088"/>
            <a:ext cx="15240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4477650" y="4411400"/>
            <a:ext cx="388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9</a:t>
            </a:r>
            <a:r>
              <a:rPr lang="ru" dirty="0" smtClean="0"/>
              <a:t>)</a:t>
            </a:r>
            <a:endParaRPr dirty="0"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94675" y="4411392"/>
            <a:ext cx="88725" cy="337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5012225" y="4340675"/>
            <a:ext cx="38700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Average"/>
                <a:ea typeface="Average"/>
                <a:cs typeface="Average"/>
                <a:sym typeface="Average"/>
              </a:rPr>
              <a:t>детерминатив в словах, обозначающих абстрактные понятия.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488100" y="260275"/>
            <a:ext cx="8167800" cy="4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latin typeface="Average"/>
                <a:ea typeface="Average"/>
                <a:cs typeface="Average"/>
                <a:sym typeface="Average"/>
              </a:rPr>
              <a:t>jnk nb qd «Я — владыка характера», то есть «я обладаю крепким характером».</a:t>
            </a:r>
            <a:endParaRPr sz="1700" b="1"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263</Words>
  <Application>Microsoft Office PowerPoint</Application>
  <PresentationFormat>Экран (16:9)</PresentationFormat>
  <Paragraphs>51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Average</vt:lpstr>
      <vt:lpstr>Lora</vt:lpstr>
      <vt:lpstr>Caveat</vt:lpstr>
      <vt:lpstr>Simple Light</vt:lpstr>
      <vt:lpstr> идеографическое письмо</vt:lpstr>
      <vt:lpstr>Переходный характер древнеегипетского письма</vt:lpstr>
      <vt:lpstr>Презентация PowerPoint</vt:lpstr>
      <vt:lpstr>Система письма</vt:lpstr>
      <vt:lpstr>Пример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идеографическое письмо</dc:title>
  <dc:creator>Татьяна Киргизова</dc:creator>
  <cp:lastModifiedBy>Бухгалтер</cp:lastModifiedBy>
  <cp:revision>3</cp:revision>
  <dcterms:modified xsi:type="dcterms:W3CDTF">2021-06-14T15:38:46Z</dcterms:modified>
</cp:coreProperties>
</file>