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325" r:id="rId5"/>
    <p:sldId id="258" r:id="rId6"/>
    <p:sldId id="261" r:id="rId7"/>
    <p:sldId id="259" r:id="rId8"/>
    <p:sldId id="277" r:id="rId9"/>
    <p:sldId id="279" r:id="rId10"/>
    <p:sldId id="280" r:id="rId11"/>
    <p:sldId id="267" r:id="rId12"/>
    <p:sldId id="269" r:id="rId13"/>
    <p:sldId id="268" r:id="rId14"/>
    <p:sldId id="266" r:id="rId15"/>
    <p:sldId id="272" r:id="rId16"/>
    <p:sldId id="326" r:id="rId17"/>
    <p:sldId id="329" r:id="rId18"/>
    <p:sldId id="331" r:id="rId19"/>
    <p:sldId id="332" r:id="rId20"/>
    <p:sldId id="273" r:id="rId21"/>
    <p:sldId id="327" r:id="rId22"/>
    <p:sldId id="328" r:id="rId23"/>
    <p:sldId id="274" r:id="rId24"/>
    <p:sldId id="330" r:id="rId25"/>
    <p:sldId id="289" r:id="rId26"/>
    <p:sldId id="290" r:id="rId27"/>
    <p:sldId id="291" r:id="rId28"/>
    <p:sldId id="293" r:id="rId29"/>
    <p:sldId id="294" r:id="rId30"/>
    <p:sldId id="281" r:id="rId31"/>
    <p:sldId id="282" r:id="rId32"/>
    <p:sldId id="287" r:id="rId33"/>
    <p:sldId id="295" r:id="rId34"/>
    <p:sldId id="333" r:id="rId35"/>
    <p:sldId id="334" r:id="rId36"/>
    <p:sldId id="335" r:id="rId37"/>
    <p:sldId id="336" r:id="rId38"/>
    <p:sldId id="337" r:id="rId39"/>
    <p:sldId id="338" r:id="rId40"/>
    <p:sldId id="288" r:id="rId41"/>
    <p:sldId id="296" r:id="rId42"/>
    <p:sldId id="301" r:id="rId43"/>
    <p:sldId id="302" r:id="rId44"/>
    <p:sldId id="339" r:id="rId45"/>
    <p:sldId id="299" r:id="rId46"/>
    <p:sldId id="340" r:id="rId47"/>
    <p:sldId id="341" r:id="rId48"/>
    <p:sldId id="304" r:id="rId49"/>
    <p:sldId id="305" r:id="rId50"/>
    <p:sldId id="306" r:id="rId51"/>
    <p:sldId id="307" r:id="rId52"/>
    <p:sldId id="308" r:id="rId53"/>
    <p:sldId id="260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85" autoAdjust="0"/>
    <p:restoredTop sz="94660"/>
  </p:normalViewPr>
  <p:slideViewPr>
    <p:cSldViewPr>
      <p:cViewPr>
        <p:scale>
          <a:sx n="88" d="100"/>
          <a:sy n="88" d="100"/>
        </p:scale>
        <p:origin x="-112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EEE0F-92BD-4637-8809-01DAE52D1570}" type="datetimeFigureOut">
              <a:rPr lang="ru-RU" smtClean="0"/>
              <a:pPr/>
              <a:t>29.04.2024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B4F50-B5EB-430A-85E0-379CF922898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000" dirty="0"/>
              <a:t>Лексикология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52B7B1-8DB5-40BE-A949-A2E6FDA8E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/>
              <a:t>Звезда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A6F5392-D044-40E3-8971-022327131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80728"/>
            <a:ext cx="9036496" cy="5877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/>
              <a:t>1. Небесное тело (раскалённый газовый шар), ночью видимое как светящаяся точка. </a:t>
            </a:r>
          </a:p>
          <a:p>
            <a:pPr marL="0" indent="0">
              <a:buNone/>
            </a:pPr>
            <a:r>
              <a:rPr lang="ru-RU" sz="3600" dirty="0"/>
              <a:t>2. О деятеле искусства, науки, о спортсмене: знаменитость. </a:t>
            </a:r>
          </a:p>
          <a:p>
            <a:pPr marL="0" indent="0">
              <a:buNone/>
            </a:pPr>
            <a:r>
              <a:rPr lang="ru-RU" sz="3600" dirty="0"/>
              <a:t>3. Фигура, а также предмет с треугольными выступами по окружности. </a:t>
            </a:r>
          </a:p>
          <a:p>
            <a:pPr marL="0" indent="0">
              <a:buNone/>
            </a:pPr>
            <a:r>
              <a:rPr lang="ru-RU" sz="3600" dirty="0"/>
              <a:t>4. В армиях некоторых стран: офицерский знак различия в виде пятиконечной звезды на погонах. </a:t>
            </a:r>
          </a:p>
          <a:p>
            <a:pPr marL="0" indent="0" algn="r">
              <a:buNone/>
            </a:pPr>
            <a:r>
              <a:rPr lang="en-US" sz="3600" dirty="0"/>
              <a:t>[</a:t>
            </a:r>
            <a:r>
              <a:rPr lang="ru-RU" sz="3600" dirty="0"/>
              <a:t>Ожегов, Шведова</a:t>
            </a:r>
            <a:r>
              <a:rPr lang="en-US" sz="3600" dirty="0"/>
              <a:t>]</a:t>
            </a:r>
            <a:endParaRPr lang="ru-RU" sz="36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38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Определите, какой ЛСВ реализован в предложении.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/>
              <a:t>Пара </a:t>
            </a:r>
            <a:r>
              <a:rPr lang="ru-RU" sz="3600" u="sng" dirty="0"/>
              <a:t>идёт</a:t>
            </a:r>
            <a:r>
              <a:rPr lang="ru-RU" sz="3600" dirty="0"/>
              <a:t> час тридцать, но это почти незаметно…</a:t>
            </a:r>
          </a:p>
          <a:p>
            <a:pPr>
              <a:buNone/>
            </a:pPr>
            <a:r>
              <a:rPr lang="ru-RU" sz="3600" dirty="0"/>
              <a:t> </a:t>
            </a:r>
          </a:p>
          <a:p>
            <a:pPr>
              <a:buNone/>
            </a:pPr>
            <a:r>
              <a:rPr lang="ru-RU" sz="3600" dirty="0"/>
              <a:t>Он </a:t>
            </a:r>
            <a:r>
              <a:rPr lang="ru-RU" sz="3600" u="sng" dirty="0"/>
              <a:t>идет</a:t>
            </a:r>
            <a:r>
              <a:rPr lang="ru-RU" sz="3600" dirty="0"/>
              <a:t> по городу – все вокруг движется быстро, а он идет медленно.</a:t>
            </a:r>
          </a:p>
          <a:p>
            <a:pPr>
              <a:buNone/>
            </a:pPr>
            <a:r>
              <a:rPr lang="ru-RU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Определите, какой ЛСВ реализован в предложении.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8892480" cy="4209331"/>
          </a:xfrm>
        </p:spPr>
        <p:txBody>
          <a:bodyPr/>
          <a:lstStyle/>
          <a:p>
            <a:pPr>
              <a:buNone/>
            </a:pPr>
            <a:r>
              <a:rPr lang="ru-RU" sz="3600" u="sng" dirty="0"/>
              <a:t>Сердце</a:t>
            </a:r>
            <a:r>
              <a:rPr lang="ru-RU" sz="3600" dirty="0"/>
              <a:t> пожилого мужчины не выдерживает момента, которого он ждал так долго – выхода на заслуженный отдых.</a:t>
            </a:r>
          </a:p>
          <a:p>
            <a:pPr>
              <a:buNone/>
            </a:pPr>
            <a:r>
              <a:rPr lang="ru-RU" sz="3600" dirty="0"/>
              <a:t> Война вошла сразу в </a:t>
            </a:r>
            <a:r>
              <a:rPr lang="ru-RU" sz="3600" u="sng" dirty="0"/>
              <a:t>сердце</a:t>
            </a:r>
            <a:r>
              <a:rPr lang="ru-RU" sz="3600" dirty="0"/>
              <a:t> города.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Определите, какой ЛСВ реализован в предложении.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u="sng" dirty="0"/>
              <a:t>Выложить</a:t>
            </a:r>
            <a:r>
              <a:rPr lang="ru-RU" sz="3600" dirty="0"/>
              <a:t> смесь в посуду, накрыть её и положить в холодное место.</a:t>
            </a:r>
          </a:p>
          <a:p>
            <a:pPr>
              <a:buNone/>
            </a:pPr>
            <a:r>
              <a:rPr lang="ru-RU" sz="3600" dirty="0"/>
              <a:t>Там всё было </a:t>
            </a:r>
            <a:r>
              <a:rPr lang="ru-RU" sz="3600" u="sng" dirty="0"/>
              <a:t>выложено</a:t>
            </a:r>
            <a:r>
              <a:rPr lang="ru-RU" sz="3600" dirty="0"/>
              <a:t> камнем.</a:t>
            </a:r>
          </a:p>
          <a:p>
            <a:pPr>
              <a:buNone/>
            </a:pPr>
            <a:endParaRPr lang="ru-RU" sz="3600" dirty="0"/>
          </a:p>
          <a:p>
            <a:pPr>
              <a:buNone/>
            </a:pPr>
            <a:r>
              <a:rPr lang="ru-RU" sz="3600" dirty="0"/>
              <a:t>Мы пришли к </a:t>
            </a:r>
            <a:r>
              <a:rPr lang="ru-RU" sz="3600" u="sng" dirty="0"/>
              <a:t>общему</a:t>
            </a:r>
            <a:r>
              <a:rPr lang="ru-RU" sz="3600" dirty="0"/>
              <a:t> мнению.</a:t>
            </a:r>
          </a:p>
          <a:p>
            <a:pPr>
              <a:buNone/>
            </a:pPr>
            <a:r>
              <a:rPr lang="ru-RU" sz="3600" dirty="0"/>
              <a:t>По крайней мере полчаса продолжалось </a:t>
            </a:r>
            <a:r>
              <a:rPr lang="ru-RU" sz="3600" u="sng" dirty="0"/>
              <a:t>общее</a:t>
            </a:r>
            <a:r>
              <a:rPr lang="ru-RU" sz="3600" dirty="0"/>
              <a:t> молчание.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A5D45EB2-4B60-4FA6-80E0-954578BBD9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496944" cy="2234679"/>
          </a:xfrm>
        </p:spPr>
        <p:txBody>
          <a:bodyPr>
            <a:normAutofit/>
          </a:bodyPr>
          <a:lstStyle/>
          <a:p>
            <a:r>
              <a:rPr lang="ru-RU" sz="5400" dirty="0"/>
              <a:t>Типы информации, выражаемой словом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459592-A42F-4B7A-9583-EA22EAFC5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0688"/>
            <a:ext cx="8712968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Семантика</a:t>
            </a:r>
            <a:r>
              <a:rPr lang="ru-RU" sz="3600" dirty="0"/>
              <a:t> – лексическое значение, закрепленное в толковом словаре; информация, заключающая в себе соотнесенность понятия и действительности.</a:t>
            </a:r>
          </a:p>
          <a:p>
            <a:pPr marL="0" indent="0">
              <a:buNone/>
            </a:pP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126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83FB2352-E8FF-4157-9A5A-86720EC6A6E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26098"/>
            <a:ext cx="150229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="" xmlns:a16="http://schemas.microsoft.com/office/drawing/2014/main" id="{738AC71A-4237-45D9-8ADC-F40EF5BDB2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43353" y="1768677"/>
            <a:ext cx="18002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="" xmlns:a16="http://schemas.microsoft.com/office/drawing/2014/main" id="{37EF5F8F-75DA-416E-8433-F488D0918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68677"/>
            <a:ext cx="18002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="" xmlns:a16="http://schemas.microsoft.com/office/drawing/2014/main" id="{CBCB3A37-A658-4083-AA3E-6883DF6CB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153" y="3861048"/>
            <a:ext cx="180020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2D60C0A7-4185-4D1C-B461-A6512BFD5252}"/>
              </a:ext>
            </a:extLst>
          </p:cNvPr>
          <p:cNvSpPr txBox="1"/>
          <p:nvPr/>
        </p:nvSpPr>
        <p:spPr>
          <a:xfrm>
            <a:off x="17625" y="397117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Смотри, какой красивый цветок!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CE86821B-C710-49DE-BF45-A4E31BA75C38}"/>
              </a:ext>
            </a:extLst>
          </p:cNvPr>
          <p:cNvSpPr txBox="1"/>
          <p:nvPr/>
        </p:nvSpPr>
        <p:spPr>
          <a:xfrm>
            <a:off x="-14808" y="2149997"/>
            <a:ext cx="4824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Цветок обычно вкусно пахнет.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8FD66CC6-D231-400E-84C3-86C9E3825B56}"/>
              </a:ext>
            </a:extLst>
          </p:cNvPr>
          <p:cNvSpPr txBox="1"/>
          <p:nvPr/>
        </p:nvSpPr>
        <p:spPr>
          <a:xfrm>
            <a:off x="17625" y="4540768"/>
            <a:ext cx="41886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/>
              <a:t>Это</a:t>
            </a:r>
            <a:r>
              <a:rPr lang="ru-RU" sz="3200" i="1" dirty="0"/>
              <a:t> </a:t>
            </a:r>
            <a:r>
              <a:rPr lang="ru-RU" sz="2800" i="1" dirty="0"/>
              <a:t>цветок, а не трава</a:t>
            </a:r>
            <a:r>
              <a:rPr lang="ru-RU" sz="3200" i="1" dirty="0"/>
              <a:t>.</a:t>
            </a:r>
          </a:p>
        </p:txBody>
      </p:sp>
      <p:pic>
        <p:nvPicPr>
          <p:cNvPr id="1034" name="Picture 10">
            <a:extLst>
              <a:ext uri="{FF2B5EF4-FFF2-40B4-BE49-F238E27FC236}">
                <a16:creationId xmlns="" xmlns:a16="http://schemas.microsoft.com/office/drawing/2014/main" id="{6C00A6D8-D747-4B36-9A43-C22492BBD7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350" y="4437112"/>
            <a:ext cx="180020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315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="" xmlns:a16="http://schemas.microsoft.com/office/drawing/2014/main" id="{50EF1DC7-6931-41A5-A95D-0B29AEEDBE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306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="" xmlns:a16="http://schemas.microsoft.com/office/drawing/2014/main" id="{40098E6C-63E0-4721-B87D-9D085D85A7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6524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="" xmlns:a16="http://schemas.microsoft.com/office/drawing/2014/main" id="{B7640BC4-9BF0-474C-869A-528F0DBDAB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0"/>
            <a:ext cx="51435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96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600" dirty="0"/>
              <a:t>Почему слово является центральной единицей языка?</a:t>
            </a:r>
          </a:p>
          <a:p>
            <a:pPr>
              <a:buNone/>
            </a:pPr>
            <a:endParaRPr lang="ru-RU" sz="3600" dirty="0"/>
          </a:p>
          <a:p>
            <a:pPr>
              <a:buNone/>
            </a:pPr>
            <a:r>
              <a:rPr lang="ru-RU" sz="3600" dirty="0"/>
              <a:t>Слово выступает в качестве одной из важнейших и непосредственно воспринимаемых единиц языка. Оно представляет собой единство знака (звуковой или графической оболочки) и значения – грамматического и лексического.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C61E551-B51F-4E8B-8077-E10D35B0D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Синтактика</a:t>
            </a:r>
            <a:r>
              <a:rPr lang="ru-RU" sz="4000" dirty="0"/>
              <a:t> – информация  о возможности или невозможности сочетания слов с другими словами.</a:t>
            </a:r>
          </a:p>
          <a:p>
            <a:r>
              <a:rPr lang="ru-RU" sz="4000" dirty="0"/>
              <a:t>синтаксическая сочетаемость</a:t>
            </a:r>
          </a:p>
          <a:p>
            <a:r>
              <a:rPr lang="ru-RU" sz="4000" dirty="0"/>
              <a:t>семантическая сочетаемость</a:t>
            </a:r>
          </a:p>
          <a:p>
            <a:r>
              <a:rPr lang="ru-RU" sz="4000" dirty="0"/>
              <a:t>лексическая сочетаемость</a:t>
            </a:r>
          </a:p>
        </p:txBody>
      </p:sp>
    </p:spTree>
    <p:extLst>
      <p:ext uri="{BB962C8B-B14F-4D97-AF65-F5344CB8AC3E}">
        <p14:creationId xmlns:p14="http://schemas.microsoft.com/office/powerpoint/2010/main" val="1729484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32B5DB2F-EE31-40DD-9F03-60BD94A44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Держать</a:t>
            </a:r>
            <a:r>
              <a:rPr lang="ru-RU" dirty="0"/>
              <a:t> - взяв в руки (в рот, в зубы и т.п.), не давать выпасть, упасть.</a:t>
            </a:r>
          </a:p>
          <a:p>
            <a:r>
              <a:rPr lang="ru-RU" i="1" dirty="0"/>
              <a:t>ручку</a:t>
            </a:r>
          </a:p>
          <a:p>
            <a:r>
              <a:rPr lang="ru-RU" dirty="0"/>
              <a:t>*</a:t>
            </a:r>
            <a:r>
              <a:rPr lang="ru-RU" i="1" dirty="0"/>
              <a:t>дом</a:t>
            </a:r>
          </a:p>
          <a:p>
            <a:r>
              <a:rPr lang="ru-RU" i="1" dirty="0"/>
              <a:t>*ручка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i="1" dirty="0"/>
              <a:t>репчатый лук</a:t>
            </a:r>
          </a:p>
        </p:txBody>
      </p:sp>
    </p:spTree>
    <p:extLst>
      <p:ext uri="{BB962C8B-B14F-4D97-AF65-F5344CB8AC3E}">
        <p14:creationId xmlns:p14="http://schemas.microsoft.com/office/powerpoint/2010/main" val="121484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62A264-0605-47C0-BFF7-186244A0B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Какой тип сочетаемости нарушен?</a:t>
            </a:r>
          </a:p>
        </p:txBody>
      </p:sp>
      <p:sp>
        <p:nvSpPr>
          <p:cNvPr id="45" name="Объект 44">
            <a:extLst>
              <a:ext uri="{FF2B5EF4-FFF2-40B4-BE49-F238E27FC236}">
                <a16:creationId xmlns="" xmlns:a16="http://schemas.microsoft.com/office/drawing/2014/main" id="{03E49EC2-FB13-45A4-ABF5-522CC4E37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dirty="0"/>
              <a:t>проливной снег</a:t>
            </a:r>
          </a:p>
          <a:p>
            <a:r>
              <a:rPr lang="ru-RU" i="1" dirty="0"/>
              <a:t>согласно расписания</a:t>
            </a:r>
          </a:p>
          <a:p>
            <a:r>
              <a:rPr lang="ru-RU" i="1" dirty="0"/>
              <a:t>закадычный враг</a:t>
            </a:r>
          </a:p>
          <a:p>
            <a:r>
              <a:rPr lang="ru-RU" i="1" dirty="0"/>
              <a:t>руководить предприятие</a:t>
            </a:r>
          </a:p>
          <a:p>
            <a:r>
              <a:rPr lang="ru-RU" i="1" dirty="0"/>
              <a:t>стадо ворон</a:t>
            </a:r>
          </a:p>
          <a:p>
            <a:r>
              <a:rPr lang="ru-RU" i="1" dirty="0"/>
              <a:t>свора </a:t>
            </a:r>
            <a:r>
              <a:rPr lang="ru-RU" i="1" dirty="0" err="1"/>
              <a:t>коров</a:t>
            </a:r>
            <a:endParaRPr lang="ru-RU" i="1" dirty="0"/>
          </a:p>
          <a:p>
            <a:r>
              <a:rPr lang="ru-RU" i="1" dirty="0"/>
              <a:t>трехкомнатный хлеб</a:t>
            </a:r>
          </a:p>
          <a:p>
            <a:r>
              <a:rPr lang="ru-RU" i="1" dirty="0"/>
              <a:t>большущая ложечка</a:t>
            </a:r>
          </a:p>
          <a:p>
            <a:r>
              <a:rPr lang="ru-RU" i="1" dirty="0"/>
              <a:t>синий апельсин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293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08F757-EA2D-481A-B330-7C3AE3D93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/>
              <a:t>Прагматика</a:t>
            </a:r>
            <a:r>
              <a:rPr lang="ru-RU" sz="4000" dirty="0"/>
              <a:t> – информация о ситуации употребления слова.</a:t>
            </a:r>
          </a:p>
          <a:p>
            <a:pPr marL="0" indent="0">
              <a:buNone/>
            </a:pPr>
            <a:endParaRPr lang="ru-RU" sz="4000" dirty="0"/>
          </a:p>
          <a:p>
            <a:pPr marL="0" indent="0"/>
            <a:r>
              <a:rPr lang="ru-RU" sz="4000" dirty="0"/>
              <a:t>информация об отношении говорящего к обозначаемому</a:t>
            </a:r>
          </a:p>
          <a:p>
            <a:pPr marL="0" indent="0"/>
            <a:r>
              <a:rPr lang="ru-RU" sz="4000" dirty="0"/>
              <a:t>информация о сфере / стиле употребления слова</a:t>
            </a:r>
          </a:p>
        </p:txBody>
      </p:sp>
    </p:spTree>
    <p:extLst>
      <p:ext uri="{BB962C8B-B14F-4D97-AF65-F5344CB8AC3E}">
        <p14:creationId xmlns:p14="http://schemas.microsoft.com/office/powerpoint/2010/main" val="204446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8A10A17-E950-4816-A53D-2EB212807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i="1" dirty="0"/>
              <a:t>шпион – разведчик</a:t>
            </a:r>
          </a:p>
          <a:p>
            <a:pPr marL="0" indent="0">
              <a:buNone/>
            </a:pPr>
            <a:r>
              <a:rPr lang="ru-RU" i="1" dirty="0"/>
              <a:t>свобода – вседозволенность </a:t>
            </a:r>
          </a:p>
          <a:p>
            <a:pPr marL="0" indent="0">
              <a:buNone/>
            </a:pPr>
            <a:r>
              <a:rPr lang="ru-RU" i="1" dirty="0"/>
              <a:t>помощник – подельник</a:t>
            </a:r>
          </a:p>
          <a:p>
            <a:pPr marL="0" indent="0">
              <a:buNone/>
            </a:pPr>
            <a:r>
              <a:rPr lang="ru-RU" i="1" dirty="0"/>
              <a:t>лексема – слово</a:t>
            </a:r>
          </a:p>
          <a:p>
            <a:pPr marL="0" indent="0">
              <a:buNone/>
            </a:pPr>
            <a:r>
              <a:rPr lang="ru-RU" i="1" dirty="0"/>
              <a:t>зачетная книжка – зачетка</a:t>
            </a:r>
          </a:p>
          <a:p>
            <a:pPr marL="0" indent="0">
              <a:buNone/>
            </a:pPr>
            <a:r>
              <a:rPr lang="ru-RU" i="1" dirty="0"/>
              <a:t>глаза – очи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91733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Системные отношения в лексике</a:t>
            </a:r>
          </a:p>
        </p:txBody>
      </p:sp>
    </p:spTree>
    <p:extLst>
      <p:ext uri="{BB962C8B-B14F-4D97-AF65-F5344CB8AC3E}">
        <p14:creationId xmlns:p14="http://schemas.microsoft.com/office/powerpoint/2010/main" val="2939986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Системные отношения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иерархические</a:t>
            </a:r>
          </a:p>
          <a:p>
            <a:r>
              <a:rPr lang="ru-RU" sz="4000" dirty="0"/>
              <a:t>парадигматические </a:t>
            </a:r>
          </a:p>
          <a:p>
            <a:r>
              <a:rPr lang="ru-RU" sz="4000" dirty="0"/>
              <a:t>синтагматические</a:t>
            </a:r>
          </a:p>
        </p:txBody>
      </p:sp>
    </p:spTree>
    <p:extLst>
      <p:ext uri="{BB962C8B-B14F-4D97-AF65-F5344CB8AC3E}">
        <p14:creationId xmlns:p14="http://schemas.microsoft.com/office/powerpoint/2010/main" val="39812508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Иерархические отношения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dirty="0" err="1"/>
              <a:t>Гипероним</a:t>
            </a:r>
            <a:r>
              <a:rPr lang="ru-RU" sz="3600" dirty="0"/>
              <a:t> – слово, выражающее общее, родовое понятие, название класса предметов, свойств, признаков.</a:t>
            </a:r>
          </a:p>
          <a:p>
            <a:pPr marL="0" indent="0">
              <a:buNone/>
            </a:pPr>
            <a:r>
              <a:rPr lang="ru-RU" sz="3600" i="1" dirty="0"/>
              <a:t>фрукт</a:t>
            </a:r>
          </a:p>
          <a:p>
            <a:pPr marL="0" indent="0">
              <a:buNone/>
            </a:pPr>
            <a:r>
              <a:rPr lang="ru-RU" sz="3600" b="1" dirty="0"/>
              <a:t>Гипоним</a:t>
            </a:r>
            <a:r>
              <a:rPr lang="ru-RU" sz="3600" dirty="0"/>
              <a:t> – слово, выражающее частную сущность по отношению к более общему понятию.</a:t>
            </a:r>
          </a:p>
          <a:p>
            <a:pPr marL="0" indent="0">
              <a:buNone/>
            </a:pPr>
            <a:r>
              <a:rPr lang="ru-RU" sz="3600" i="1" dirty="0"/>
              <a:t>груша</a:t>
            </a:r>
          </a:p>
        </p:txBody>
      </p:sp>
    </p:spTree>
    <p:extLst>
      <p:ext uri="{BB962C8B-B14F-4D97-AF65-F5344CB8AC3E}">
        <p14:creationId xmlns:p14="http://schemas.microsoft.com/office/powerpoint/2010/main" val="601211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Подберите к следующим </a:t>
            </a:r>
            <a:r>
              <a:rPr lang="ru-RU" b="1" dirty="0" err="1"/>
              <a:t>гиперонимам</a:t>
            </a:r>
            <a:r>
              <a:rPr lang="ru-RU" b="1" dirty="0"/>
              <a:t> гипонимы.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animal</a:t>
            </a:r>
          </a:p>
          <a:p>
            <a:pPr marL="0" indent="0">
              <a:buNone/>
            </a:pPr>
            <a:r>
              <a:rPr lang="ru-RU" sz="4000" dirty="0" smtClean="0"/>
              <a:t>наука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деревья</a:t>
            </a:r>
          </a:p>
        </p:txBody>
      </p:sp>
    </p:spTree>
    <p:extLst>
      <p:ext uri="{BB962C8B-B14F-4D97-AF65-F5344CB8AC3E}">
        <p14:creationId xmlns:p14="http://schemas.microsoft.com/office/powerpoint/2010/main" val="18675621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Парадигматические отношения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355976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/>
              <a:t>внутрисловные</a:t>
            </a:r>
          </a:p>
          <a:p>
            <a:r>
              <a:rPr lang="ru-RU" sz="3600" dirty="0"/>
              <a:t>лексико-семантические варианты</a:t>
            </a:r>
          </a:p>
          <a:p>
            <a:endParaRPr lang="ru-RU" dirty="0"/>
          </a:p>
        </p:txBody>
      </p:sp>
      <p:sp>
        <p:nvSpPr>
          <p:cNvPr id="2" name="Объект 1">
            <a:extLst>
              <a:ext uri="{FF2B5EF4-FFF2-40B4-BE49-F238E27FC236}">
                <a16:creationId xmlns="" xmlns:a16="http://schemas.microsoft.com/office/drawing/2014/main" id="{721AED9A-FDAE-4DDC-A32F-58F2C8A1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4067944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err="1"/>
              <a:t>межсловные</a:t>
            </a:r>
            <a:endParaRPr lang="ru-RU" sz="3600" b="1" dirty="0"/>
          </a:p>
          <a:p>
            <a:r>
              <a:rPr lang="ru-RU" sz="3600" dirty="0"/>
              <a:t>омонимы</a:t>
            </a:r>
          </a:p>
          <a:p>
            <a:r>
              <a:rPr lang="ru-RU" sz="3600" dirty="0"/>
              <a:t>антонимы</a:t>
            </a:r>
          </a:p>
          <a:p>
            <a:r>
              <a:rPr lang="ru-RU" sz="3600" dirty="0"/>
              <a:t>синонимы</a:t>
            </a:r>
          </a:p>
          <a:p>
            <a:r>
              <a:rPr lang="ru-RU" sz="3600" dirty="0"/>
              <a:t>слова и фразеологизмы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56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537" y="0"/>
            <a:ext cx="8229600" cy="2011354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Докажите, что следующие единицы являются / не являются словами.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11354"/>
            <a:ext cx="7499176" cy="411480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/>
              <a:t>окно</a:t>
            </a:r>
          </a:p>
          <a:p>
            <a:pPr>
              <a:buNone/>
            </a:pPr>
            <a:r>
              <a:rPr lang="ru-RU" sz="3600" dirty="0"/>
              <a:t>пред-</a:t>
            </a:r>
          </a:p>
          <a:p>
            <a:pPr>
              <a:buNone/>
            </a:pPr>
            <a:r>
              <a:rPr lang="ru-RU" sz="3600" dirty="0"/>
              <a:t>за</a:t>
            </a:r>
            <a:endParaRPr lang="en-US" sz="3600" dirty="0"/>
          </a:p>
          <a:p>
            <a:pPr>
              <a:buNone/>
            </a:pPr>
            <a:r>
              <a:rPr lang="en-US" sz="3600" dirty="0"/>
              <a:t>[</a:t>
            </a:r>
            <a:r>
              <a:rPr lang="ru-RU" sz="3600" dirty="0"/>
              <a:t>р</a:t>
            </a:r>
            <a:r>
              <a:rPr lang="en-US" sz="3600" dirty="0"/>
              <a:t>’]</a:t>
            </a:r>
            <a:endParaRPr lang="ru-RU" sz="3600" dirty="0"/>
          </a:p>
          <a:p>
            <a:pPr>
              <a:buNone/>
            </a:pPr>
            <a:r>
              <a:rPr lang="ru-RU" sz="3600" dirty="0"/>
              <a:t>-</a:t>
            </a:r>
            <a:r>
              <a:rPr lang="ru-RU" sz="3600" dirty="0" err="1"/>
              <a:t>тель</a:t>
            </a:r>
            <a:endParaRPr lang="en-US" sz="3600" dirty="0"/>
          </a:p>
          <a:p>
            <a:pPr>
              <a:buNone/>
            </a:pPr>
            <a:r>
              <a:rPr lang="ru-RU" sz="3600" dirty="0"/>
              <a:t>железная дорога</a:t>
            </a:r>
          </a:p>
          <a:p>
            <a:pPr>
              <a:buNone/>
            </a:pPr>
            <a:r>
              <a:rPr lang="ru-RU" sz="3600" dirty="0"/>
              <a:t>Наступила весна.</a:t>
            </a:r>
            <a:endParaRPr lang="en-US" sz="3600" dirty="0"/>
          </a:p>
          <a:p>
            <a:pPr>
              <a:buNone/>
            </a:pPr>
            <a:endParaRPr lang="ru-RU" sz="36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1D732D-5814-4317-8035-45958138B9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Омонимия</a:t>
            </a:r>
          </a:p>
        </p:txBody>
      </p:sp>
    </p:spTree>
    <p:extLst>
      <p:ext uri="{BB962C8B-B14F-4D97-AF65-F5344CB8AC3E}">
        <p14:creationId xmlns:p14="http://schemas.microsoft.com/office/powerpoint/2010/main" val="15133726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2D68069-075C-45DE-8EC6-FB1F8F0C3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357" y="596349"/>
            <a:ext cx="8607287" cy="5580615"/>
          </a:xfrm>
        </p:spPr>
        <p:txBody>
          <a:bodyPr/>
          <a:lstStyle/>
          <a:p>
            <a:pPr marL="0" indent="0">
              <a:buNone/>
            </a:pPr>
            <a:r>
              <a:rPr lang="ru-RU" sz="3600" b="1" dirty="0"/>
              <a:t>Омонимия</a:t>
            </a:r>
            <a:r>
              <a:rPr lang="ru-RU" sz="3600" dirty="0"/>
              <a:t> – формальное совпадение разных языковых единиц семантически никак не связанных друг другом.</a:t>
            </a:r>
          </a:p>
          <a:p>
            <a:pPr marL="0" indent="0">
              <a:buNone/>
            </a:pPr>
            <a:endParaRPr lang="ru-RU" sz="3600" dirty="0"/>
          </a:p>
          <a:p>
            <a:pPr marL="0" indent="0">
              <a:buNone/>
            </a:pPr>
            <a:r>
              <a:rPr lang="ru-RU" sz="3600" b="1" dirty="0"/>
              <a:t>Лексические омонимы</a:t>
            </a:r>
            <a:r>
              <a:rPr lang="ru-RU" sz="3600" dirty="0"/>
              <a:t> – слова, разные по значению, но совпадающие в звучании, написании и грамматическом направлении.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57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096265E-A1A4-468D-8A83-A42C45F8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/>
              <a:t>Разграничение омонимии и полисемии</a:t>
            </a: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6EA67118-2B3F-49B9-84EA-0BA21D0BC6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478925"/>
              </p:ext>
            </p:extLst>
          </p:nvPr>
        </p:nvGraphicFramePr>
        <p:xfrm>
          <a:off x="0" y="1457739"/>
          <a:ext cx="9144000" cy="51087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50398">
                  <a:extLst>
                    <a:ext uri="{9D8B030D-6E8A-4147-A177-3AD203B41FA5}">
                      <a16:colId xmlns="" xmlns:a16="http://schemas.microsoft.com/office/drawing/2014/main" val="3579849494"/>
                    </a:ext>
                  </a:extLst>
                </a:gridCol>
                <a:gridCol w="3693458">
                  <a:extLst>
                    <a:ext uri="{9D8B030D-6E8A-4147-A177-3AD203B41FA5}">
                      <a16:colId xmlns="" xmlns:a16="http://schemas.microsoft.com/office/drawing/2014/main" val="2863558514"/>
                    </a:ext>
                  </a:extLst>
                </a:gridCol>
                <a:gridCol w="3100144">
                  <a:extLst>
                    <a:ext uri="{9D8B030D-6E8A-4147-A177-3AD203B41FA5}">
                      <a16:colId xmlns="" xmlns:a16="http://schemas.microsoft.com/office/drawing/2014/main" val="3432871136"/>
                    </a:ext>
                  </a:extLst>
                </a:gridCol>
              </a:tblGrid>
              <a:tr h="446179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критерий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>
                          <a:effectLst/>
                        </a:rPr>
                        <a:t>полисемия</a:t>
                      </a:r>
                      <a:endParaRPr lang="ru-RU" sz="3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омонимия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extLst>
                  <a:ext uri="{0D108BD9-81ED-4DB2-BD59-A6C34878D82A}">
                    <a16:rowId xmlns="" xmlns:a16="http://schemas.microsoft.com/office/drawing/2014/main" val="3848353936"/>
                  </a:ext>
                </a:extLst>
              </a:tr>
              <a:tr h="446179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Наличие общих сем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+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-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extLst>
                  <a:ext uri="{0D108BD9-81ED-4DB2-BD59-A6C34878D82A}">
                    <a16:rowId xmlns="" xmlns:a16="http://schemas.microsoft.com/office/drawing/2014/main" val="4180741189"/>
                  </a:ext>
                </a:extLst>
              </a:tr>
              <a:tr h="446179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СО гнездо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сходство СО гнёзд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различные СО гнёзда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extLst>
                  <a:ext uri="{0D108BD9-81ED-4DB2-BD59-A6C34878D82A}">
                    <a16:rowId xmlns="" xmlns:a16="http://schemas.microsoft.com/office/drawing/2014/main" val="2076279825"/>
                  </a:ext>
                </a:extLst>
              </a:tr>
              <a:tr h="993981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Сочетаемость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однотипные конструкции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разная сочетаемость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extLst>
                  <a:ext uri="{0D108BD9-81ED-4DB2-BD59-A6C34878D82A}">
                    <a16:rowId xmlns="" xmlns:a16="http://schemas.microsoft.com/office/drawing/2014/main" val="1724029447"/>
                  </a:ext>
                </a:extLst>
              </a:tr>
              <a:tr h="833007"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Синонимы 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близость синонимов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синонимы не имеют семантической общности</a:t>
                      </a:r>
                      <a:endParaRPr lang="ru-RU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532" marR="34532" marT="0" marB="0"/>
                </a:tc>
                <a:extLst>
                  <a:ext uri="{0D108BD9-81ED-4DB2-BD59-A6C34878D82A}">
                    <a16:rowId xmlns="" xmlns:a16="http://schemas.microsoft.com/office/drawing/2014/main" val="1984620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12141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Полисемия или омонимия?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Легкий?</a:t>
            </a:r>
            <a:endParaRPr lang="ru-RU" sz="3600" dirty="0">
              <a:solidFill>
                <a:srgbClr val="FF0000"/>
              </a:solidFill>
            </a:endParaRPr>
          </a:p>
          <a:p>
            <a:endParaRPr lang="ru-RU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7701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ЛЁГКИЙ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Незначительный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весу (противоп.: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тяжёлый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емодан, ноша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Неощутимый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весу;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воздушный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ух, ткань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Малоощутимый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весу, тонкий, не стесняющий движений (об одежде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л. платье, рубашка, пальто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(плохо греющее, нетёплое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Кажущийся невесомым, изящный (о постройках, сооружениях и т.п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л.беседка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 вызывающий ощущения тяжести в желудке, без труда перевариваемый, не обильный(о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л. завтрак, пища. 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053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ЛЁГКИЙ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Ловкий, изящный, быстрый (о походке, движениях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т.п.). ||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Способный, быстро, ловко, изящно двигаться (о человеке, животных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л. конь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Приспособленный для быстрой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езды</a:t>
            </a:r>
          </a:p>
          <a:p>
            <a:pPr algn="just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 экипаж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3.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Простой для усвоения, доступный пониманию, решению (противоп.: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трудный)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л.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рок, задача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4224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1.Наличие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сем:  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ВЕС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2. СО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гнездо: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легко, лёгонький, легко-легко,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ёгкость,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легкота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легонечко,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легкотня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Сочетаемость: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лёгкая задача, лёгкий чемодан, лёгкий желудок…</a:t>
            </a: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Синонимы: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маловесный,  воздушный, изящный…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7789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МИР – вселенная</a:t>
            </a:r>
          </a:p>
          <a:p>
            <a:r>
              <a:rPr lang="ru-RU" dirty="0" smtClean="0"/>
              <a:t>МИР – отсутствие войны</a:t>
            </a:r>
          </a:p>
          <a:p>
            <a:r>
              <a:rPr lang="ru-RU" dirty="0" smtClean="0"/>
              <a:t>1. Есть общая сема? </a:t>
            </a:r>
          </a:p>
          <a:p>
            <a:r>
              <a:rPr lang="ru-RU" dirty="0" smtClean="0"/>
              <a:t>2. СО гнездо?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мировой, мирской, мировоззрение,  мирный, мирить.</a:t>
            </a:r>
          </a:p>
          <a:p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418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корню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«ми-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+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суфф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«-р»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мягкий, кроткий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Ср.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латышском языке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miers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означает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спокойствие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мир»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албанском – слово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mire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означает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хороший»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древнеиндийском языке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mitras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друг».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ми-»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+ "-л«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«милый». Ср.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литовском языке слово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mylas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означает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любезный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милый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»;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древнепрусском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языке слово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mijls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 означает "услада, радость".</a:t>
            </a:r>
          </a:p>
        </p:txBody>
      </p:sp>
    </p:spTree>
    <p:extLst>
      <p:ext uri="{BB962C8B-B14F-4D97-AF65-F5344CB8AC3E}">
        <p14:creationId xmlns:p14="http://schemas.microsoft.com/office/powerpoint/2010/main" val="12259226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МИР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вселенная – космос – мироздание –  свет</a:t>
            </a:r>
          </a:p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Параллельный мир, необъятный мир…</a:t>
            </a: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МИР –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войны – миролюбие –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мирность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безвойние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перемирие – покой – гармония – спокойствие – невоенное время – 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довоенное 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состояние. 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Мир </a:t>
            </a:r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 всём мире, мир на земле, справедливый мир, несовершенный мир, совершенный мир.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51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6B7B93C-72C1-4A68-BB0B-68DC10A650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dirty="0"/>
              <a:t>Предельный минимум признаков, характерных для слова, составляют </a:t>
            </a:r>
            <a:r>
              <a:rPr lang="ru-RU" b="1" i="1" dirty="0"/>
              <a:t>фонетическая </a:t>
            </a:r>
            <a:r>
              <a:rPr lang="ru-RU" b="1" i="1" dirty="0" err="1"/>
              <a:t>оформленность</a:t>
            </a:r>
            <a:r>
              <a:rPr lang="ru-RU" i="1" dirty="0"/>
              <a:t>, </a:t>
            </a:r>
            <a:r>
              <a:rPr lang="ru-RU" b="1" i="1" dirty="0"/>
              <a:t>семантическая валентность</a:t>
            </a:r>
            <a:r>
              <a:rPr lang="ru-RU" i="1" dirty="0"/>
              <a:t>, </a:t>
            </a:r>
            <a:r>
              <a:rPr lang="ru-RU" b="1" i="1" dirty="0" err="1"/>
              <a:t>недвуударность</a:t>
            </a:r>
            <a:r>
              <a:rPr lang="ru-RU" i="1" dirty="0"/>
              <a:t>, </a:t>
            </a:r>
            <a:r>
              <a:rPr lang="ru-RU" b="1" i="1" dirty="0"/>
              <a:t>лексико-грамматическая отнесенность </a:t>
            </a:r>
            <a:r>
              <a:rPr lang="ru-RU" i="1" dirty="0"/>
              <a:t>и </a:t>
            </a:r>
            <a:r>
              <a:rPr lang="ru-RU" b="1" i="1" dirty="0"/>
              <a:t>непроницаемость.</a:t>
            </a:r>
          </a:p>
          <a:p>
            <a:pPr marL="0" indent="0" algn="r">
              <a:buNone/>
            </a:pPr>
            <a:r>
              <a:rPr lang="ru-RU" dirty="0"/>
              <a:t>Шанский Н.М.</a:t>
            </a:r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7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EFCA059-DB49-4FBA-9F91-7692427C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7886700" cy="1058823"/>
          </a:xfrm>
        </p:spPr>
        <p:txBody>
          <a:bodyPr/>
          <a:lstStyle/>
          <a:p>
            <a:pPr algn="ctr"/>
            <a:r>
              <a:rPr lang="ru-RU" b="1" dirty="0"/>
              <a:t>Нелексические омонимы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62372B9-F7E2-41F0-BBB6-7DA45F2EB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b="1" dirty="0"/>
              <a:t>Омофоны</a:t>
            </a:r>
            <a:r>
              <a:rPr lang="ru-RU" dirty="0"/>
              <a:t> – фонетические омонимы, слова, которые совпадают в звуковой форме, но отличаются друг от друга в написании, то есть графической форме (</a:t>
            </a:r>
            <a:r>
              <a:rPr lang="ru-RU" i="1" dirty="0"/>
              <a:t>впасть – в пасть</a:t>
            </a:r>
            <a:r>
              <a:rPr lang="ru-RU" dirty="0"/>
              <a:t>)</a:t>
            </a:r>
          </a:p>
          <a:p>
            <a:pPr marL="0" lvl="0" indent="0">
              <a:buNone/>
            </a:pPr>
            <a:r>
              <a:rPr lang="ru-RU" b="1" dirty="0"/>
              <a:t>Омографы </a:t>
            </a:r>
            <a:r>
              <a:rPr lang="ru-RU" dirty="0"/>
              <a:t>– графические омонимы, слова, которые совпадают в графическом облике, но различаются в произношении (</a:t>
            </a:r>
            <a:r>
              <a:rPr lang="ru-RU" i="1" dirty="0"/>
              <a:t>мука</a:t>
            </a:r>
            <a:r>
              <a:rPr lang="ru-RU" dirty="0"/>
              <a:t>)</a:t>
            </a:r>
          </a:p>
          <a:p>
            <a:pPr marL="0" indent="0">
              <a:buNone/>
            </a:pPr>
            <a:r>
              <a:rPr lang="ru-RU" b="1" dirty="0" err="1"/>
              <a:t>Омоформы</a:t>
            </a:r>
            <a:r>
              <a:rPr lang="ru-RU" dirty="0"/>
              <a:t> – морфологические / грамматические омонимы, слова, которые совпадают и в звучании, и в написании, но только в одной-двух формах (</a:t>
            </a:r>
            <a:r>
              <a:rPr lang="ru-RU" i="1" dirty="0"/>
              <a:t>вода стекла со стекла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3268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Определите тип омонимов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195736" y="1196752"/>
            <a:ext cx="4499992" cy="5141168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хлопок – хлопок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мой – мой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отворила – отварила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пила – пила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гвоздик – гвоздик</a:t>
            </a: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духи – духи </a:t>
            </a:r>
            <a:br>
              <a:rPr lang="ru-RU" sz="3600" dirty="0"/>
            </a:br>
            <a:r>
              <a:rPr lang="ru-RU" sz="3600" dirty="0"/>
              <a:t>среда – среда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600" dirty="0"/>
              <a:t>порог – порок </a:t>
            </a:r>
          </a:p>
        </p:txBody>
      </p:sp>
    </p:spTree>
    <p:extLst>
      <p:ext uri="{BB962C8B-B14F-4D97-AF65-F5344CB8AC3E}">
        <p14:creationId xmlns:p14="http://schemas.microsoft.com/office/powerpoint/2010/main" val="56435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FFAF94A-7E8E-44A9-8C39-587FDE0DF1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Антонимия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47007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812CDF9-174E-47B7-9B3E-33F85D747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/>
              <a:t>Антонимы</a:t>
            </a:r>
            <a:r>
              <a:rPr lang="ru-RU" sz="3600" dirty="0"/>
              <a:t> – слова, обозначающие противоположные, </a:t>
            </a:r>
            <a:r>
              <a:rPr lang="ru-RU" sz="3600" u="sng" dirty="0"/>
              <a:t>но соотносимые </a:t>
            </a:r>
            <a:r>
              <a:rPr lang="ru-RU" sz="3600" dirty="0"/>
              <a:t>друг с другом понятия.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81740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Противоположность – сущностная категория русского языкового сознания, которая может выражаться в языке как посредством контекста, так и с помощью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слов – антонимов.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чёрный и белый, живой и мёртвый, поднимать и опускать, одолжить деньги у кого-нибудь и кому-нибудь </a:t>
            </a:r>
          </a:p>
        </p:txBody>
      </p:sp>
    </p:spTree>
    <p:extLst>
      <p:ext uri="{BB962C8B-B14F-4D97-AF65-F5344CB8AC3E}">
        <p14:creationId xmlns:p14="http://schemas.microsoft.com/office/powerpoint/2010/main" val="24688271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C189D84-55EB-493C-9F82-F17BF5ED1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8136904" cy="407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30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Антонимы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выражающие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комплементарность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(дополнительность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i="1" dirty="0">
                <a:latin typeface="Times New Roman" pitchFamily="18" charset="0"/>
                <a:cs typeface="Times New Roman" pitchFamily="18" charset="0"/>
              </a:rPr>
              <a:t>верный – неверный, влажный – сухой, внутри – снаружи, война – мир, добровольный – принудительный, женатый 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колостой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живой – мертвый.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339029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Антонимы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выражающие противоположную направленность действий, свойств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признаков (векторные)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светать – темнеть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въезжать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выезжать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ругать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хвалить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восход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заход, заболевание –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выздоровление, наступательный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оборонительный.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588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F28D4E7-09C6-4E31-81A2-15B10BA999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Синонимия</a:t>
            </a:r>
          </a:p>
        </p:txBody>
      </p:sp>
    </p:spTree>
    <p:extLst>
      <p:ext uri="{BB962C8B-B14F-4D97-AF65-F5344CB8AC3E}">
        <p14:creationId xmlns:p14="http://schemas.microsoft.com/office/powerpoint/2010/main" val="354340240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4F0F2C7-10A4-4810-82BE-289192D1C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Узкий подход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09FD0EE-7260-41A2-8C09-73BC7A853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b="1" dirty="0"/>
              <a:t>Синонимы</a:t>
            </a:r>
            <a:r>
              <a:rPr lang="ru-RU" sz="3600" dirty="0"/>
              <a:t> – слова тождественные по смыслу.</a:t>
            </a:r>
          </a:p>
          <a:p>
            <a:pPr marL="0" indent="0">
              <a:buNone/>
            </a:pPr>
            <a:endParaRPr lang="ru-RU" sz="3600" i="1" dirty="0"/>
          </a:p>
          <a:p>
            <a:pPr marL="0" indent="0">
              <a:buNone/>
            </a:pPr>
            <a:r>
              <a:rPr lang="ru-RU" sz="3600" i="1" dirty="0"/>
              <a:t>ворота – врата, </a:t>
            </a:r>
          </a:p>
          <a:p>
            <a:pPr marL="0" indent="0">
              <a:buNone/>
            </a:pPr>
            <a:r>
              <a:rPr lang="ru-RU" sz="3600" i="1" dirty="0"/>
              <a:t>орфография – правописание 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8791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Слово и его варианты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989B29-BA38-4B29-9BA1-2CB00A57F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Широкий подход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D947EC-841B-48F2-808A-4C3D0CE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Синонимы</a:t>
            </a:r>
            <a:r>
              <a:rPr lang="ru-RU" sz="3600" dirty="0"/>
              <a:t> – слова, выражающие одно и то же понятие, тождественные или близкие по значению, которые могут отличаться или оттенками значения, или стилистической окраской, или обоими вышеназванными признаками.</a:t>
            </a:r>
          </a:p>
        </p:txBody>
      </p:sp>
    </p:spTree>
    <p:extLst>
      <p:ext uri="{BB962C8B-B14F-4D97-AF65-F5344CB8AC3E}">
        <p14:creationId xmlns:p14="http://schemas.microsoft.com/office/powerpoint/2010/main" val="39639565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7A80B12-6E5D-4339-B9B8-69E5FE31C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ru-RU" b="1" dirty="0"/>
              <a:t>Виды синонимов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9900033-F9C0-4E27-BDB7-9CDA6D0F1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208" y="1052736"/>
            <a:ext cx="9014792" cy="5805264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абсолютные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идеографические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синонимы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лингвистика, языкознание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семантические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синонимы</a:t>
            </a: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быстрый – стремительный, блестеть – сверкать, влажный – сырой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стилистические синонимы</a:t>
            </a: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лицо, лик, морда, рожа; рука, длань, лапа; будущее – грядущее 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семантико-стилистические синонимы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работать – корпеть, лошадь – кляча, надоесть </a:t>
            </a:r>
            <a:r>
              <a:rPr lang="ru-RU" i="1" dirty="0"/>
              <a:t>– осточертеть</a:t>
            </a:r>
            <a:endParaRPr lang="ru-RU" dirty="0"/>
          </a:p>
          <a:p>
            <a:pPr marL="0" indent="0">
              <a:buNone/>
            </a:pPr>
            <a:endParaRPr lang="ru-RU" sz="2700" i="1" dirty="0"/>
          </a:p>
        </p:txBody>
      </p:sp>
    </p:spTree>
    <p:extLst>
      <p:ext uri="{BB962C8B-B14F-4D97-AF65-F5344CB8AC3E}">
        <p14:creationId xmlns:p14="http://schemas.microsoft.com/office/powerpoint/2010/main" val="293567325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03A98A9-3409-4DD4-A97C-E11F69DE4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/>
              <a:t>Возможно ли применение этой классификации к лексике английского языка? Докажите.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3885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6DFCB94-646F-422B-A961-5BB9785B0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600" b="1" dirty="0"/>
              <a:t>Синонимический ряд</a:t>
            </a:r>
            <a:r>
              <a:rPr lang="ru-RU" sz="3600" dirty="0"/>
              <a:t> – группа синонимов, соотносящая между собой при обозначении предметов, признаков, явлений.</a:t>
            </a:r>
          </a:p>
          <a:p>
            <a:pPr marL="0" indent="0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u="sng" dirty="0"/>
              <a:t>Классификация по количеству членов СР</a:t>
            </a:r>
            <a:endParaRPr lang="ru-RU" sz="3600" dirty="0"/>
          </a:p>
          <a:p>
            <a:pPr lvl="0"/>
            <a:r>
              <a:rPr lang="ru-RU" sz="3600" dirty="0"/>
              <a:t>немногочисленные (2-3 синонима)</a:t>
            </a:r>
          </a:p>
          <a:p>
            <a:pPr marL="0" indent="0">
              <a:buNone/>
            </a:pPr>
            <a:r>
              <a:rPr lang="ru-RU" sz="3600" i="1" dirty="0"/>
              <a:t>вокальный – певческий</a:t>
            </a:r>
            <a:endParaRPr lang="ru-RU" sz="3600" dirty="0"/>
          </a:p>
          <a:p>
            <a:pPr lvl="0"/>
            <a:r>
              <a:rPr lang="ru-RU" sz="3600" dirty="0"/>
              <a:t>многочисленные (большее количество)</a:t>
            </a:r>
          </a:p>
          <a:p>
            <a:pPr marL="0" indent="0">
              <a:buNone/>
            </a:pPr>
            <a:r>
              <a:rPr lang="ru-RU" sz="3600" i="1" dirty="0"/>
              <a:t>идти, шагать, шествовать, тащиться, шлёпать, волочиться, топать, ползти, маршировать, ступать, чапать, переться, передвигаться, ковылять, семенить, брести, двигаться и  т.д.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87404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71480"/>
            <a:ext cx="8372476" cy="6286520"/>
          </a:xfrm>
        </p:spPr>
        <p:txBody>
          <a:bodyPr>
            <a:normAutofit/>
          </a:bodyPr>
          <a:lstStyle/>
          <a:p>
            <a:r>
              <a:rPr lang="ru-RU" sz="3600" dirty="0"/>
              <a:t>фонетические</a:t>
            </a:r>
          </a:p>
          <a:p>
            <a:pPr>
              <a:buNone/>
            </a:pPr>
            <a:r>
              <a:rPr lang="ru-RU" sz="3600" i="1" dirty="0"/>
              <a:t>галоши – калоши, шкаф – </a:t>
            </a:r>
            <a:r>
              <a:rPr lang="ru-RU" sz="3600" i="1" dirty="0" err="1"/>
              <a:t>шкап</a:t>
            </a:r>
            <a:r>
              <a:rPr lang="ru-RU" sz="3600" i="1" dirty="0"/>
              <a:t> </a:t>
            </a:r>
          </a:p>
          <a:p>
            <a:r>
              <a:rPr lang="ru-RU" sz="3600" dirty="0"/>
              <a:t>морфологические</a:t>
            </a:r>
          </a:p>
          <a:p>
            <a:pPr>
              <a:buNone/>
            </a:pPr>
            <a:r>
              <a:rPr lang="ru-RU" sz="3600" i="1" dirty="0"/>
              <a:t>рельс – рельса </a:t>
            </a:r>
          </a:p>
          <a:p>
            <a:r>
              <a:rPr lang="ru-RU" sz="3600" dirty="0"/>
              <a:t>словообразовательные</a:t>
            </a:r>
          </a:p>
          <a:p>
            <a:pPr>
              <a:buNone/>
            </a:pPr>
            <a:r>
              <a:rPr lang="ru-RU" sz="3600" i="1" dirty="0"/>
              <a:t>лиса – лисица</a:t>
            </a:r>
          </a:p>
          <a:p>
            <a:r>
              <a:rPr lang="ru-RU" sz="3600" dirty="0"/>
              <a:t>семантические </a:t>
            </a:r>
          </a:p>
          <a:p>
            <a:pPr>
              <a:buNone/>
            </a:pPr>
            <a:r>
              <a:rPr lang="ru-RU" sz="3600" i="1" dirty="0"/>
              <a:t>окно в комнате – окно в расписании</a:t>
            </a:r>
          </a:p>
          <a:p>
            <a:pPr>
              <a:buNone/>
            </a:pPr>
            <a:endParaRPr lang="ru-RU" sz="36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88582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dirty="0"/>
              <a:t>Лексико-семантические вариант </a:t>
            </a:r>
            <a:r>
              <a:rPr lang="ru-RU" sz="3600" dirty="0"/>
              <a:t>– слово, употребленное в одном из значений.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36A3A62-9CF8-42EA-84F2-A77EB4B58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Многозначные</a:t>
            </a:r>
            <a:r>
              <a:rPr lang="ru-RU" sz="3600" dirty="0"/>
              <a:t> </a:t>
            </a:r>
            <a:r>
              <a:rPr lang="ru-RU" sz="3600" b="1" dirty="0"/>
              <a:t>слова</a:t>
            </a:r>
            <a:r>
              <a:rPr lang="ru-RU" sz="3600" dirty="0"/>
              <a:t>  – слова, у которых есть два и более лексических значения.</a:t>
            </a:r>
          </a:p>
          <a:p>
            <a:pPr marL="0" indent="0">
              <a:buNone/>
            </a:pPr>
            <a:r>
              <a:rPr lang="ru-RU" sz="3600" b="1" dirty="0"/>
              <a:t>Однозначные</a:t>
            </a:r>
            <a:r>
              <a:rPr lang="ru-RU" sz="3600" dirty="0"/>
              <a:t> </a:t>
            </a:r>
            <a:r>
              <a:rPr lang="ru-RU" sz="3600" b="1" dirty="0"/>
              <a:t>слова</a:t>
            </a:r>
            <a:r>
              <a:rPr lang="ru-RU" sz="3600" dirty="0"/>
              <a:t> – слова, которые имеют только одно лексическое значение.</a:t>
            </a:r>
          </a:p>
        </p:txBody>
      </p:sp>
    </p:spTree>
    <p:extLst>
      <p:ext uri="{BB962C8B-B14F-4D97-AF65-F5344CB8AC3E}">
        <p14:creationId xmlns:p14="http://schemas.microsoft.com/office/powerpoint/2010/main" val="201388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732251C-EAD2-47FA-A672-9257D234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/>
              <a:t>Звезда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5BC5C65-8DC5-4B81-967A-FB575FDBE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900" dirty="0"/>
              <a:t>1. Небесное тело, состоящее из раскаленных газов (плазмы), по своей природе сходное с Солнцем и представляющееся взору человека на ночном небе светящейся точкой. </a:t>
            </a:r>
          </a:p>
          <a:p>
            <a:pPr marL="0" indent="0">
              <a:buNone/>
            </a:pPr>
            <a:r>
              <a:rPr lang="ru-RU" sz="3900" dirty="0"/>
              <a:t> </a:t>
            </a:r>
            <a:r>
              <a:rPr lang="ru-RU" sz="3900" i="1" dirty="0"/>
              <a:t>перен</a:t>
            </a:r>
            <a:r>
              <a:rPr lang="ru-RU" sz="3900" dirty="0"/>
              <a:t>. Судьба, участь; счастье, удача </a:t>
            </a:r>
          </a:p>
          <a:p>
            <a:pPr marL="0" indent="0">
              <a:buNone/>
            </a:pPr>
            <a:r>
              <a:rPr lang="ru-RU" sz="3900" dirty="0"/>
              <a:t>2. О человеке, прославившемся в какой-л. сфере деятельности; о знаменитости. </a:t>
            </a:r>
          </a:p>
          <a:p>
            <a:pPr marL="0" indent="0">
              <a:buNone/>
            </a:pPr>
            <a:r>
              <a:rPr lang="ru-RU" sz="3900" dirty="0"/>
              <a:t>3. Геометрическая фигура с остроконечными выступами, равномерно расположенными по окружности; фигура с лучами, исходящими от центра. </a:t>
            </a:r>
          </a:p>
          <a:p>
            <a:pPr marL="0" indent="0" algn="r">
              <a:buNone/>
            </a:pPr>
            <a:r>
              <a:rPr lang="en-US" sz="3900" dirty="0"/>
              <a:t>[</a:t>
            </a:r>
            <a:r>
              <a:rPr lang="ru-RU" sz="3900" dirty="0"/>
              <a:t>МАС</a:t>
            </a:r>
            <a:r>
              <a:rPr lang="en-US" sz="3900" dirty="0"/>
              <a:t>]</a:t>
            </a:r>
            <a:endParaRPr lang="ru-RU" sz="39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842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1274</Words>
  <Application>Microsoft Office PowerPoint</Application>
  <PresentationFormat>Экран (4:3)</PresentationFormat>
  <Paragraphs>203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Тема Office</vt:lpstr>
      <vt:lpstr>Лексикология</vt:lpstr>
      <vt:lpstr>Презентация PowerPoint</vt:lpstr>
      <vt:lpstr>Докажите, что следующие единицы являются / не являются словами.</vt:lpstr>
      <vt:lpstr>Презентация PowerPoint</vt:lpstr>
      <vt:lpstr>Слово и его варианты</vt:lpstr>
      <vt:lpstr>Презентация PowerPoint</vt:lpstr>
      <vt:lpstr>Презентация PowerPoint</vt:lpstr>
      <vt:lpstr>Презентация PowerPoint</vt:lpstr>
      <vt:lpstr>Звезда</vt:lpstr>
      <vt:lpstr>Звезда</vt:lpstr>
      <vt:lpstr>Определите, какой ЛСВ реализован в предложении.</vt:lpstr>
      <vt:lpstr>Определите, какой ЛСВ реализован в предложении.</vt:lpstr>
      <vt:lpstr>Определите, какой ЛСВ реализован в предложении.</vt:lpstr>
      <vt:lpstr>Типы информации, выражаемой словом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Какой тип сочетаемости нарушен?</vt:lpstr>
      <vt:lpstr>Презентация PowerPoint</vt:lpstr>
      <vt:lpstr>Презентация PowerPoint</vt:lpstr>
      <vt:lpstr>Системные отношения в лексике</vt:lpstr>
      <vt:lpstr>Системные отношения</vt:lpstr>
      <vt:lpstr>Иерархические отношения</vt:lpstr>
      <vt:lpstr>Подберите к следующим гиперонимам гипонимы. </vt:lpstr>
      <vt:lpstr>Парадигматические отношения</vt:lpstr>
      <vt:lpstr>Омонимия</vt:lpstr>
      <vt:lpstr>Презентация PowerPoint</vt:lpstr>
      <vt:lpstr>Разграничение омонимии и полисемии</vt:lpstr>
      <vt:lpstr>Полисемия или омонимия?</vt:lpstr>
      <vt:lpstr>ЛЁГКИЙ</vt:lpstr>
      <vt:lpstr>ЛЁГКИЙ</vt:lpstr>
      <vt:lpstr>Презентация PowerPoint</vt:lpstr>
      <vt:lpstr>Презентация PowerPoint</vt:lpstr>
      <vt:lpstr>Презентация PowerPoint</vt:lpstr>
      <vt:lpstr>Презентация PowerPoint</vt:lpstr>
      <vt:lpstr>Нелексические омонимы</vt:lpstr>
      <vt:lpstr>Определите тип омонимов</vt:lpstr>
      <vt:lpstr>Антонимия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Синонимия</vt:lpstr>
      <vt:lpstr>Узкий подход</vt:lpstr>
      <vt:lpstr>Широкий подход</vt:lpstr>
      <vt:lpstr>Виды синонимов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Лексикология</dc:title>
  <dc:creator>student</dc:creator>
  <cp:lastModifiedBy>Бухгалтер</cp:lastModifiedBy>
  <cp:revision>100</cp:revision>
  <dcterms:created xsi:type="dcterms:W3CDTF">2019-04-16T06:10:56Z</dcterms:created>
  <dcterms:modified xsi:type="dcterms:W3CDTF">2024-04-29T13:14:35Z</dcterms:modified>
</cp:coreProperties>
</file>