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0" r:id="rId4"/>
    <p:sldId id="257" r:id="rId5"/>
    <p:sldId id="269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1116293348733039E-3"/>
          <c:y val="3.2774670270863761E-2"/>
          <c:w val="0.97977440932332349"/>
          <c:h val="0.767196848376445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'[Занятость студентов (пед. деят-ть) (1).xlsx]Общая информация '!$B$3</c:f>
              <c:strCache>
                <c:ptCount val="1"/>
                <c:pt idx="0">
                  <c:v>до 0,5 ст.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'[Занятость студентов (пед. деят-ть) (1).xlsx]Общая информация '!$A$4:$A$7</c:f>
              <c:strCache>
                <c:ptCount val="4"/>
                <c:pt idx="0">
                  <c:v>2021 г.</c:v>
                </c:pt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'[Занятость студентов (пед. деят-ть) (1).xlsx]Общая информация '!$B$4:$B$7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AE-4B20-96A0-4A156CD8221B}"/>
            </c:ext>
          </c:extLst>
        </c:ser>
        <c:ser>
          <c:idx val="1"/>
          <c:order val="1"/>
          <c:tx>
            <c:strRef>
              <c:f>'[Занятость студентов (пед. деят-ть) (1).xlsx]Общая информация '!$C$3</c:f>
              <c:strCache>
                <c:ptCount val="1"/>
                <c:pt idx="0">
                  <c:v>от 0,5 ст. до 1,0 ст.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'[Занятость студентов (пед. деят-ть) (1).xlsx]Общая информация '!$A$4:$A$7</c:f>
              <c:strCache>
                <c:ptCount val="4"/>
                <c:pt idx="0">
                  <c:v>2021 г.</c:v>
                </c:pt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'[Занятость студентов (пед. деят-ть) (1).xlsx]Общая информация '!$C$4:$C$7</c:f>
              <c:numCache>
                <c:formatCode>General</c:formatCode>
                <c:ptCount val="4"/>
                <c:pt idx="0">
                  <c:v>26</c:v>
                </c:pt>
                <c:pt idx="1">
                  <c:v>26</c:v>
                </c:pt>
                <c:pt idx="2">
                  <c:v>22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AE-4B20-96A0-4A156CD8221B}"/>
            </c:ext>
          </c:extLst>
        </c:ser>
        <c:ser>
          <c:idx val="2"/>
          <c:order val="2"/>
          <c:tx>
            <c:strRef>
              <c:f>'[Занятость студентов (пед. деят-ть) (1).xlsx]Общая информация '!$D$3</c:f>
              <c:strCache>
                <c:ptCount val="1"/>
                <c:pt idx="0">
                  <c:v>от 1,0 ст. до 1,5 ст.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3.578373735104299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AE-4B20-96A0-4A156CD82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'[Занятость студентов (пед. деят-ть) (1).xlsx]Общая информация '!$A$4:$A$7</c:f>
              <c:strCache>
                <c:ptCount val="4"/>
                <c:pt idx="0">
                  <c:v>2021 г.</c:v>
                </c:pt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'[Занятость студентов (пед. деят-ть) (1).xlsx]Общая информация '!$D$4:$D$7</c:f>
              <c:numCache>
                <c:formatCode>General</c:formatCode>
                <c:ptCount val="4"/>
                <c:pt idx="0">
                  <c:v>80</c:v>
                </c:pt>
                <c:pt idx="1">
                  <c:v>80</c:v>
                </c:pt>
                <c:pt idx="2">
                  <c:v>85</c:v>
                </c:pt>
                <c:pt idx="3">
                  <c:v>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AE-4B20-96A0-4A156CD8221B}"/>
            </c:ext>
          </c:extLst>
        </c:ser>
        <c:ser>
          <c:idx val="3"/>
          <c:order val="3"/>
          <c:tx>
            <c:strRef>
              <c:f>'[Занятость студентов (пед. деят-ть) (1).xlsx]Общая информация '!$E$3</c:f>
              <c:strCache>
                <c:ptCount val="1"/>
                <c:pt idx="0">
                  <c:v>от 1,5 ст. и более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9.5745238828366906E-3"/>
                  <c:y val="2.08432762873102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AE-4B20-96A0-4A156CD8221B}"/>
                </c:ext>
              </c:extLst>
            </c:dLbl>
            <c:dLbl>
              <c:idx val="3"/>
              <c:layout>
                <c:manualLayout>
                  <c:x val="1.3677891261195273E-2"/>
                  <c:y val="2.08432762873102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AE-4B20-96A0-4A156CD822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'[Занятость студентов (пед. деят-ть) (1).xlsx]Общая информация '!$A$4:$A$7</c:f>
              <c:strCache>
                <c:ptCount val="4"/>
                <c:pt idx="0">
                  <c:v>2021 г.</c:v>
                </c:pt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'[Занятость студентов (пед. деят-ть) (1).xlsx]Общая информация '!$E$4:$E$7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11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AE-4B20-96A0-4A156CD8221B}"/>
            </c:ext>
          </c:extLst>
        </c:ser>
        <c:ser>
          <c:idx val="4"/>
          <c:order val="4"/>
          <c:tx>
            <c:strRef>
              <c:f>'[Занятость студентов (пед. деят-ть) (1).xlsx]Общая информация '!$F$3</c:f>
              <c:strCache>
                <c:ptCount val="1"/>
                <c:pt idx="0">
                  <c:v>2,2 ставка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6.8389456305976365E-3"/>
                  <c:y val="-4.16865525746205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4AE-4B20-96A0-4A156CD8221B}"/>
                </c:ext>
              </c:extLst>
            </c:dLbl>
            <c:dLbl>
              <c:idx val="3"/>
              <c:layout>
                <c:manualLayout>
                  <c:x val="1.2310102135075746E-2"/>
                  <c:y val="-2.08432762873102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4AE-4B20-96A0-4A156CD82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'[Занятость студентов (пед. деят-ть) (1).xlsx]Общая информация '!$A$4:$A$7</c:f>
              <c:strCache>
                <c:ptCount val="4"/>
                <c:pt idx="0">
                  <c:v>2021 г.</c:v>
                </c:pt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'[Занятость студентов (пед. деят-ть) (1).xlsx]Общая информация '!$F$4:$F$7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4AE-4B20-96A0-4A156CD8221B}"/>
            </c:ext>
          </c:extLst>
        </c:ser>
        <c:ser>
          <c:idx val="5"/>
          <c:order val="5"/>
          <c:tx>
            <c:strRef>
              <c:f>'[Занятость студентов (пед. деят-ть) (1).xlsx]Общая информация '!$G$3</c:f>
              <c:strCache>
                <c:ptCount val="1"/>
                <c:pt idx="0">
                  <c:v>по совместительству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6697760092398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4AE-4B20-96A0-4A156CD8221B}"/>
                </c:ext>
              </c:extLst>
            </c:dLbl>
            <c:dLbl>
              <c:idx val="3"/>
              <c:layout>
                <c:manualLayout>
                  <c:x val="1.36778912611952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4AE-4B20-96A0-4A156CD82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'[Занятость студентов (пед. деят-ть) (1).xlsx]Общая информация '!$A$4:$A$7</c:f>
              <c:strCache>
                <c:ptCount val="4"/>
                <c:pt idx="0">
                  <c:v>2021 г.</c:v>
                </c:pt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'[Занятость студентов (пед. деят-ть) (1).xlsx]Общая информация '!$G$4:$G$7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4AE-4B20-96A0-4A156CD82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183872"/>
        <c:axId val="79185408"/>
        <c:axId val="0"/>
      </c:bar3DChart>
      <c:catAx>
        <c:axId val="79183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9185408"/>
        <c:crosses val="autoZero"/>
        <c:auto val="1"/>
        <c:lblAlgn val="ctr"/>
        <c:lblOffset val="100"/>
        <c:noMultiLvlLbl val="0"/>
      </c:catAx>
      <c:valAx>
        <c:axId val="79185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1838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0.35552</cdr:x>
      <cdr:y>0.0757</cdr:y>
    </cdr:from>
    <cdr:to>
      <cdr:x>0.68576</cdr:x>
      <cdr:y>0.19124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3305974" y="460106"/>
          <a:ext cx="3070933" cy="70226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noAutofit/>
        </a:bodyPr>
        <a:lstStyle xmlns:a="http://schemas.openxmlformats.org/drawingml/2006/main"/>
        <a:p xmlns:a="http://schemas.openxmlformats.org/drawingml/2006/main">
          <a:pPr algn="ctr"/>
          <a:endParaRPr lang="ru-RU" sz="1600" b="1" cap="none" spc="0" baseline="0">
            <a:ln w="12700">
              <a:solidFill>
                <a:schemeClr val="tx1">
                  <a:lumMod val="85000"/>
                  <a:lumOff val="15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3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64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61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41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66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27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8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30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92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4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8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D85C3-DA7B-40CF-BF19-EF1FC09080A6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CBFF-E4FF-4852-AD3F-7141808AB8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15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46032"/>
            <a:ext cx="9144000" cy="2313353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333333"/>
                </a:solidFill>
                <a:latin typeface="system-ui"/>
              </a:rPr>
              <a:t>Проблема качества подготовки </a:t>
            </a:r>
            <a:br>
              <a:rPr lang="ru-RU" sz="3600" dirty="0">
                <a:solidFill>
                  <a:srgbClr val="333333"/>
                </a:solidFill>
                <a:latin typeface="system-ui"/>
              </a:rPr>
            </a:br>
            <a:r>
              <a:rPr lang="ru-RU" sz="3600" dirty="0">
                <a:solidFill>
                  <a:srgbClr val="333333"/>
                </a:solidFill>
                <a:latin typeface="system-ui"/>
              </a:rPr>
              <a:t>будущих учителей в условиях </a:t>
            </a:r>
            <a:br>
              <a:rPr lang="ru-RU" sz="3600" dirty="0">
                <a:solidFill>
                  <a:srgbClr val="333333"/>
                </a:solidFill>
                <a:latin typeface="system-ui"/>
              </a:rPr>
            </a:br>
            <a:r>
              <a:rPr lang="ru-RU" sz="3600" dirty="0">
                <a:solidFill>
                  <a:srgbClr val="333333"/>
                </a:solidFill>
                <a:latin typeface="system-ui"/>
              </a:rPr>
              <a:t>допуска студентов старших курсов </a:t>
            </a:r>
            <a:br>
              <a:rPr lang="ru-RU" sz="3600" dirty="0">
                <a:solidFill>
                  <a:srgbClr val="333333"/>
                </a:solidFill>
                <a:latin typeface="system-ui"/>
              </a:rPr>
            </a:br>
            <a:r>
              <a:rPr lang="ru-RU" sz="3600" dirty="0">
                <a:solidFill>
                  <a:srgbClr val="333333"/>
                </a:solidFill>
                <a:latin typeface="system-ui"/>
              </a:rPr>
              <a:t>к педагогической деятельности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6616" y="4439138"/>
            <a:ext cx="9237784" cy="1012731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sz="6200" dirty="0"/>
              <a:t>В.Н. Иванов, проректор по научной и инновационной работе</a:t>
            </a:r>
          </a:p>
          <a:p>
            <a:r>
              <a:rPr lang="ru-RU" sz="6200" dirty="0"/>
              <a:t>29 октября 2024.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307" y="387987"/>
            <a:ext cx="2484031" cy="12610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0296" y="262941"/>
            <a:ext cx="2235466" cy="188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854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Динамика трудоустройства </a:t>
            </a:r>
            <a:br>
              <a:rPr lang="ru-RU" sz="4000" dirty="0"/>
            </a:br>
            <a:r>
              <a:rPr lang="ru-RU" sz="4000" dirty="0"/>
              <a:t>студентов старших курсов 2021-2024 </a:t>
            </a:r>
            <a:r>
              <a:rPr lang="ru-RU" sz="4000" dirty="0" err="1"/>
              <a:t>г.г</a:t>
            </a:r>
            <a:r>
              <a:rPr lang="ru-RU" sz="4000"/>
              <a:t>. 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828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Доля студентов, совмещающих  учебу и работу</a:t>
            </a:r>
            <a:b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(на примере </a:t>
            </a:r>
            <a:r>
              <a:rPr lang="ru-RU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ФМОИиТ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292" y="1656862"/>
            <a:ext cx="9355015" cy="4142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9044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6400"/>
            <a:ext cx="10515600" cy="89877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Тенденции и вызовы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828431" y="1169889"/>
            <a:ext cx="1096987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  <a:defRPr/>
            </a:pPr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Увеличение доли студентов, сочетающих обучение с работой. </a:t>
            </a:r>
          </a:p>
          <a:p>
            <a:pPr algn="just">
              <a:defRPr/>
            </a:pP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Вызовы:</a:t>
            </a:r>
          </a:p>
          <a:p>
            <a:pPr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 организации учебного процесса в группе и обеспечения индивидуального обучения каждого работающего;</a:t>
            </a:r>
          </a:p>
          <a:p>
            <a:pPr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   в педагогическом сопровождении студента по месту работы и оказании оперативной методической помощи; </a:t>
            </a:r>
          </a:p>
          <a:p>
            <a:pPr algn="just">
              <a:defRPr/>
            </a:pPr>
            <a:endParaRPr lang="ru-RU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Увеличение доли студентов с учебной нагрузкой более 1,5 ставки. </a:t>
            </a:r>
          </a:p>
          <a:p>
            <a:pPr algn="just">
              <a:defRPr/>
            </a:pP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Вызовы: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дефицит времени, качество уроков, качество выполнения учебных заданий;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раннее выгорание, уход из профессии. </a:t>
            </a:r>
          </a:p>
          <a:p>
            <a:pPr indent="360000" algn="just">
              <a:defRPr/>
            </a:pPr>
            <a:endParaRPr lang="ru-RU" sz="2400" dirty="0">
              <a:latin typeface="Arial"/>
              <a:cs typeface="Arial"/>
            </a:endParaRPr>
          </a:p>
          <a:p>
            <a:pPr indent="360000" algn="just">
              <a:defRPr/>
            </a:pPr>
            <a:endParaRPr lang="ru-RU" sz="1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6109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Нормативное закрепление дополнительной работы ППС с работающими студентами.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Договорные обязательства работодателя по организации наставничества за работающим студентом.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Нормативное ограничение педагогической нагрузки студента-учителя.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Финансовые механизмы стимулирования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работающих студентов.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3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812" y="262941"/>
            <a:ext cx="2967736" cy="1506619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524000" y="255815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Спасибо за внимание!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837083" y="110261"/>
            <a:ext cx="2235466" cy="188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189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Arial"/>
      <a:cs typeface="Arial"/>
    </a:majorFont>
    <a:minorFont>
      <a:latin typeface="Calibri"/>
      <a:ea typeface="Arial"/>
      <a:cs typeface="Arial"/>
    </a:minorFont>
  </a:fontScheme>
  <a:fmtScheme name="Стандартная">
    <a:fillStyleLst>
      <a:solidFill>
        <a:schemeClr val="phClr"/>
      </a:solidFill>
      <a:gradFill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gradFill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/>
      </a:gradFill>
      <a:gradFill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169</Words>
  <Application>Microsoft Office PowerPoint</Application>
  <PresentationFormat>Широкоэкранный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system-ui</vt:lpstr>
      <vt:lpstr>Times New Roman</vt:lpstr>
      <vt:lpstr>Тема Office</vt:lpstr>
      <vt:lpstr>Проблема качества подготовки  будущих учителей в условиях  допуска студентов старших курсов  к педагогической деятельности</vt:lpstr>
      <vt:lpstr>Динамика трудоустройства  студентов старших курсов 2021-2024 г.г. </vt:lpstr>
      <vt:lpstr>Доля студентов, совмещающих  учебу и работу (на примере ФМОИиТ)</vt:lpstr>
      <vt:lpstr>Тенденции и вызовы</vt:lpstr>
      <vt:lpstr>Что делать?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 реализации федеральных и республиканских проектов и грантов в 2023 году</dc:title>
  <dc:creator>Наука</dc:creator>
  <cp:lastModifiedBy>Пользователь</cp:lastModifiedBy>
  <cp:revision>32</cp:revision>
  <dcterms:created xsi:type="dcterms:W3CDTF">2023-12-20T05:08:07Z</dcterms:created>
  <dcterms:modified xsi:type="dcterms:W3CDTF">2024-10-22T07:16:48Z</dcterms:modified>
</cp:coreProperties>
</file>