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1" r:id="rId7"/>
    <p:sldId id="259" r:id="rId8"/>
    <p:sldId id="260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AAACC"/>
    <a:srgbClr val="8A3CC4"/>
    <a:srgbClr val="A66BD3"/>
    <a:srgbClr val="EC8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3" d="100"/>
          <a:sy n="73" d="100"/>
        </p:scale>
        <p:origin x="-59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DA6EB38-8DC4-4ACC-9EED-B459D9BCA7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8508931B-2B45-495E-8108-BFDA4B1619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35E2216-AD97-47DB-A062-425DD18A6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80424-97EE-4F2C-A1DA-3E2C5C04874F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A72B709-78A5-4070-8E96-9653C2ED7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12EA2A2-6ED0-4621-8D28-BB1590406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52CF6-37F5-4254-97EA-DA75907EB0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0060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6B17485-6297-4082-A4F5-5A98BCE44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8584E515-A282-4C9F-819B-450FF63BA4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00441A6-0080-4BA1-BFF8-E07105F81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80424-97EE-4F2C-A1DA-3E2C5C04874F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712DC8A-62FA-474F-A492-9667171DA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2B3BE6B-035F-4D72-A2BF-2F127308C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52CF6-37F5-4254-97EA-DA75907EB0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8261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EB2350E1-E033-49C3-B2A5-A02AF588A6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F41D538A-E3CF-481A-883C-6D4AB806B3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D23E519-F1C1-4051-8B40-C23BFF67D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80424-97EE-4F2C-A1DA-3E2C5C04874F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C36DAD2E-3F82-4296-B7F2-50AFEA08C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02D04F8-1932-435E-8074-61BCB5768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52CF6-37F5-4254-97EA-DA75907EB0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551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DF17D44-B540-4CC3-8192-D2EEB7F6D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771C4CA-2543-4669-90FA-37FF94F81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5D6A258-B824-4385-81D0-BEBC047B2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80424-97EE-4F2C-A1DA-3E2C5C04874F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0B23518-5CB8-4607-9542-FAC95B991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6E5E3DE-D634-4EDA-87AB-883CE3585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52CF6-37F5-4254-97EA-DA75907EB0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015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18BE071-0AA7-4A90-AC24-803AF26F4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860CDAC5-616B-471B-8527-A183B7BCC8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A3E62C3-458D-4EA2-9A02-F7CEDE554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80424-97EE-4F2C-A1DA-3E2C5C04874F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A6072D4-22D3-4EDC-9195-037B5F111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7A1CA91-CC55-4FBE-A502-A5EDABB3E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52CF6-37F5-4254-97EA-DA75907EB0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019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172023F-0360-4FA7-B15F-312C8BD49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F04BC90-52CB-4D31-A39F-4B2E83E372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37F661B6-70AB-4BCD-9CA2-3BA50C817C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1A3E4F90-FCB8-4B7A-A5FD-3ABC14B6B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80424-97EE-4F2C-A1DA-3E2C5C04874F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C2D31A3-F3AA-4EAF-9974-9F3575FC6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1F1D30E6-5359-4308-9D3B-5ABDD49C6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52CF6-37F5-4254-97EA-DA75907EB0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4428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03FB04D-7317-44D8-99BC-273B3347B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268283B-8A82-48DB-AA78-E36621581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DBBD60B6-669D-48D6-A739-39BA9E546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B63F0551-35F3-4197-B0CF-D69C0E9C8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67BD227C-A0C9-4A61-8FF7-AD0A8DA10E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E56D1BEE-3A66-4981-B8F7-ABC8A2FA7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80424-97EE-4F2C-A1DA-3E2C5C04874F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6C0B3B3E-EA98-458D-9532-1892448FF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AE50C62F-F152-45D6-A12B-FCB006BE2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52CF6-37F5-4254-97EA-DA75907EB0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470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1465034-9310-4B0F-AD73-89BFB4365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22E4F54D-0AD9-4B5A-9846-C2CB6B52D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80424-97EE-4F2C-A1DA-3E2C5C04874F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90565FF5-BE05-4751-B345-892494089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94F5148D-9CE5-4774-8CEC-9988CDC49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52CF6-37F5-4254-97EA-DA75907EB0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2680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46347970-F930-4CCA-BE32-947B7FC6F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80424-97EE-4F2C-A1DA-3E2C5C04874F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2704736E-2243-49A3-81C6-1E21B2709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D5E8B05A-52A2-4D4D-9CBB-E93FF4E9D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52CF6-37F5-4254-97EA-DA75907EB0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8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1ABE702-9484-46EF-88E4-191184CA4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F546DB0-3B3F-4FC1-9B89-CA4DD09F3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C709B830-CA01-484A-AE38-E3CACB1765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7F96A1A6-C66E-453A-B939-110E84071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80424-97EE-4F2C-A1DA-3E2C5C04874F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504E4368-E26A-42F6-B200-FD22A3D47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95FAFB48-C740-47B7-BEA4-EE217363D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52CF6-37F5-4254-97EA-DA75907EB0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864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6C15657-60BC-4AA4-8794-A0F2FE1D1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CB8241F6-FEC2-4B94-A2B5-33AA5FB67D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C5B81BE0-2589-4F80-BE66-A50BD6C8C3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9D26D935-463E-438D-80CE-EBA5F66D8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80424-97EE-4F2C-A1DA-3E2C5C04874F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C1C86B2-00C0-4433-B650-E25227013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5D5599B0-57DF-40BD-886E-EF14E6665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52CF6-37F5-4254-97EA-DA75907EB0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886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70FE80C-3465-4E88-916F-C29D3C07D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1D5D2986-22B2-42E4-BAAD-C6704F828C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36F62FF-36CF-4F12-BA2C-F681D7EDFE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80424-97EE-4F2C-A1DA-3E2C5C04874F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50B4E44-D856-4039-A2F4-130A829D0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3179B31-A521-4139-8E7A-6BB08F8C35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52CF6-37F5-4254-97EA-DA75907EB0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763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7085C9E-85FE-4B43-A178-FA72575D43B4}"/>
              </a:ext>
            </a:extLst>
          </p:cNvPr>
          <p:cNvSpPr txBox="1"/>
          <p:nvPr/>
        </p:nvSpPr>
        <p:spPr>
          <a:xfrm>
            <a:off x="757191" y="2473578"/>
            <a:ext cx="10677617" cy="19108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6600" b="1" dirty="0">
                <a:ln w="19050">
                  <a:solidFill>
                    <a:sysClr val="windowText" lastClr="000000"/>
                  </a:solidFill>
                </a:ln>
                <a:solidFill>
                  <a:srgbClr val="A66BD3"/>
                </a:solidFill>
                <a:effectLst>
                  <a:outerShdw blurRad="50800" dist="139700" dir="8100000" algn="tr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ВАМПУМ</a:t>
            </a:r>
            <a:r>
              <a:rPr lang="ru-RU" sz="4000" b="1" dirty="0">
                <a:ln w="19050">
                  <a:solidFill>
                    <a:sysClr val="windowText" lastClr="000000"/>
                  </a:solidFill>
                </a:ln>
                <a:solidFill>
                  <a:schemeClr val="accent6"/>
                </a:solidFill>
                <a:effectLst>
                  <a:outerShdw blurRad="50800" dist="139700" dir="8100000" algn="tr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4000" b="1" dirty="0">
                <a:ln w="19050">
                  <a:solidFill>
                    <a:sysClr val="windowText" lastClr="000000"/>
                  </a:solidFill>
                </a:ln>
                <a:solidFill>
                  <a:srgbClr val="EC88B8"/>
                </a:solidFill>
                <a:effectLst>
                  <a:outerShdw blurRad="50800" dist="139700" dir="8100000" algn="tr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 ВИД ПРЕДМЕТНОГО </a:t>
            </a:r>
            <a:r>
              <a:rPr lang="ru-RU" sz="4000" b="1" dirty="0">
                <a:ln w="19050">
                  <a:noFill/>
                </a:ln>
                <a:effectLst>
                  <a:outerShdw blurRad="50800" dist="139700" dir="8100000" algn="tr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4000" b="1" dirty="0">
                <a:ln w="19050">
                  <a:solidFill>
                    <a:sysClr val="windowText" lastClr="000000"/>
                  </a:solidFill>
                </a:ln>
                <a:solidFill>
                  <a:srgbClr val="EC88B8"/>
                </a:solidFill>
                <a:effectLst>
                  <a:outerShdw blurRad="50800" dist="139700" dir="8100000" algn="tr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ПИСЬМА</a:t>
            </a:r>
            <a:r>
              <a:rPr lang="ru-RU" sz="4000" b="1" dirty="0">
                <a:ln w="19050">
                  <a:noFill/>
                </a:ln>
                <a:effectLst>
                  <a:outerShdw blurRad="50800" dist="139700" dir="8100000" algn="tr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4000" dirty="0">
              <a:ln w="19050">
                <a:noFill/>
              </a:ln>
              <a:effectLst>
                <a:outerShdw blurRad="50800" dist="139700" dir="8100000" algn="tr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732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90A63CFB-F4AA-45C4-A64D-97811CAEA373}"/>
              </a:ext>
            </a:extLst>
          </p:cNvPr>
          <p:cNvSpPr/>
          <p:nvPr/>
        </p:nvSpPr>
        <p:spPr>
          <a:xfrm>
            <a:off x="627355" y="579268"/>
            <a:ext cx="10937289" cy="5699464"/>
          </a:xfrm>
          <a:prstGeom prst="rect">
            <a:avLst/>
          </a:prstGeom>
          <a:solidFill>
            <a:srgbClr val="EAAACC">
              <a:alpha val="65098"/>
            </a:srgb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3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Письмо является вторым по важности — после звукового языка — средством общения людей. Оно возникло значительно позже языка в раннеклассовом обществе в связи с усложнением хозяйственной жизни и появившейся потребностью фиксировать информацию для сохранения её во времени и для передачи на расстояние. Предшественниками письма были знаки, не связанные с языком и служившие лишь средством напоминания о тех или иных фактах совершенно независимо от языковой формы воплощения соответствующей информации.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3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Одним из древнейших видов такого «</a:t>
            </a:r>
            <a:r>
              <a:rPr lang="ru-RU" sz="2300" dirty="0" err="1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предписьма</a:t>
            </a:r>
            <a:r>
              <a:rPr lang="ru-RU" sz="23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 является </a:t>
            </a:r>
            <a:r>
              <a:rPr lang="ru-RU" sz="2300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ВАМПУМ</a:t>
            </a:r>
            <a:r>
              <a:rPr lang="ru-RU" sz="23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300" dirty="0">
                <a:solidFill>
                  <a:schemeClr val="tx1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предметное </a:t>
            </a:r>
            <a:r>
              <a:rPr lang="ru-RU" sz="23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письмо древних индейских племён.</a:t>
            </a:r>
          </a:p>
        </p:txBody>
      </p:sp>
    </p:spTree>
    <p:extLst>
      <p:ext uri="{BB962C8B-B14F-4D97-AF65-F5344CB8AC3E}">
        <p14:creationId xmlns:p14="http://schemas.microsoft.com/office/powerpoint/2010/main" val="3068571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631C46B2-4AC3-4130-9DE7-FC01B79A2D38}"/>
              </a:ext>
            </a:extLst>
          </p:cNvPr>
          <p:cNvSpPr/>
          <p:nvPr/>
        </p:nvSpPr>
        <p:spPr>
          <a:xfrm>
            <a:off x="452761" y="302068"/>
            <a:ext cx="6702641" cy="6205264"/>
          </a:xfrm>
          <a:prstGeom prst="rect">
            <a:avLst/>
          </a:prstGeom>
          <a:solidFill>
            <a:srgbClr val="EAAACC">
              <a:alpha val="65098"/>
            </a:srgb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marL="0" marR="0" lvl="0" indent="0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Слово вампум происходит из языка племени 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наррагансеттов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 означает ряд белых бусин, нанизанных на нитку.</a:t>
            </a:r>
          </a:p>
          <a:p>
            <a:pPr marL="0" marR="0" lvl="0" indent="0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Цилиндрические бусины вампума изготавливали из раковин морских моллюсков, массово встречающихся на атлантическом побережье от Нью-Йорка до Бостона. Из ракушек каури получались белые бусины, из ракушек моллюска 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куахог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фиолетовые.</a:t>
            </a:r>
          </a:p>
          <a:p>
            <a:pPr marL="0" marR="0" lvl="0" indent="0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Для изготовления вампума откалывали толстые края ракушек, делили их на кубики, в которых с помощью каменного сверла протачивали сквозное отверстие, а потом шлифовали бусины о камень для придания цилиндрической формы. Получившиеся бусы вплетали в пояса из растительных волокон. Эти пояса и использовались племенами индейцев Северной Америки в качестве средств запоминания информации и передачи различных сообщений.</a:t>
            </a:r>
          </a:p>
          <a:p>
            <a:pPr marL="0" marR="0" lvl="0" indent="0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Спустя некоторое время после того, как в Северной Америке появились белые люди, индейцы стали делать вампумы из стеклянных бусин, которые переселенцы привозили из Европы.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E1AB7FB3-95A7-4572-BD9D-8FF32DFBD56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6162" y="1140182"/>
            <a:ext cx="2514858" cy="1656663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F3357796-D7E8-4B95-8E4A-26A0F9EFA84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7689" y="302067"/>
            <a:ext cx="1950889" cy="1463167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BD41FD95-EB43-4847-B5E8-9A7C940BCB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1554" y="2906570"/>
            <a:ext cx="4229466" cy="3600762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412A299D-5650-4B9D-8381-20530B511F57}"/>
              </a:ext>
            </a:extLst>
          </p:cNvPr>
          <p:cNvSpPr txBox="1"/>
          <p:nvPr/>
        </p:nvSpPr>
        <p:spPr>
          <a:xfrm>
            <a:off x="9747675" y="261737"/>
            <a:ext cx="195089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Arial Black" panose="020B0A04020102020204" pitchFamily="34" charset="0"/>
              </a:rPr>
              <a:t>ракушка каури</a:t>
            </a:r>
          </a:p>
        </p:txBody>
      </p:sp>
      <p:cxnSp>
        <p:nvCxnSpPr>
          <p:cNvPr id="15" name="Соединитель: изогнутый 14">
            <a:extLst>
              <a:ext uri="{FF2B5EF4-FFF2-40B4-BE49-F238E27FC236}">
                <a16:creationId xmlns="" xmlns:a16="http://schemas.microsoft.com/office/drawing/2014/main" id="{F375A361-90F1-445A-9FFE-4FFEF016D2F7}"/>
              </a:ext>
            </a:extLst>
          </p:cNvPr>
          <p:cNvCxnSpPr>
            <a:cxnSpLocks/>
          </p:cNvCxnSpPr>
          <p:nvPr/>
        </p:nvCxnSpPr>
        <p:spPr>
          <a:xfrm rot="5400000">
            <a:off x="9897195" y="295987"/>
            <a:ext cx="319119" cy="780936"/>
          </a:xfrm>
          <a:prstGeom prst="curvedConnector2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CFCECB6F-63F9-4E54-AD0B-EF53392AC9C2}"/>
              </a:ext>
            </a:extLst>
          </p:cNvPr>
          <p:cNvSpPr txBox="1"/>
          <p:nvPr/>
        </p:nvSpPr>
        <p:spPr>
          <a:xfrm>
            <a:off x="9747675" y="846015"/>
            <a:ext cx="178811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Arial Black" panose="020B0A04020102020204" pitchFamily="34" charset="0"/>
              </a:rPr>
              <a:t>ракушка </a:t>
            </a:r>
            <a:r>
              <a:rPr lang="ru-RU" sz="1400" dirty="0" err="1">
                <a:latin typeface="Arial Black" panose="020B0A04020102020204" pitchFamily="34" charset="0"/>
              </a:rPr>
              <a:t>куахог</a:t>
            </a:r>
            <a:endParaRPr lang="ru-RU" sz="1400" dirty="0">
              <a:latin typeface="Arial Black" panose="020B0A04020102020204" pitchFamily="34" charset="0"/>
            </a:endParaRPr>
          </a:p>
        </p:txBody>
      </p:sp>
      <p:cxnSp>
        <p:nvCxnSpPr>
          <p:cNvPr id="30" name="Соединитель: изогнутый 29">
            <a:extLst>
              <a:ext uri="{FF2B5EF4-FFF2-40B4-BE49-F238E27FC236}">
                <a16:creationId xmlns="" xmlns:a16="http://schemas.microsoft.com/office/drawing/2014/main" id="{80B24B45-A0D8-4B13-B8D7-DC40BA856665}"/>
              </a:ext>
            </a:extLst>
          </p:cNvPr>
          <p:cNvCxnSpPr/>
          <p:nvPr/>
        </p:nvCxnSpPr>
        <p:spPr>
          <a:xfrm>
            <a:off x="11506031" y="993099"/>
            <a:ext cx="337703" cy="160693"/>
          </a:xfrm>
          <a:prstGeom prst="curvedConnector3">
            <a:avLst>
              <a:gd name="adj1" fmla="val 139380"/>
            </a:avLst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1A228357-C746-4841-A67A-20C5ABD95F00}"/>
              </a:ext>
            </a:extLst>
          </p:cNvPr>
          <p:cNvSpPr txBox="1"/>
          <p:nvPr/>
        </p:nvSpPr>
        <p:spPr>
          <a:xfrm>
            <a:off x="7558802" y="2150514"/>
            <a:ext cx="14267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Arial Black" panose="020B0A04020102020204" pitchFamily="34" charset="0"/>
              </a:rPr>
              <a:t>пример плетения</a:t>
            </a:r>
          </a:p>
        </p:txBody>
      </p:sp>
      <p:cxnSp>
        <p:nvCxnSpPr>
          <p:cNvPr id="35" name="Соединитель: изогнутый 34">
            <a:extLst>
              <a:ext uri="{FF2B5EF4-FFF2-40B4-BE49-F238E27FC236}">
                <a16:creationId xmlns="" xmlns:a16="http://schemas.microsoft.com/office/drawing/2014/main" id="{FAE42947-6509-40EA-97BF-A658365CCBD7}"/>
              </a:ext>
            </a:extLst>
          </p:cNvPr>
          <p:cNvCxnSpPr>
            <a:cxnSpLocks/>
          </p:cNvCxnSpPr>
          <p:nvPr/>
        </p:nvCxnSpPr>
        <p:spPr>
          <a:xfrm rot="16200000" flipH="1">
            <a:off x="8721719" y="2423417"/>
            <a:ext cx="378031" cy="368826"/>
          </a:xfrm>
          <a:prstGeom prst="curvedConnector3">
            <a:avLst>
              <a:gd name="adj1" fmla="val -25149"/>
            </a:avLst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6998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A13C43E6-56F6-42A7-A795-02BC7855D6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6852" y="1236215"/>
            <a:ext cx="6321264" cy="4385569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591D72BE-CE8D-44D7-8436-9E85FE6297FD}"/>
              </a:ext>
            </a:extLst>
          </p:cNvPr>
          <p:cNvSpPr/>
          <p:nvPr/>
        </p:nvSpPr>
        <p:spPr>
          <a:xfrm>
            <a:off x="523783" y="700225"/>
            <a:ext cx="4811696" cy="5457547"/>
          </a:xfrm>
          <a:prstGeom prst="rect">
            <a:avLst/>
          </a:prstGeom>
          <a:solidFill>
            <a:srgbClr val="EAAACC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100" dirty="0">
                <a:solidFill>
                  <a:schemeClr val="tx1"/>
                </a:solidFill>
                <a:latin typeface="Arial Black" panose="020B0A04020102020204" pitchFamily="34" charset="0"/>
              </a:rPr>
              <a:t>Цвету раковин приписывалось особое значение: </a:t>
            </a:r>
          </a:p>
          <a:p>
            <a:r>
              <a:rPr lang="ru-RU" sz="21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 Black" panose="020B0A04020102020204" pitchFamily="34" charset="0"/>
              </a:rPr>
              <a:t>черный</a:t>
            </a:r>
            <a:r>
              <a:rPr lang="ru-RU" sz="2100" dirty="0">
                <a:solidFill>
                  <a:schemeClr val="tx1"/>
                </a:solidFill>
                <a:latin typeface="Arial Black" panose="020B0A04020102020204" pitchFamily="34" charset="0"/>
              </a:rPr>
              <a:t> – несчастье, смерть; </a:t>
            </a:r>
          </a:p>
          <a:p>
            <a:r>
              <a:rPr lang="ru-RU" sz="2100" dirty="0">
                <a:ln>
                  <a:solidFill>
                    <a:schemeClr val="tx1"/>
                  </a:solidFill>
                </a:ln>
                <a:solidFill>
                  <a:srgbClr val="8A3CC4"/>
                </a:solidFill>
                <a:latin typeface="Arial Black" panose="020B0A04020102020204" pitchFamily="34" charset="0"/>
              </a:rPr>
              <a:t>фиолетовый</a:t>
            </a:r>
            <a:r>
              <a:rPr lang="ru-RU" sz="2100" dirty="0">
                <a:solidFill>
                  <a:schemeClr val="tx1"/>
                </a:solidFill>
                <a:latin typeface="Arial Black" panose="020B0A04020102020204" pitchFamily="34" charset="0"/>
              </a:rPr>
              <a:t> – небо и Вселенная; </a:t>
            </a:r>
          </a:p>
          <a:p>
            <a:r>
              <a:rPr lang="ru-RU" sz="21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красный</a:t>
            </a:r>
            <a:r>
              <a:rPr lang="ru-RU" sz="2100" dirty="0">
                <a:solidFill>
                  <a:schemeClr val="tx1"/>
                </a:solidFill>
                <a:latin typeface="Arial Black" panose="020B0A04020102020204" pitchFamily="34" charset="0"/>
              </a:rPr>
              <a:t> — опасность, война; </a:t>
            </a:r>
          </a:p>
          <a:p>
            <a:r>
              <a:rPr lang="ru-RU" sz="21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белый</a:t>
            </a:r>
            <a:r>
              <a:rPr lang="ru-RU" sz="2100" dirty="0">
                <a:solidFill>
                  <a:schemeClr val="tx1"/>
                </a:solidFill>
                <a:latin typeface="Arial Black" panose="020B0A04020102020204" pitchFamily="34" charset="0"/>
              </a:rPr>
              <a:t> — мир, здоровье, благополучие.</a:t>
            </a:r>
          </a:p>
          <a:p>
            <a:r>
              <a:rPr lang="ru-RU" sz="2100" dirty="0">
                <a:solidFill>
                  <a:schemeClr val="tx1"/>
                </a:solidFill>
                <a:latin typeface="Arial Black" panose="020B0A04020102020204" pitchFamily="34" charset="0"/>
              </a:rPr>
              <a:t>Помимо функций хранения и передачи информации, пояса с ракушками также служили индейцам валютой, украшением одежды, знаком принадлежности к определенному племени и т.д.</a:t>
            </a:r>
          </a:p>
        </p:txBody>
      </p:sp>
    </p:spTree>
    <p:extLst>
      <p:ext uri="{BB962C8B-B14F-4D97-AF65-F5344CB8AC3E}">
        <p14:creationId xmlns:p14="http://schemas.microsoft.com/office/powerpoint/2010/main" val="2868522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489372-699E-406F-9537-B82EB3346871}"/>
              </a:ext>
            </a:extLst>
          </p:cNvPr>
          <p:cNvSpPr txBox="1"/>
          <p:nvPr/>
        </p:nvSpPr>
        <p:spPr>
          <a:xfrm>
            <a:off x="517124" y="316922"/>
            <a:ext cx="44898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>
                <a:latin typeface="Arial Black" panose="020B0A04020102020204" pitchFamily="34" charset="0"/>
              </a:rPr>
              <a:t>ВАМПУМ ПЕННА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="" xmlns:a16="http://schemas.microsoft.com/office/drawing/2014/main" id="{D31008AC-AB68-4825-BECE-27215531CC3B}"/>
              </a:ext>
            </a:extLst>
          </p:cNvPr>
          <p:cNvCxnSpPr/>
          <p:nvPr/>
        </p:nvCxnSpPr>
        <p:spPr>
          <a:xfrm>
            <a:off x="5122416" y="640087"/>
            <a:ext cx="650733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A73FAAE5-096C-4909-9106-416478FE134B}"/>
              </a:ext>
            </a:extLst>
          </p:cNvPr>
          <p:cNvSpPr/>
          <p:nvPr/>
        </p:nvSpPr>
        <p:spPr>
          <a:xfrm>
            <a:off x="664345" y="963253"/>
            <a:ext cx="10863309" cy="2681043"/>
          </a:xfrm>
          <a:prstGeom prst="rect">
            <a:avLst/>
          </a:prstGeom>
          <a:solidFill>
            <a:srgbClr val="EAAACC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Arial Black" panose="020B0A04020102020204" pitchFamily="34" charset="0"/>
              </a:rPr>
              <a:t>Именно с помощью вампумов довольно длительное время составлялись соглашения между белыми людьми и индейскими племенами. Одним из примеров подобных соглашений является вампум Пенна.</a:t>
            </a:r>
          </a:p>
          <a:p>
            <a:pPr algn="ctr"/>
            <a:r>
              <a:rPr lang="ru-RU" sz="1600" dirty="0">
                <a:solidFill>
                  <a:schemeClr val="tx1"/>
                </a:solidFill>
                <a:latin typeface="Arial Black" panose="020B0A04020102020204" pitchFamily="34" charset="0"/>
              </a:rPr>
              <a:t>Этот вампум был передан основателю Пенсильвании Уильяму Пенну индейским племенем </a:t>
            </a:r>
            <a:r>
              <a:rPr lang="ru-RU" sz="1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делаваров</a:t>
            </a:r>
            <a:r>
              <a:rPr lang="ru-RU" sz="1600" dirty="0">
                <a:solidFill>
                  <a:schemeClr val="tx1"/>
                </a:solidFill>
                <a:latin typeface="Arial Black" panose="020B0A04020102020204" pitchFamily="34" charset="0"/>
              </a:rPr>
              <a:t>. В нем говорилось о том, что индейцы уступают английским колонистам значительную часть своей территории в обмен на неприкосновенность их народа.</a:t>
            </a:r>
          </a:p>
          <a:p>
            <a:pPr algn="ctr"/>
            <a:r>
              <a:rPr lang="ru-RU" sz="1600" dirty="0">
                <a:solidFill>
                  <a:schemeClr val="tx1"/>
                </a:solidFill>
                <a:latin typeface="Arial Black" panose="020B0A04020102020204" pitchFamily="34" charset="0"/>
              </a:rPr>
              <a:t>Пояс белый с двумя черными фигурами посередине. Правая фигура представляет индейца, который подает руку европейцу (изображен в шляпе). Данный вампум символизирует дружественный союз, заключенный между Пенном и </a:t>
            </a:r>
            <a:r>
              <a:rPr lang="ru-RU" sz="1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делаварами</a:t>
            </a:r>
            <a:r>
              <a:rPr lang="ru-RU" sz="1600" dirty="0">
                <a:solidFill>
                  <a:schemeClr val="tx1"/>
                </a:solidFill>
                <a:latin typeface="Arial Black" panose="020B0A04020102020204" pitchFamily="34" charset="0"/>
              </a:rPr>
              <a:t> в 1682 году.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6E44CF6D-FA79-479E-A098-E80ACB9455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438" y="3866186"/>
            <a:ext cx="8701122" cy="2552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566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506ADA-8150-4CA0-8CDC-AD63B6DA4307}"/>
              </a:ext>
            </a:extLst>
          </p:cNvPr>
          <p:cNvSpPr txBox="1"/>
          <p:nvPr/>
        </p:nvSpPr>
        <p:spPr>
          <a:xfrm>
            <a:off x="538579" y="369292"/>
            <a:ext cx="476730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>
                <a:latin typeface="Arial Black" panose="020B0A04020102020204" pitchFamily="34" charset="0"/>
              </a:rPr>
              <a:t>ПОЯС ГАЙАВАТЫ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69CB7ACF-B1EC-489E-838F-CDBFF5294BE5}"/>
              </a:ext>
            </a:extLst>
          </p:cNvPr>
          <p:cNvSpPr/>
          <p:nvPr/>
        </p:nvSpPr>
        <p:spPr>
          <a:xfrm>
            <a:off x="538579" y="1233996"/>
            <a:ext cx="11114842" cy="5069150"/>
          </a:xfrm>
          <a:prstGeom prst="rect">
            <a:avLst/>
          </a:prstGeom>
          <a:solidFill>
            <a:srgbClr val="EAAACC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300" dirty="0">
                <a:solidFill>
                  <a:schemeClr val="tx1"/>
                </a:solidFill>
                <a:latin typeface="Arial Black" panose="020B0A04020102020204" pitchFamily="34" charset="0"/>
              </a:rPr>
              <a:t>С помощью вампумов коренное население Северной Америки обозначало наиболее важные события, которые происходили на континенте. Тем же, кто владел искусством составления и чтения вампумов, предоставлялось почетное право знакомить новые поколения с давними племенными традициями, накопленными знаниями и опытом.</a:t>
            </a:r>
          </a:p>
          <a:p>
            <a:endParaRPr lang="ru-RU" sz="23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ru-RU" sz="2300" dirty="0">
                <a:solidFill>
                  <a:schemeClr val="tx1"/>
                </a:solidFill>
                <a:latin typeface="Arial Black" panose="020B0A04020102020204" pitchFamily="34" charset="0"/>
              </a:rPr>
              <a:t>Индейские племена придавали очень большое значение данной разновидности предметного письма. Даже имя вождя-миротворца </a:t>
            </a:r>
            <a:r>
              <a:rPr lang="ru-RU" sz="2300" dirty="0" err="1">
                <a:solidFill>
                  <a:schemeClr val="tx1"/>
                </a:solidFill>
                <a:latin typeface="Arial Black" panose="020B0A04020102020204" pitchFamily="34" charset="0"/>
              </a:rPr>
              <a:t>Гайаваты</a:t>
            </a:r>
            <a:r>
              <a:rPr lang="ru-RU" sz="2300" dirty="0">
                <a:solidFill>
                  <a:schemeClr val="tx1"/>
                </a:solidFill>
                <a:latin typeface="Arial Black" panose="020B0A04020102020204" pitchFamily="34" charset="0"/>
              </a:rPr>
              <a:t> расшифровывается как «тот, кто умеет составлять вампумы». </a:t>
            </a:r>
          </a:p>
          <a:p>
            <a:r>
              <a:rPr lang="ru-RU" sz="2300" dirty="0">
                <a:solidFill>
                  <a:schemeClr val="tx1"/>
                </a:solidFill>
                <a:latin typeface="Arial Black" panose="020B0A04020102020204" pitchFamily="34" charset="0"/>
              </a:rPr>
              <a:t>Символом созданного им союза </a:t>
            </a:r>
            <a:r>
              <a:rPr lang="ru-RU" sz="2300" dirty="0" err="1">
                <a:solidFill>
                  <a:schemeClr val="tx1"/>
                </a:solidFill>
                <a:latin typeface="Arial Black" panose="020B0A04020102020204" pitchFamily="34" charset="0"/>
              </a:rPr>
              <a:t>ирокезоязычных</a:t>
            </a:r>
            <a:r>
              <a:rPr lang="ru-RU" sz="2300" dirty="0">
                <a:solidFill>
                  <a:schemeClr val="tx1"/>
                </a:solidFill>
                <a:latin typeface="Arial Black" panose="020B0A04020102020204" pitchFamily="34" charset="0"/>
              </a:rPr>
              <a:t> племён, который получил название Лиги или Конфедерации ирокезов, стал пояс (вампум) </a:t>
            </a:r>
            <a:r>
              <a:rPr lang="ru-RU" sz="2300" dirty="0" err="1">
                <a:solidFill>
                  <a:schemeClr val="tx1"/>
                </a:solidFill>
                <a:latin typeface="Arial Black" panose="020B0A04020102020204" pitchFamily="34" charset="0"/>
              </a:rPr>
              <a:t>Гайаваты</a:t>
            </a:r>
            <a:r>
              <a:rPr lang="ru-RU" sz="2300" dirty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="" xmlns:a16="http://schemas.microsoft.com/office/drawing/2014/main" id="{2554077F-8E5F-425C-A19B-A5F1CE84B9F1}"/>
              </a:ext>
            </a:extLst>
          </p:cNvPr>
          <p:cNvCxnSpPr>
            <a:cxnSpLocks/>
          </p:cNvCxnSpPr>
          <p:nvPr/>
        </p:nvCxnSpPr>
        <p:spPr>
          <a:xfrm>
            <a:off x="5412419" y="692457"/>
            <a:ext cx="624100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7904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3B6ACA7C-443A-48E9-AB7A-081F2D3F4F57}"/>
              </a:ext>
            </a:extLst>
          </p:cNvPr>
          <p:cNvSpPr/>
          <p:nvPr/>
        </p:nvSpPr>
        <p:spPr>
          <a:xfrm>
            <a:off x="350669" y="375080"/>
            <a:ext cx="5251512" cy="6107839"/>
          </a:xfrm>
          <a:prstGeom prst="rect">
            <a:avLst/>
          </a:prstGeom>
          <a:solidFill>
            <a:srgbClr val="EAAACC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>
                <a:ln>
                  <a:solidFill>
                    <a:schemeClr val="tx1"/>
                  </a:solidFill>
                </a:ln>
                <a:solidFill>
                  <a:srgbClr val="8A3CC4"/>
                </a:solidFill>
                <a:latin typeface="Arial Black" panose="020B0A04020102020204" pitchFamily="34" charset="0"/>
              </a:rPr>
              <a:t>Фиолетовый</a:t>
            </a:r>
            <a:r>
              <a:rPr lang="ru-RU" dirty="0">
                <a:solidFill>
                  <a:schemeClr val="tx1"/>
                </a:solidFill>
                <a:latin typeface="Arial Black" panose="020B0A04020102020204" pitchFamily="34" charset="0"/>
              </a:rPr>
              <a:t> цвет пояса символизирует небо или Вселенную, а </a:t>
            </a:r>
            <a:r>
              <a:rPr lang="ru-RU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белый</a:t>
            </a:r>
            <a:r>
              <a:rPr lang="ru-RU" dirty="0">
                <a:solidFill>
                  <a:schemeClr val="tx1"/>
                </a:solidFill>
                <a:latin typeface="Arial Black" panose="020B0A04020102020204" pitchFamily="34" charset="0"/>
              </a:rPr>
              <a:t> — чистые помыслы, милосердие и понимание. Вампум символизирует </a:t>
            </a:r>
            <a:r>
              <a:rPr lang="ru-RU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Пять Народов Конфедерации</a:t>
            </a:r>
            <a:r>
              <a:rPr lang="ru-RU" dirty="0">
                <a:solidFill>
                  <a:schemeClr val="tx1"/>
                </a:solidFill>
                <a:latin typeface="Arial Black" panose="020B0A04020102020204" pitchFamily="34" charset="0"/>
              </a:rPr>
              <a:t>, проживавших с запада на восток в штате Нью-Йорк. Белые квадраты и символ дерева в центре (слева направо)  означают племена </a:t>
            </a:r>
            <a:r>
              <a:rPr lang="ru-RU" dirty="0" err="1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сенека</a:t>
            </a:r>
            <a:r>
              <a:rPr lang="ru-RU" dirty="0">
                <a:solidFill>
                  <a:schemeClr val="tx1"/>
                </a:solidFill>
                <a:latin typeface="Arial Black" panose="020B0A04020102020204" pitchFamily="34" charset="0"/>
              </a:rPr>
              <a:t> (Хранители Запада), </a:t>
            </a:r>
            <a:r>
              <a:rPr lang="ru-RU" dirty="0" err="1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кайюга</a:t>
            </a:r>
            <a:r>
              <a:rPr lang="ru-RU" dirty="0">
                <a:solidFill>
                  <a:schemeClr val="tx1"/>
                </a:solidFill>
                <a:latin typeface="Arial Black" panose="020B0A04020102020204" pitchFamily="34" charset="0"/>
              </a:rPr>
              <a:t> (Жители Болот), </a:t>
            </a:r>
            <a:r>
              <a:rPr lang="ru-RU" dirty="0" err="1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онондага</a:t>
            </a:r>
            <a:r>
              <a:rPr lang="ru-RU" dirty="0">
                <a:solidFill>
                  <a:schemeClr val="tx1"/>
                </a:solidFill>
                <a:latin typeface="Arial Black" panose="020B0A04020102020204" pitchFamily="34" charset="0"/>
              </a:rPr>
              <a:t> (Хранители Огня), </a:t>
            </a:r>
            <a:r>
              <a:rPr lang="ru-RU" dirty="0" err="1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онайда</a:t>
            </a:r>
            <a:r>
              <a:rPr lang="ru-RU" dirty="0">
                <a:solidFill>
                  <a:schemeClr val="tx1"/>
                </a:solidFill>
                <a:latin typeface="Arial Black" panose="020B0A04020102020204" pitchFamily="34" charset="0"/>
              </a:rPr>
              <a:t> (Люди Стоящих Камней) и </a:t>
            </a:r>
            <a:r>
              <a:rPr lang="ru-RU" dirty="0" err="1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мохок</a:t>
            </a:r>
            <a:r>
              <a:rPr lang="ru-RU" dirty="0">
                <a:solidFill>
                  <a:schemeClr val="tx1"/>
                </a:solidFill>
                <a:latin typeface="Arial Black" panose="020B0A04020102020204" pitchFamily="34" charset="0"/>
              </a:rPr>
              <a:t> (Хранители Востока). Белая лента без начала и конца, означая вечность, соединяет квадраты, не проходя через их центры, показывая равноправие и самобытность народов. Квадраты отражают идею укрепления территории, а пустота в центре — открытые сердце и душу.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B31C08E2-15EF-4F22-B87E-7B52F21D852F}"/>
              </a:ext>
            </a:extLst>
          </p:cNvPr>
          <p:cNvSpPr/>
          <p:nvPr/>
        </p:nvSpPr>
        <p:spPr>
          <a:xfrm>
            <a:off x="5810435" y="2870702"/>
            <a:ext cx="6030896" cy="1846632"/>
          </a:xfrm>
          <a:prstGeom prst="rect">
            <a:avLst/>
          </a:prstGeom>
          <a:solidFill>
            <a:srgbClr val="EAAACC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tx1"/>
                </a:solidFill>
                <a:latin typeface="Arial Black" panose="020B0A04020102020204" pitchFamily="34" charset="0"/>
              </a:rPr>
              <a:t>Центральная фигура дерева напоминает о племени </a:t>
            </a:r>
            <a:r>
              <a:rPr lang="ru-RU" sz="1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Онондага</a:t>
            </a:r>
            <a:r>
              <a:rPr lang="ru-RU" sz="1600" dirty="0">
                <a:solidFill>
                  <a:schemeClr val="tx1"/>
                </a:solidFill>
                <a:latin typeface="Arial Black" panose="020B0A04020102020204" pitchFamily="34" charset="0"/>
              </a:rPr>
              <a:t>, которое проживало в столице Союза и разводило главный костёр на общем совете. Именно там </a:t>
            </a:r>
            <a:r>
              <a:rPr lang="ru-RU" sz="1600" dirty="0" err="1">
                <a:solidFill>
                  <a:schemeClr val="tx1"/>
                </a:solidFill>
                <a:latin typeface="Arial Black" panose="020B0A04020102020204" pitchFamily="34" charset="0"/>
              </a:rPr>
              <a:t>Гайавата</a:t>
            </a:r>
            <a:r>
              <a:rPr lang="ru-RU" sz="1600" dirty="0">
                <a:solidFill>
                  <a:schemeClr val="tx1"/>
                </a:solidFill>
                <a:latin typeface="Arial Black" panose="020B0A04020102020204" pitchFamily="34" charset="0"/>
              </a:rPr>
              <a:t> посадил Древо Мира, и под этим деревом лидеры Пяти Наций закопали свои топоры войны.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1A80B2A3-B664-4119-9BD0-1142CC6F93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0435" y="375080"/>
            <a:ext cx="6030896" cy="2356263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B6643807-01E1-4038-A034-3C675243F5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5245" y="4856693"/>
            <a:ext cx="2752449" cy="1626226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22BDA9C5-2BED-4F51-BEAF-27EDE652ABEC}"/>
              </a:ext>
            </a:extLst>
          </p:cNvPr>
          <p:cNvSpPr/>
          <p:nvPr/>
        </p:nvSpPr>
        <p:spPr>
          <a:xfrm>
            <a:off x="8771138" y="4856693"/>
            <a:ext cx="3070193" cy="1626226"/>
          </a:xfrm>
          <a:prstGeom prst="rect">
            <a:avLst/>
          </a:prstGeom>
          <a:solidFill>
            <a:srgbClr val="EAAACC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Вампум 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Гайаваты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был взят за основу Флага Конфедерации Ирокезов, созданного в 1980-е годы.</a:t>
            </a:r>
          </a:p>
        </p:txBody>
      </p:sp>
    </p:spTree>
    <p:extLst>
      <p:ext uri="{BB962C8B-B14F-4D97-AF65-F5344CB8AC3E}">
        <p14:creationId xmlns:p14="http://schemas.microsoft.com/office/powerpoint/2010/main" val="187270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7D9DF5EF-E65F-4141-8AC4-2390D1E4104E}"/>
              </a:ext>
            </a:extLst>
          </p:cNvPr>
          <p:cNvSpPr/>
          <p:nvPr/>
        </p:nvSpPr>
        <p:spPr>
          <a:xfrm>
            <a:off x="755341" y="858359"/>
            <a:ext cx="10681317" cy="5141281"/>
          </a:xfrm>
          <a:prstGeom prst="rect">
            <a:avLst/>
          </a:prstGeom>
          <a:solidFill>
            <a:srgbClr val="EAAACC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Предметное «письмо» вампум использовалось коренными жителями американского континента ещё достаточно долго, что позволило современным ученым частично восстановить ход истории континента.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Сегодня же вампумы выполняют скорее декоративную функцию. Их продают в качестве сувениров многочисленным туристам, которые посещают древние индейские поселения с целью поближе познакомиться с культурой народов, живших в Северной Америке.</a:t>
            </a:r>
          </a:p>
        </p:txBody>
      </p:sp>
    </p:spTree>
    <p:extLst>
      <p:ext uri="{BB962C8B-B14F-4D97-AF65-F5344CB8AC3E}">
        <p14:creationId xmlns:p14="http://schemas.microsoft.com/office/powerpoint/2010/main" val="21159479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717</Words>
  <Application>Microsoft Office PowerPoint</Application>
  <PresentationFormat>Произвольный</PresentationFormat>
  <Paragraphs>32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Дарья Вальковская</dc:creator>
  <cp:lastModifiedBy>Бухгалтер</cp:lastModifiedBy>
  <cp:revision>42</cp:revision>
  <dcterms:created xsi:type="dcterms:W3CDTF">2020-12-22T12:10:42Z</dcterms:created>
  <dcterms:modified xsi:type="dcterms:W3CDTF">2021-06-14T16:00:39Z</dcterms:modified>
</cp:coreProperties>
</file>