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64" r:id="rId4"/>
    <p:sldId id="271" r:id="rId5"/>
    <p:sldId id="267" r:id="rId6"/>
    <p:sldId id="272" r:id="rId7"/>
    <p:sldId id="265" r:id="rId8"/>
    <p:sldId id="270" r:id="rId9"/>
    <p:sldId id="268" r:id="rId10"/>
    <p:sldId id="269" r:id="rId11"/>
    <p:sldId id="257" r:id="rId12"/>
    <p:sldId id="276" r:id="rId13"/>
    <p:sldId id="287" r:id="rId14"/>
    <p:sldId id="288" r:id="rId15"/>
    <p:sldId id="274" r:id="rId16"/>
    <p:sldId id="266" r:id="rId17"/>
    <p:sldId id="289" r:id="rId18"/>
    <p:sldId id="273" r:id="rId19"/>
    <p:sldId id="279" r:id="rId20"/>
    <p:sldId id="280" r:id="rId21"/>
    <p:sldId id="291" r:id="rId22"/>
    <p:sldId id="285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94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C9F2-8AF9-4922-BDDB-EC92CC8AE7A4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006D3-D687-4072-B795-691E2A5A27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8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952AF-4FF1-46EF-8C64-4EE2FC657D7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feb-web.ru/feb/mas/mas-abc/02/ma109110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ru-RU" b="1" dirty="0" smtClean="0"/>
              <a:t>Языкознание как наука.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en-US" b="1" dirty="0" smtClean="0"/>
              <a:t>3</a:t>
            </a:r>
            <a:r>
              <a:rPr lang="ru-RU" b="1" dirty="0" smtClean="0"/>
              <a:t>. </a:t>
            </a:r>
            <a:r>
              <a:rPr lang="ru-RU" b="1" dirty="0" smtClean="0"/>
              <a:t>Основные подходы к изучению языковых явлений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Слово </a:t>
            </a:r>
            <a:r>
              <a:rPr lang="ru-RU" sz="3200" i="1" dirty="0" smtClean="0"/>
              <a:t>свинья</a:t>
            </a:r>
            <a:r>
              <a:rPr lang="ru-RU" sz="3200" dirty="0" smtClean="0"/>
              <a:t> в диахронической перспективе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lnSpcReduction="10000"/>
          </a:bodyPr>
          <a:lstStyle/>
          <a:p>
            <a:r>
              <a:rPr lang="vi-VN" dirty="0" smtClean="0"/>
              <a:t>укр. свиня́, блр. св</a:t>
            </a:r>
            <a:r>
              <a:rPr lang="cs-CZ" dirty="0" smtClean="0"/>
              <a:t>i</a:t>
            </a:r>
            <a:r>
              <a:rPr lang="vi-VN" dirty="0" smtClean="0"/>
              <a:t>ння́, др.-русск. свинья, ст.-слав. свиниѩ </a:t>
            </a:r>
            <a:r>
              <a:rPr lang="el-GR" dirty="0" smtClean="0"/>
              <a:t>χοῖρος (</a:t>
            </a:r>
            <a:r>
              <a:rPr lang="vi-VN" dirty="0" smtClean="0"/>
              <a:t>Остром., Супр.), болг. свиня́, сербохорв. сви́ња, мн. сви̑ње̑, словен. </a:t>
            </a:r>
            <a:r>
              <a:rPr lang="cs-CZ" dirty="0" smtClean="0"/>
              <a:t>svínja, </a:t>
            </a:r>
            <a:r>
              <a:rPr lang="vi-VN" dirty="0" smtClean="0"/>
              <a:t>чеш. </a:t>
            </a:r>
            <a:r>
              <a:rPr lang="cs-CZ" dirty="0" smtClean="0"/>
              <a:t>svině, </a:t>
            </a:r>
            <a:r>
              <a:rPr lang="vi-VN" dirty="0" smtClean="0"/>
              <a:t>слвц. </a:t>
            </a:r>
            <a:r>
              <a:rPr lang="cs-CZ" dirty="0" smtClean="0"/>
              <a:t>sviňa, </a:t>
            </a:r>
            <a:r>
              <a:rPr lang="vi-VN" dirty="0" smtClean="0"/>
              <a:t>польск. </a:t>
            </a:r>
            <a:r>
              <a:rPr lang="cs-CZ" dirty="0" smtClean="0"/>
              <a:t>świnia, </a:t>
            </a:r>
            <a:r>
              <a:rPr lang="vi-VN" dirty="0" smtClean="0"/>
              <a:t>в.-луж. </a:t>
            </a:r>
            <a:r>
              <a:rPr lang="cs-CZ" dirty="0" smtClean="0"/>
              <a:t>swinja, </a:t>
            </a:r>
            <a:r>
              <a:rPr lang="vi-VN" dirty="0" smtClean="0"/>
              <a:t>н.-луж. </a:t>
            </a:r>
            <a:r>
              <a:rPr lang="cs-CZ" dirty="0" smtClean="0"/>
              <a:t>swińa.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(Этимологический словарь русского языка М. Фасмера)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ru-RU" b="1" dirty="0" smtClean="0"/>
              <a:t>Вывод: </a:t>
            </a:r>
            <a:r>
              <a:rPr lang="ru-RU" i="1" dirty="0" smtClean="0"/>
              <a:t>свинья</a:t>
            </a:r>
            <a:r>
              <a:rPr lang="ru-RU" dirty="0" smtClean="0"/>
              <a:t> – общеславянское слово.</a:t>
            </a:r>
            <a:r>
              <a:rPr lang="cs-CZ" dirty="0" smtClean="0"/>
              <a:t/>
            </a:r>
            <a:br>
              <a:rPr lang="cs-CZ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smtClean="0"/>
              <a:t>Структурный подход: формирование современной лингвистической науки</a:t>
            </a:r>
          </a:p>
        </p:txBody>
      </p:sp>
      <p:sp>
        <p:nvSpPr>
          <p:cNvPr id="5123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Font typeface="Arial" charset="0"/>
              <a:buNone/>
            </a:pPr>
            <a:endParaRPr lang="ru-RU" b="1" dirty="0" smtClean="0"/>
          </a:p>
          <a:p>
            <a:pPr marL="0" indent="0">
              <a:buFont typeface="Arial" charset="0"/>
              <a:buNone/>
            </a:pPr>
            <a:r>
              <a:rPr lang="ru-RU" b="1" dirty="0" smtClean="0"/>
              <a:t>Фердинанд де Соссюр – </a:t>
            </a:r>
            <a:r>
              <a:rPr lang="ru-RU" dirty="0" smtClean="0"/>
              <a:t>швейцарский ученый,</a:t>
            </a:r>
            <a:r>
              <a:rPr lang="ru-RU" b="1" dirty="0" smtClean="0"/>
              <a:t> </a:t>
            </a:r>
            <a:r>
              <a:rPr lang="ru-RU" dirty="0" smtClean="0"/>
              <a:t>основоположник современной лингвистики</a:t>
            </a:r>
          </a:p>
          <a:p>
            <a:pPr marL="0" indent="0">
              <a:buFont typeface="Arial" charset="0"/>
              <a:buNone/>
            </a:pPr>
            <a:endParaRPr lang="ru-RU" dirty="0" smtClean="0"/>
          </a:p>
          <a:p>
            <a:pPr marL="0" indent="0">
              <a:buFont typeface="Arial" charset="0"/>
              <a:buNone/>
            </a:pPr>
            <a:r>
              <a:rPr lang="ru-RU" dirty="0" smtClean="0"/>
              <a:t>«Курс общей лингвистики» (1916)</a:t>
            </a:r>
          </a:p>
          <a:p>
            <a:pPr marL="0" indent="0">
              <a:buFont typeface="Arial" charset="0"/>
              <a:buNone/>
            </a:pPr>
            <a:endParaRPr lang="ru-RU" dirty="0" smtClean="0"/>
          </a:p>
          <a:p>
            <a:pPr marL="0" indent="0">
              <a:buFont typeface="Arial" charset="0"/>
              <a:buNone/>
            </a:pPr>
            <a:r>
              <a:rPr lang="ru-RU" dirty="0" smtClean="0"/>
              <a:t>Ф. де Соссюр сформулировал основные принципы современной лингвистики</a:t>
            </a:r>
          </a:p>
        </p:txBody>
      </p:sp>
      <p:pic>
        <p:nvPicPr>
          <p:cNvPr id="5124" name="Содержимое 7" descr="800px-Ferdinand_de_Saussure_by_Jullie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600200"/>
            <a:ext cx="319246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Структурализм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Язык – </a:t>
            </a:r>
            <a:r>
              <a:rPr lang="ru-RU" b="1" dirty="0" smtClean="0"/>
              <a:t>система</a:t>
            </a:r>
            <a:r>
              <a:rPr lang="ru-RU" dirty="0" smtClean="0"/>
              <a:t> отношений </a:t>
            </a:r>
            <a:r>
              <a:rPr lang="ru-RU" u="sng" dirty="0" smtClean="0"/>
              <a:t>взаимосвязанных</a:t>
            </a:r>
            <a:r>
              <a:rPr lang="ru-RU" dirty="0" smtClean="0"/>
              <a:t> и </a:t>
            </a:r>
            <a:r>
              <a:rPr lang="ru-RU" u="sng" dirty="0" smtClean="0"/>
              <a:t>взаимообусловленных</a:t>
            </a:r>
            <a:r>
              <a:rPr lang="ru-RU" dirty="0" smtClean="0"/>
              <a:t> элементов.</a:t>
            </a:r>
          </a:p>
          <a:p>
            <a:pPr>
              <a:buNone/>
            </a:pPr>
            <a:r>
              <a:rPr lang="ru-RU" dirty="0" smtClean="0"/>
              <a:t>Взаимосвязь: </a:t>
            </a:r>
            <a:r>
              <a:rPr lang="en-US" b="1" dirty="0" smtClean="0"/>
              <a:t>1)</a:t>
            </a:r>
            <a:r>
              <a:rPr lang="en-US" dirty="0" smtClean="0"/>
              <a:t> </a:t>
            </a:r>
            <a:r>
              <a:rPr lang="ru-RU" b="1" dirty="0" smtClean="0"/>
              <a:t>А + </a:t>
            </a:r>
            <a:r>
              <a:rPr lang="en-US" b="1" dirty="0" smtClean="0"/>
              <a:t>B</a:t>
            </a:r>
            <a:r>
              <a:rPr lang="ru-RU" b="1" dirty="0" smtClean="0"/>
              <a:t> = С</a:t>
            </a:r>
            <a:r>
              <a:rPr lang="en-US" b="1" dirty="0" smtClean="0"/>
              <a:t>; 2) C – A = B</a:t>
            </a:r>
            <a:r>
              <a:rPr lang="en-US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sz="2800" dirty="0" smtClean="0"/>
              <a:t>Взаимообусловленность</a:t>
            </a:r>
            <a:r>
              <a:rPr lang="en-US" sz="2800" dirty="0" smtClean="0"/>
              <a:t>: </a:t>
            </a:r>
            <a:r>
              <a:rPr lang="ru-RU" sz="2800" b="1" dirty="0" smtClean="0"/>
              <a:t>если А </a:t>
            </a:r>
            <a:r>
              <a:rPr lang="en-US" sz="2800" b="1" dirty="0" smtClean="0"/>
              <a:t>P = C</a:t>
            </a:r>
            <a:r>
              <a:rPr lang="en-US" sz="2800" dirty="0" smtClean="0"/>
              <a:t>, </a:t>
            </a:r>
            <a:r>
              <a:rPr lang="ru-RU" sz="2800" b="1" dirty="0" smtClean="0"/>
              <a:t>то </a:t>
            </a:r>
            <a:r>
              <a:rPr lang="en-US" sz="2800" b="1" dirty="0" smtClean="0"/>
              <a:t>P </a:t>
            </a:r>
            <a:r>
              <a:rPr lang="cs-CZ" sz="2800" b="1" dirty="0" smtClean="0"/>
              <a:t>A </a:t>
            </a:r>
            <a:r>
              <a:rPr lang="en-US" sz="2800" b="1" dirty="0" smtClean="0"/>
              <a:t>= D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ru-RU" sz="2800" i="1" dirty="0"/>
              <a:t>г</a:t>
            </a:r>
            <a:r>
              <a:rPr lang="ru-RU" sz="2800" i="1" dirty="0" smtClean="0"/>
              <a:t>оловы – </a:t>
            </a:r>
            <a:r>
              <a:rPr lang="ru-RU" sz="2800" i="1" dirty="0" err="1" smtClean="0"/>
              <a:t>головЫ</a:t>
            </a:r>
            <a:r>
              <a:rPr lang="ru-RU" sz="2800" i="1" dirty="0" smtClean="0"/>
              <a:t> </a:t>
            </a:r>
            <a:r>
              <a:rPr lang="ru-RU" sz="2800" dirty="0" smtClean="0"/>
              <a:t>(ед. ч. </a:t>
            </a:r>
            <a:r>
              <a:rPr lang="ru-RU" sz="2800" dirty="0" err="1" smtClean="0"/>
              <a:t>род.п</a:t>
            </a:r>
            <a:r>
              <a:rPr lang="ru-RU" sz="2800" dirty="0" smtClean="0"/>
              <a:t>.)</a:t>
            </a:r>
            <a:r>
              <a:rPr lang="ru-RU" sz="2800" i="1" dirty="0" smtClean="0"/>
              <a:t> </a:t>
            </a:r>
            <a:r>
              <a:rPr lang="en-GB" sz="2800" i="1" dirty="0" err="1" smtClean="0"/>
              <a:t>vs</a:t>
            </a:r>
            <a:r>
              <a:rPr lang="en-GB" sz="2800" i="1" dirty="0" smtClean="0"/>
              <a:t> </a:t>
            </a:r>
            <a:r>
              <a:rPr lang="ru-RU" sz="2800" i="1" dirty="0" err="1" smtClean="0"/>
              <a:t>гОловы</a:t>
            </a:r>
            <a:r>
              <a:rPr lang="ru-RU" sz="2800" i="1" dirty="0" smtClean="0"/>
              <a:t> </a:t>
            </a:r>
            <a:r>
              <a:rPr lang="ru-RU" sz="2800" dirty="0" smtClean="0"/>
              <a:t>(мн. ч., им. или вин. п) – </a:t>
            </a:r>
            <a:r>
              <a:rPr lang="ru-RU" sz="2800" b="1" dirty="0" smtClean="0">
                <a:solidFill>
                  <a:srgbClr val="00B050"/>
                </a:solidFill>
              </a:rPr>
              <a:t>взаимообусловленность языковых элементов</a:t>
            </a:r>
          </a:p>
          <a:p>
            <a:pPr>
              <a:buNone/>
            </a:pPr>
            <a:r>
              <a:rPr lang="ru-RU" sz="2800" i="1" dirty="0"/>
              <a:t>с</a:t>
            </a:r>
            <a:r>
              <a:rPr lang="ru-RU" sz="2800" i="1" dirty="0" smtClean="0"/>
              <a:t>лова – </a:t>
            </a:r>
            <a:r>
              <a:rPr lang="ru-RU" sz="2800" i="1" dirty="0" err="1" smtClean="0"/>
              <a:t>словА</a:t>
            </a:r>
            <a:r>
              <a:rPr lang="ru-RU" sz="2800" i="1" dirty="0" smtClean="0"/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мн.ч</a:t>
            </a:r>
            <a:r>
              <a:rPr lang="ru-RU" sz="2800" dirty="0" smtClean="0"/>
              <a:t>. им. п. или </a:t>
            </a:r>
            <a:r>
              <a:rPr lang="ru-RU" sz="2800" dirty="0" err="1" smtClean="0"/>
              <a:t>вин.п</a:t>
            </a:r>
            <a:r>
              <a:rPr lang="ru-RU" sz="2800" dirty="0" smtClean="0"/>
              <a:t>.)</a:t>
            </a:r>
            <a:r>
              <a:rPr lang="ru-RU" sz="2800" i="1" dirty="0" smtClean="0"/>
              <a:t> </a:t>
            </a:r>
            <a:r>
              <a:rPr lang="en-GB" sz="2800" i="1" dirty="0" err="1" smtClean="0"/>
              <a:t>vs</a:t>
            </a:r>
            <a:r>
              <a:rPr lang="en-GB" sz="2800" i="1" dirty="0" smtClean="0"/>
              <a:t> </a:t>
            </a:r>
            <a:r>
              <a:rPr lang="ru-RU" sz="2800" i="1" dirty="0" err="1" smtClean="0"/>
              <a:t>слОва</a:t>
            </a:r>
            <a:r>
              <a:rPr lang="ru-RU" sz="2800" i="1" dirty="0" smtClean="0"/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ед.ч</a:t>
            </a:r>
            <a:r>
              <a:rPr lang="ru-RU" sz="2800" dirty="0" smtClean="0"/>
              <a:t>. род. </a:t>
            </a:r>
            <a:r>
              <a:rPr lang="ru-RU" sz="2800" dirty="0"/>
              <a:t>п</a:t>
            </a:r>
            <a:r>
              <a:rPr lang="ru-RU" sz="2800" dirty="0" smtClean="0"/>
              <a:t>.)</a:t>
            </a:r>
          </a:p>
          <a:p>
            <a:pPr>
              <a:buNone/>
            </a:pPr>
            <a:r>
              <a:rPr lang="ru-RU" sz="2800" i="1" dirty="0" smtClean="0"/>
              <a:t>воды</a:t>
            </a:r>
            <a:r>
              <a:rPr lang="en-US" sz="2800" i="1" dirty="0" smtClean="0"/>
              <a:t> </a:t>
            </a:r>
            <a:r>
              <a:rPr lang="ru-RU" sz="2800" i="1" dirty="0" smtClean="0"/>
              <a:t>– </a:t>
            </a:r>
            <a:r>
              <a:rPr lang="ru-RU" sz="2800" i="1" dirty="0" err="1" smtClean="0"/>
              <a:t>водЫ</a:t>
            </a:r>
            <a:r>
              <a:rPr lang="ru-RU" sz="2800" i="1" dirty="0" smtClean="0"/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ед.ч</a:t>
            </a:r>
            <a:r>
              <a:rPr lang="ru-RU" sz="2800" dirty="0" smtClean="0"/>
              <a:t>. </a:t>
            </a:r>
            <a:r>
              <a:rPr lang="ru-RU" sz="2800" dirty="0" err="1" smtClean="0"/>
              <a:t>род.п</a:t>
            </a:r>
            <a:r>
              <a:rPr lang="ru-RU" sz="2800" dirty="0" smtClean="0"/>
              <a:t>.)</a:t>
            </a:r>
            <a:r>
              <a:rPr lang="ru-RU" sz="2800" i="1" dirty="0" smtClean="0"/>
              <a:t> </a:t>
            </a:r>
            <a:r>
              <a:rPr lang="ru-RU" sz="2800" dirty="0" smtClean="0"/>
              <a:t>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вОды</a:t>
            </a:r>
            <a:r>
              <a:rPr lang="ru-RU" sz="2800" i="1" dirty="0" smtClean="0"/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мн.ч</a:t>
            </a:r>
            <a:r>
              <a:rPr lang="ru-RU" sz="2800" dirty="0" smtClean="0"/>
              <a:t>. им. или </a:t>
            </a:r>
            <a:r>
              <a:rPr lang="ru-RU" sz="2800" dirty="0" err="1" smtClean="0"/>
              <a:t>вин.п</a:t>
            </a:r>
            <a:r>
              <a:rPr lang="ru-RU" sz="2800" dirty="0" smtClean="0"/>
              <a:t>. )</a:t>
            </a: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во временной  </a:t>
            </a:r>
          </a:p>
          <a:p>
            <a:pPr>
              <a:buNone/>
            </a:pPr>
            <a:r>
              <a:rPr lang="ru-RU" sz="2800" i="1" dirty="0" smtClean="0"/>
              <a:t>Зеленая трава.</a:t>
            </a:r>
          </a:p>
          <a:p>
            <a:pPr>
              <a:buNone/>
            </a:pPr>
            <a:r>
              <a:rPr lang="ru-RU" sz="2800" i="1" dirty="0" smtClean="0"/>
              <a:t>Трава зеленая.  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Структурализм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Язык – </a:t>
            </a:r>
            <a:r>
              <a:rPr lang="ru-RU" sz="2200" b="1" dirty="0" smtClean="0"/>
              <a:t>система</a:t>
            </a:r>
            <a:r>
              <a:rPr lang="ru-RU" sz="2200" dirty="0" smtClean="0"/>
              <a:t> отношений взаимосвязанных и взаимообусловленных элементов.</a:t>
            </a:r>
          </a:p>
          <a:p>
            <a:pPr marL="0" indent="0" algn="ctr">
              <a:buNone/>
            </a:pPr>
            <a:r>
              <a:rPr lang="ru-RU" sz="2200" b="1" dirty="0" smtClean="0"/>
              <a:t>Взаимосвязь языковых элементов</a:t>
            </a:r>
            <a:r>
              <a:rPr lang="ru-RU" sz="2200" dirty="0" smtClean="0"/>
              <a:t>: </a:t>
            </a:r>
          </a:p>
          <a:p>
            <a:pPr marL="0" indent="0">
              <a:buNone/>
            </a:pPr>
            <a:r>
              <a:rPr lang="ru-RU" sz="2200" dirty="0"/>
              <a:t>	</a:t>
            </a:r>
            <a:r>
              <a:rPr lang="ru-RU" sz="2200" dirty="0" smtClean="0"/>
              <a:t>		например</a:t>
            </a:r>
            <a:r>
              <a:rPr lang="ru-RU" sz="2200" dirty="0"/>
              <a:t>:</a:t>
            </a:r>
            <a:r>
              <a:rPr lang="ru-RU" sz="2200" dirty="0" smtClean="0"/>
              <a:t> </a:t>
            </a:r>
            <a:r>
              <a:rPr lang="ru-RU" sz="2200" i="1" dirty="0" smtClean="0"/>
              <a:t>Он пришел. Она пришла.</a:t>
            </a:r>
            <a:r>
              <a:rPr lang="ru-RU" sz="2200" dirty="0" smtClean="0"/>
              <a:t> </a:t>
            </a:r>
          </a:p>
          <a:p>
            <a:pPr marL="0" indent="0">
              <a:buNone/>
            </a:pPr>
            <a:r>
              <a:rPr lang="ru-RU" sz="2200" dirty="0" smtClean="0"/>
              <a:t>Отношения подлежащего и сказуемого – это взаимосвязь. </a:t>
            </a:r>
          </a:p>
          <a:p>
            <a:pPr marL="0" indent="0" algn="ctr">
              <a:buNone/>
            </a:pPr>
            <a:r>
              <a:rPr lang="ru-RU" sz="2200" b="1" dirty="0" smtClean="0"/>
              <a:t>Взаимообусловленность языковых элементов</a:t>
            </a:r>
            <a:r>
              <a:rPr lang="en-US" sz="2200" b="1" dirty="0" smtClean="0"/>
              <a:t>: </a:t>
            </a:r>
            <a:r>
              <a:rPr lang="ru-RU" sz="2200" dirty="0" smtClean="0"/>
              <a:t>если изменяется один элемент системы, то изменяется и другой (другие)</a:t>
            </a:r>
            <a:endParaRPr lang="en-US" sz="2200" dirty="0" smtClean="0"/>
          </a:p>
          <a:p>
            <a:pPr marL="0" indent="0">
              <a:buNone/>
            </a:pPr>
            <a:r>
              <a:rPr lang="ru-RU" sz="2200" i="1" dirty="0"/>
              <a:t>б</a:t>
            </a:r>
            <a:r>
              <a:rPr lang="ru-RU" sz="2200" i="1" dirty="0" smtClean="0"/>
              <a:t>ез голов</a:t>
            </a:r>
            <a:r>
              <a:rPr lang="ru-RU" sz="2200" b="1" i="1" dirty="0" smtClean="0"/>
              <a:t>ы</a:t>
            </a:r>
            <a:r>
              <a:rPr lang="ru-RU" sz="2200" i="1" dirty="0" smtClean="0"/>
              <a:t>, две голов</a:t>
            </a:r>
            <a:r>
              <a:rPr lang="ru-RU" sz="2200" b="1" i="1" dirty="0" smtClean="0"/>
              <a:t>ы</a:t>
            </a:r>
            <a:r>
              <a:rPr lang="ru-RU" sz="2200" i="1" dirty="0" smtClean="0"/>
              <a:t>, лучшие г</a:t>
            </a:r>
            <a:r>
              <a:rPr lang="ru-RU" sz="2200" b="1" i="1" dirty="0" smtClean="0"/>
              <a:t>о</a:t>
            </a:r>
            <a:r>
              <a:rPr lang="ru-RU" sz="2200" i="1" dirty="0" smtClean="0"/>
              <a:t>ловы</a:t>
            </a:r>
          </a:p>
          <a:p>
            <a:pPr marL="0" indent="0">
              <a:buNone/>
            </a:pPr>
            <a:r>
              <a:rPr lang="ru-RU" sz="2200" i="1" dirty="0"/>
              <a:t>н</a:t>
            </a:r>
            <a:r>
              <a:rPr lang="ru-RU" sz="2200" i="1" dirty="0" smtClean="0"/>
              <a:t>ет вод</a:t>
            </a:r>
            <a:r>
              <a:rPr lang="ru-RU" sz="2200" b="1" i="1" dirty="0" smtClean="0"/>
              <a:t>ы</a:t>
            </a:r>
            <a:r>
              <a:rPr lang="ru-RU" sz="2200" i="1" dirty="0" smtClean="0"/>
              <a:t>, минеральные в</a:t>
            </a:r>
            <a:r>
              <a:rPr lang="ru-RU" sz="2200" b="1" i="1" dirty="0" smtClean="0"/>
              <a:t>о</a:t>
            </a:r>
            <a:r>
              <a:rPr lang="ru-RU" sz="2200" i="1" dirty="0" smtClean="0"/>
              <a:t>ды, в</a:t>
            </a:r>
            <a:r>
              <a:rPr lang="ru-RU" sz="2200" b="1" i="1" dirty="0" smtClean="0"/>
              <a:t>о</a:t>
            </a:r>
            <a:r>
              <a:rPr lang="ru-RU" sz="2200" i="1" dirty="0" smtClean="0"/>
              <a:t>ды 336 рек</a:t>
            </a:r>
          </a:p>
          <a:p>
            <a:pPr marL="0" indent="0">
              <a:buNone/>
            </a:pPr>
            <a:r>
              <a:rPr lang="ru-RU" sz="2200" i="1" dirty="0" smtClean="0"/>
              <a:t>во временн</a:t>
            </a:r>
            <a:r>
              <a:rPr lang="ru-RU" sz="2200" b="1" i="1" dirty="0" smtClean="0"/>
              <a:t>о</a:t>
            </a:r>
            <a:r>
              <a:rPr lang="ru-RU" sz="2200" i="1" dirty="0" smtClean="0"/>
              <a:t>й зоне: Улан-Батор и Иркутск находятся в одной временн</a:t>
            </a:r>
            <a:r>
              <a:rPr lang="ru-RU" sz="2200" b="1" i="1" dirty="0" smtClean="0"/>
              <a:t>о</a:t>
            </a:r>
            <a:r>
              <a:rPr lang="ru-RU" sz="2200" i="1" dirty="0" smtClean="0"/>
              <a:t>й зоне.</a:t>
            </a:r>
          </a:p>
          <a:p>
            <a:pPr marL="0" indent="0">
              <a:buNone/>
            </a:pPr>
            <a:r>
              <a:rPr lang="ru-RU" sz="2200" i="1" dirty="0" smtClean="0"/>
              <a:t>Во вр</a:t>
            </a:r>
            <a:r>
              <a:rPr lang="ru-RU" sz="2200" b="1" i="1" dirty="0" smtClean="0"/>
              <a:t>е</a:t>
            </a:r>
            <a:r>
              <a:rPr lang="ru-RU" sz="2200" i="1" dirty="0" smtClean="0"/>
              <a:t>менной изоляции: Пока он не выздоровел, он находится во вр</a:t>
            </a:r>
            <a:r>
              <a:rPr lang="ru-RU" sz="2200" b="1" i="1" dirty="0" smtClean="0"/>
              <a:t>е</a:t>
            </a:r>
            <a:r>
              <a:rPr lang="ru-RU" sz="2200" i="1" dirty="0" smtClean="0"/>
              <a:t>менной изоляции. </a:t>
            </a:r>
          </a:p>
          <a:p>
            <a:pPr algn="ctr">
              <a:buNone/>
            </a:pPr>
            <a:r>
              <a:rPr lang="ru-RU" sz="2200" b="1" dirty="0" smtClean="0"/>
              <a:t>Что поменялось в примерах выше? Один элемент или два?</a:t>
            </a:r>
          </a:p>
        </p:txBody>
      </p:sp>
    </p:spTree>
    <p:extLst>
      <p:ext uri="{BB962C8B-B14F-4D97-AF65-F5344CB8AC3E}">
        <p14:creationId xmlns:p14="http://schemas.microsoft.com/office/powerpoint/2010/main" val="34042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Свойства системы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Язык – это система. </a:t>
            </a:r>
            <a:r>
              <a:rPr lang="ru-RU" dirty="0" smtClean="0"/>
              <a:t>Система состоит из </a:t>
            </a:r>
            <a:r>
              <a:rPr lang="ru-RU" b="1" dirty="0" smtClean="0"/>
              <a:t>элементов</a:t>
            </a:r>
            <a:r>
              <a:rPr lang="ru-RU" dirty="0" smtClean="0"/>
              <a:t>, которые выполняют функции, значимые для всей системы. Элементы языковой системы – языковые единицы.</a:t>
            </a:r>
          </a:p>
          <a:p>
            <a:r>
              <a:rPr lang="ru-RU" b="1" dirty="0" smtClean="0"/>
              <a:t>Взаимообусловленность элементов: </a:t>
            </a:r>
            <a:r>
              <a:rPr lang="ru-RU" dirty="0" smtClean="0"/>
              <a:t>признаки одной единицы зависят от других единиц. Если изменяются одни единицы, то вместе с ними изменяются и другие. </a:t>
            </a:r>
          </a:p>
          <a:p>
            <a:r>
              <a:rPr lang="ru-RU" dirty="0" smtClean="0"/>
              <a:t>У системы есть </a:t>
            </a:r>
            <a:r>
              <a:rPr lang="ru-RU" b="1" dirty="0" smtClean="0"/>
              <a:t>структура</a:t>
            </a:r>
            <a:r>
              <a:rPr lang="ru-RU" dirty="0" smtClean="0"/>
              <a:t>. Система – это целое, а структура – строение этого целого.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1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Идеи Ф. де Соссюра в современной лингвистике: первичность речи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Изучение устной речи важнее, чем изучение письменной речи.</a:t>
            </a:r>
          </a:p>
          <a:p>
            <a:r>
              <a:rPr lang="ru-RU" b="1" dirty="0" smtClean="0"/>
              <a:t>Почему:</a:t>
            </a:r>
          </a:p>
          <a:p>
            <a:r>
              <a:rPr lang="ru-RU" dirty="0" smtClean="0"/>
              <a:t>У всех народов устная речь появилась намного раньше, чем письмо. </a:t>
            </a:r>
          </a:p>
          <a:p>
            <a:r>
              <a:rPr lang="ru-RU" dirty="0" smtClean="0"/>
              <a:t>Письмо лишь частично передает речь. Оно не передает </a:t>
            </a:r>
          </a:p>
          <a:p>
            <a:r>
              <a:rPr lang="ru-RU" dirty="0" smtClean="0"/>
              <a:t>интонацию, </a:t>
            </a:r>
          </a:p>
          <a:p>
            <a:r>
              <a:rPr lang="ru-RU" dirty="0" smtClean="0"/>
              <a:t>ударение,</a:t>
            </a:r>
          </a:p>
          <a:p>
            <a:r>
              <a:rPr lang="ru-RU" dirty="0" smtClean="0"/>
              <a:t>темп, </a:t>
            </a:r>
          </a:p>
          <a:p>
            <a:r>
              <a:rPr lang="ru-RU" dirty="0" smtClean="0"/>
              <a:t>жесты, </a:t>
            </a:r>
          </a:p>
          <a:p>
            <a:r>
              <a:rPr lang="ru-RU" dirty="0" smtClean="0"/>
              <a:t>мимику, </a:t>
            </a:r>
          </a:p>
          <a:p>
            <a:r>
              <a:rPr lang="ru-RU" dirty="0" smtClean="0"/>
              <a:t>взгляд. </a:t>
            </a:r>
          </a:p>
          <a:p>
            <a:r>
              <a:rPr lang="ru-RU" dirty="0" smtClean="0"/>
              <a:t>Системы письма часто очень консервативны, поэтому не передают все звуки речи. </a:t>
            </a:r>
          </a:p>
          <a:p>
            <a:r>
              <a:rPr lang="ru-RU" dirty="0" smtClean="0"/>
              <a:t>Не все типы текстов имеют письменную форму. </a:t>
            </a:r>
          </a:p>
          <a:p>
            <a:r>
              <a:rPr lang="ru-RU" dirty="0" smtClean="0"/>
              <a:t>Записать диалог с помощью обычной системы письма почти невозможно.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Фундаментальная лингвистическая оппозиция </a:t>
            </a:r>
            <a:r>
              <a:rPr lang="ru-RU" sz="3200" i="1" dirty="0" smtClean="0"/>
              <a:t>язык</a:t>
            </a:r>
            <a:r>
              <a:rPr lang="ru-RU" sz="3200" dirty="0" smtClean="0"/>
              <a:t> - </a:t>
            </a:r>
            <a:r>
              <a:rPr lang="ru-RU" sz="3200" i="1" dirty="0" smtClean="0"/>
              <a:t>речь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Язык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Система знаков;</a:t>
            </a:r>
          </a:p>
          <a:p>
            <a:r>
              <a:rPr lang="ru-RU" dirty="0" smtClean="0"/>
              <a:t>Социальное явление, достояние коллектива (язык всего народа);</a:t>
            </a:r>
          </a:p>
          <a:p>
            <a:r>
              <a:rPr lang="ru-RU" dirty="0" smtClean="0"/>
              <a:t>Абстрактное явление (объединяет все разнообразие диалектов, все стили речи, профессиональные разновидности, идиолекты и др.);</a:t>
            </a:r>
          </a:p>
          <a:p>
            <a:r>
              <a:rPr lang="ru-RU" dirty="0" smtClean="0"/>
              <a:t>Объект реконструкции лингвистической науки – синхронической и диахронической.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Речь :</a:t>
            </a:r>
          </a:p>
          <a:p>
            <a:r>
              <a:rPr lang="ru-RU" dirty="0" smtClean="0"/>
              <a:t>Реализация языковой системы в речевой деятельности конкретного индивида (человека);</a:t>
            </a:r>
          </a:p>
          <a:p>
            <a:r>
              <a:rPr lang="ru-RU" dirty="0" smtClean="0"/>
              <a:t>Индивидуальна;</a:t>
            </a:r>
          </a:p>
          <a:p>
            <a:r>
              <a:rPr lang="ru-RU" dirty="0" smtClean="0"/>
              <a:t>Конкретна;</a:t>
            </a:r>
          </a:p>
          <a:p>
            <a:r>
              <a:rPr lang="ru-RU" dirty="0" smtClean="0"/>
              <a:t>Объект непосредственного наблюдения ученых-лингвистов.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Фундаментальные лингвистические оппозиции по Фердинанду де Соссюру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о</a:t>
            </a:r>
            <a:r>
              <a:rPr lang="ru-RU" sz="3600" b="1" dirty="0" smtClean="0"/>
              <a:t>ппозиция</a:t>
            </a:r>
            <a:r>
              <a:rPr lang="ru-RU" sz="3600" dirty="0" smtClean="0"/>
              <a:t> в лингвистике – это противопоставление</a:t>
            </a:r>
          </a:p>
          <a:p>
            <a:r>
              <a:rPr lang="ru-RU" sz="3600" dirty="0" smtClean="0">
                <a:solidFill>
                  <a:srgbClr val="00B050"/>
                </a:solidFill>
              </a:rPr>
              <a:t>язык</a:t>
            </a:r>
            <a:r>
              <a:rPr lang="ru-RU" sz="3600" dirty="0" smtClean="0"/>
              <a:t> – </a:t>
            </a:r>
            <a:r>
              <a:rPr lang="ru-RU" sz="3600" dirty="0" smtClean="0">
                <a:solidFill>
                  <a:srgbClr val="00B050"/>
                </a:solidFill>
              </a:rPr>
              <a:t>речь</a:t>
            </a:r>
          </a:p>
          <a:p>
            <a:r>
              <a:rPr lang="ru-RU" sz="3600" dirty="0">
                <a:solidFill>
                  <a:srgbClr val="00B050"/>
                </a:solidFill>
              </a:rPr>
              <a:t>с</a:t>
            </a:r>
            <a:r>
              <a:rPr lang="ru-RU" sz="3600" dirty="0" smtClean="0">
                <a:solidFill>
                  <a:srgbClr val="00B050"/>
                </a:solidFill>
              </a:rPr>
              <a:t>инхрония</a:t>
            </a:r>
            <a:r>
              <a:rPr lang="ru-RU" sz="3600" dirty="0" smtClean="0"/>
              <a:t> (современное состояние языка) – </a:t>
            </a:r>
            <a:r>
              <a:rPr lang="ru-RU" sz="3600" dirty="0" smtClean="0">
                <a:solidFill>
                  <a:srgbClr val="00B050"/>
                </a:solidFill>
              </a:rPr>
              <a:t>диахрония</a:t>
            </a:r>
            <a:r>
              <a:rPr lang="ru-RU" sz="3600" dirty="0" smtClean="0"/>
              <a:t> (история языка)</a:t>
            </a:r>
          </a:p>
          <a:p>
            <a:r>
              <a:rPr lang="ru-RU" sz="3600" dirty="0">
                <a:solidFill>
                  <a:srgbClr val="00B050"/>
                </a:solidFill>
              </a:rPr>
              <a:t>д</a:t>
            </a:r>
            <a:r>
              <a:rPr lang="ru-RU" sz="3600" dirty="0" smtClean="0">
                <a:solidFill>
                  <a:srgbClr val="00B050"/>
                </a:solidFill>
              </a:rPr>
              <a:t>ескриптивный подход </a:t>
            </a:r>
            <a:r>
              <a:rPr lang="ru-RU" sz="3600" dirty="0" smtClean="0"/>
              <a:t>– </a:t>
            </a:r>
            <a:r>
              <a:rPr lang="ru-RU" sz="3600" dirty="0" err="1" smtClean="0">
                <a:solidFill>
                  <a:srgbClr val="00B050"/>
                </a:solidFill>
              </a:rPr>
              <a:t>прескриптивный</a:t>
            </a:r>
            <a:r>
              <a:rPr lang="ru-RU" sz="3600" dirty="0" smtClean="0">
                <a:solidFill>
                  <a:srgbClr val="00B050"/>
                </a:solidFill>
              </a:rPr>
              <a:t> подход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Идеи Ф. де Соссюра в современной лингвистике: дескриптивный подход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Дескриптивный</a:t>
            </a:r>
            <a:r>
              <a:rPr lang="ru-RU" dirty="0" smtClean="0"/>
              <a:t> подход (описательный) предполагает описание естественного языка в том виде, в котором он существует в обществе. Отвечает на вопрос «Как говорят люди, как устроен язык». </a:t>
            </a:r>
          </a:p>
          <a:p>
            <a:pPr algn="just"/>
            <a:r>
              <a:rPr lang="ru-RU" b="1" dirty="0" err="1" smtClean="0"/>
              <a:t>Прескриптивный</a:t>
            </a:r>
            <a:r>
              <a:rPr lang="ru-RU" dirty="0" smtClean="0"/>
              <a:t> подход (нормативный) предписывает правильное (нормативное) употребление единиц языка. </a:t>
            </a:r>
            <a:r>
              <a:rPr lang="ru-RU" dirty="0"/>
              <a:t>Отвечает </a:t>
            </a:r>
            <a:r>
              <a:rPr lang="ru-RU" dirty="0" smtClean="0"/>
              <a:t>на вопрос «Как правильно говорить и писать?». </a:t>
            </a:r>
          </a:p>
          <a:p>
            <a:pPr indent="0" algn="just">
              <a:buNone/>
            </a:pPr>
            <a:r>
              <a:rPr lang="ru-RU" dirty="0" smtClean="0"/>
              <a:t>Современная лингвистика – это дескриптивная наука.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Прескриптивный</a:t>
            </a:r>
            <a:r>
              <a:rPr lang="ru-RU" sz="3200" b="1" dirty="0" smtClean="0"/>
              <a:t> подход в лингвистике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443914" cy="57150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err="1" smtClean="0"/>
              <a:t>Прескриптивный</a:t>
            </a:r>
            <a:r>
              <a:rPr lang="ru-RU" dirty="0" smtClean="0"/>
              <a:t> (от англ. </a:t>
            </a:r>
            <a:r>
              <a:rPr lang="en-US" dirty="0" smtClean="0"/>
              <a:t>prescription - </a:t>
            </a:r>
            <a:r>
              <a:rPr lang="ru-RU" dirty="0" smtClean="0"/>
              <a:t>предписание) подход используется в учебниках по родному и иностранному языку, справочниках по орфографии и пунктуации, некоторых типах словарей, в которых характеризуется </a:t>
            </a:r>
            <a:r>
              <a:rPr lang="ru-RU" b="1" dirty="0" smtClean="0"/>
              <a:t>норма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err="1" smtClean="0"/>
              <a:t>Прескриптивная</a:t>
            </a:r>
            <a:r>
              <a:rPr lang="ru-RU" dirty="0" smtClean="0"/>
              <a:t> лингвистика вырабатывает и закрепляет литературную норму. </a:t>
            </a:r>
          </a:p>
          <a:p>
            <a:pPr>
              <a:buNone/>
            </a:pPr>
            <a:r>
              <a:rPr lang="ru-RU" i="1" dirty="0" smtClean="0"/>
              <a:t>Виды норм русского языка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орфоэпическая (произносительная; касается ударения (</a:t>
            </a:r>
            <a:r>
              <a:rPr lang="ru-RU" i="1" dirty="0" err="1" smtClean="0"/>
              <a:t>включ</a:t>
            </a:r>
            <a:r>
              <a:rPr lang="hy-AM" b="1" i="1" dirty="0" smtClean="0"/>
              <a:t>՛</a:t>
            </a:r>
            <a:r>
              <a:rPr lang="ru-RU" b="1" i="1" dirty="0" err="1" smtClean="0"/>
              <a:t>и</a:t>
            </a:r>
            <a:r>
              <a:rPr lang="ru-RU" i="1" dirty="0" err="1" smtClean="0"/>
              <a:t>т</a:t>
            </a:r>
            <a:r>
              <a:rPr lang="ru-RU" dirty="0" smtClean="0"/>
              <a:t>), твердости – мягкости (</a:t>
            </a:r>
            <a:r>
              <a:rPr lang="ru-RU" b="1" i="1" dirty="0" smtClean="0"/>
              <a:t>д</a:t>
            </a:r>
            <a:r>
              <a:rPr lang="ru-RU" i="1" dirty="0" smtClean="0"/>
              <a:t>екан</a:t>
            </a:r>
            <a:r>
              <a:rPr lang="ru-RU" dirty="0" smtClean="0"/>
              <a:t>) );  </a:t>
            </a:r>
          </a:p>
          <a:p>
            <a:r>
              <a:rPr lang="ru-RU" dirty="0" smtClean="0"/>
              <a:t>орфографическая (касается отражения  слов на письме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i="1" dirty="0" smtClean="0"/>
              <a:t>н</a:t>
            </a:r>
            <a:r>
              <a:rPr lang="ru-RU" b="1" i="1" dirty="0" smtClean="0"/>
              <a:t>о</a:t>
            </a:r>
            <a:r>
              <a:rPr lang="ru-RU" i="1" dirty="0" smtClean="0"/>
              <a:t>в</a:t>
            </a:r>
            <a:r>
              <a:rPr lang="ru-RU" i="1" u="sng" dirty="0" smtClean="0"/>
              <a:t>о</a:t>
            </a:r>
            <a:r>
              <a:rPr lang="ru-RU" i="1" dirty="0" smtClean="0"/>
              <a:t>сть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пунктуационная (касается расстановки знаков препинания на письме: перед союзным словом </a:t>
            </a:r>
            <a:r>
              <a:rPr lang="ru-RU" i="1" dirty="0" smtClean="0"/>
              <a:t>который</a:t>
            </a:r>
            <a:r>
              <a:rPr lang="ru-RU" dirty="0" smtClean="0"/>
              <a:t> всегда ставится  запятая );</a:t>
            </a:r>
          </a:p>
          <a:p>
            <a:r>
              <a:rPr lang="ru-RU" dirty="0" smtClean="0"/>
              <a:t>морфологическая (касается, например, выбора окончания существительного: </a:t>
            </a:r>
            <a:r>
              <a:rPr lang="ru-RU" i="1" dirty="0" smtClean="0"/>
              <a:t>нет помидор </a:t>
            </a:r>
            <a:r>
              <a:rPr lang="ru-RU" dirty="0" smtClean="0"/>
              <a:t>или </a:t>
            </a:r>
            <a:r>
              <a:rPr lang="ru-RU" i="1" dirty="0" smtClean="0"/>
              <a:t>нет помидор</a:t>
            </a:r>
            <a:r>
              <a:rPr lang="ru-RU" b="1" i="1" dirty="0" smtClean="0"/>
              <a:t>ов</a:t>
            </a:r>
            <a:r>
              <a:rPr lang="ru-RU" dirty="0" smtClean="0"/>
              <a:t>?); </a:t>
            </a:r>
          </a:p>
          <a:p>
            <a:r>
              <a:rPr lang="ru-RU" dirty="0" smtClean="0"/>
              <a:t>лексическая (касается выбора слова в соответствии с его лексическим значением; например, в иностранных словах: </a:t>
            </a:r>
            <a:r>
              <a:rPr lang="ru-RU" i="1" dirty="0" smtClean="0"/>
              <a:t>инсинуация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синтаксическая (касается, например, выбора падежа существительного: </a:t>
            </a:r>
            <a:r>
              <a:rPr lang="ru-RU" i="1" u="sng" dirty="0" smtClean="0"/>
              <a:t>согласно</a:t>
            </a:r>
            <a:r>
              <a:rPr lang="ru-RU" i="1" dirty="0" smtClean="0"/>
              <a:t> закону </a:t>
            </a:r>
            <a:r>
              <a:rPr lang="ru-RU" dirty="0" smtClean="0"/>
              <a:t>/ </a:t>
            </a:r>
            <a:r>
              <a:rPr lang="ru-RU" i="1" dirty="0" smtClean="0"/>
              <a:t>приказу</a:t>
            </a:r>
            <a:r>
              <a:rPr lang="ru-RU" dirty="0" smtClean="0"/>
              <a:t> / </a:t>
            </a:r>
            <a:r>
              <a:rPr lang="ru-RU" i="1" dirty="0" smtClean="0"/>
              <a:t>правилам </a:t>
            </a:r>
            <a:r>
              <a:rPr lang="ru-RU" dirty="0" smtClean="0"/>
              <a:t>(дательный или </a:t>
            </a:r>
            <a:r>
              <a:rPr lang="ru-RU" smtClean="0"/>
              <a:t>родительный падеж?)).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Основные подходы к изучению языковых явлений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Структурный</a:t>
            </a:r>
            <a:r>
              <a:rPr lang="en-US" dirty="0" smtClean="0"/>
              <a:t> – </a:t>
            </a:r>
            <a:r>
              <a:rPr lang="ru-RU" dirty="0" smtClean="0"/>
              <a:t>изучение языка как системы, ее структурных элементов (языковых единиц). </a:t>
            </a:r>
            <a:r>
              <a:rPr lang="ru-RU" i="1" dirty="0" smtClean="0"/>
              <a:t>Как устроен язык? Какие звуки, приставки, слова, конструкции есть в этом языке?</a:t>
            </a:r>
          </a:p>
          <a:p>
            <a:r>
              <a:rPr lang="ru-RU" b="1" dirty="0" smtClean="0"/>
              <a:t>Функциональный</a:t>
            </a:r>
            <a:r>
              <a:rPr lang="ru-RU" dirty="0" smtClean="0"/>
              <a:t> – изучение функционирования языковых единиц. </a:t>
            </a:r>
            <a:r>
              <a:rPr lang="ru-RU" i="1" dirty="0" smtClean="0"/>
              <a:t>В какой ситуации используется данное слово / конструкция? </a:t>
            </a:r>
          </a:p>
          <a:p>
            <a:r>
              <a:rPr lang="ru-RU" b="1" dirty="0" smtClean="0"/>
              <a:t>Синхронический</a:t>
            </a:r>
            <a:r>
              <a:rPr lang="ru-RU" dirty="0" smtClean="0"/>
              <a:t> – изучение </a:t>
            </a:r>
            <a:r>
              <a:rPr lang="ru-RU" u="sng" dirty="0" smtClean="0"/>
              <a:t>современного</a:t>
            </a:r>
            <a:r>
              <a:rPr lang="ru-RU" dirty="0" smtClean="0"/>
              <a:t> состояния языка, его лексики и грамматики.</a:t>
            </a:r>
          </a:p>
          <a:p>
            <a:r>
              <a:rPr lang="ru-RU" b="1" dirty="0" smtClean="0"/>
              <a:t>Диахронический</a:t>
            </a:r>
            <a:r>
              <a:rPr lang="ru-RU" dirty="0" smtClean="0"/>
              <a:t> – изучение истории языка.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err="1" smtClean="0"/>
              <a:t>Прескриптивная</a:t>
            </a:r>
            <a:r>
              <a:rPr lang="ru-RU" dirty="0" smtClean="0"/>
              <a:t> лингвистика отвечает на вопрос: Как правильно говорить и писать? и занимается исключительно литературным языком. </a:t>
            </a:r>
          </a:p>
          <a:p>
            <a:r>
              <a:rPr lang="ru-RU" b="1" dirty="0" smtClean="0"/>
              <a:t>Дескриптивная</a:t>
            </a:r>
            <a:r>
              <a:rPr lang="ru-RU" dirty="0" smtClean="0"/>
              <a:t> лингвистика отвечает на вопрос: Каков язык в определенный период развития? Следовательно, она изучает язык во всех формах его бытования, независимо от их отношения к норме. Нелитературные типы речи: диалект, жаргон, сленг, детская речь – это такие же объекты изучения дескриптивной лингвистики, как и литературный язык.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Литературный язык </a:t>
            </a:r>
            <a:r>
              <a:rPr lang="en-US" sz="3200" b="1" dirty="0" err="1" smtClean="0"/>
              <a:t>vs</a:t>
            </a:r>
            <a:r>
              <a:rPr lang="en-US" sz="3200" b="1" dirty="0" smtClean="0"/>
              <a:t> </a:t>
            </a:r>
            <a:r>
              <a:rPr lang="ru-RU" sz="3200" b="1" dirty="0" smtClean="0"/>
              <a:t>нелитературные типы речи (диалект, жаргон, сленг)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ru-RU" sz="1800" b="1" dirty="0" smtClean="0"/>
              <a:t>Литературный язык				</a:t>
            </a:r>
          </a:p>
          <a:p>
            <a:r>
              <a:rPr lang="ru-RU" sz="1800" dirty="0" smtClean="0"/>
              <a:t>Нормирован (имеет норму, сформулированную ученые или писатели)</a:t>
            </a:r>
          </a:p>
          <a:p>
            <a:r>
              <a:rPr lang="ru-RU" sz="1800" dirty="0" smtClean="0"/>
              <a:t>Норма закреплена (</a:t>
            </a:r>
            <a:r>
              <a:rPr lang="ru-RU" sz="1800" dirty="0" err="1" smtClean="0"/>
              <a:t>кодифицированна</a:t>
            </a:r>
            <a:r>
              <a:rPr lang="ru-RU" sz="1800" dirty="0" smtClean="0"/>
              <a:t>) в словарях, учебниках, справочниках, грамматиках (кодификация)</a:t>
            </a:r>
          </a:p>
          <a:p>
            <a:r>
              <a:rPr lang="ru-RU" sz="1800" dirty="0" smtClean="0"/>
              <a:t>Может использоваться во всех сферах деятельности человека</a:t>
            </a:r>
          </a:p>
          <a:p>
            <a:r>
              <a:rPr lang="ru-RU" sz="1800" dirty="0" smtClean="0"/>
              <a:t>Есть как письменная, так и устная форма, есть разные стили </a:t>
            </a:r>
          </a:p>
          <a:p>
            <a:r>
              <a:rPr lang="ru-RU" sz="1800" dirty="0" smtClean="0"/>
              <a:t>Литературный язык консервативен</a:t>
            </a:r>
          </a:p>
          <a:p>
            <a:r>
              <a:rPr lang="ru-RU" sz="1800" b="1" dirty="0" smtClean="0"/>
              <a:t>Нелитературные </a:t>
            </a:r>
            <a:r>
              <a:rPr lang="ru-RU" sz="1800" b="1" smtClean="0"/>
              <a:t>типы речи</a:t>
            </a:r>
          </a:p>
          <a:p>
            <a:pPr>
              <a:buNone/>
            </a:pPr>
            <a:r>
              <a:rPr lang="ru-RU" sz="1800" dirty="0" smtClean="0"/>
              <a:t>	</a:t>
            </a:r>
          </a:p>
          <a:p>
            <a:r>
              <a:rPr lang="ru-RU" sz="1800" dirty="0" smtClean="0"/>
              <a:t>Не имеют нормы </a:t>
            </a:r>
          </a:p>
          <a:p>
            <a:r>
              <a:rPr lang="ru-RU" sz="1800" dirty="0" smtClean="0"/>
              <a:t>Кодификации нет (словари жаргона и диалектов существуют, но они не закрепляют норму, в них дается толкование значение)</a:t>
            </a:r>
          </a:p>
          <a:p>
            <a:r>
              <a:rPr lang="ru-RU" sz="1800" dirty="0" smtClean="0"/>
              <a:t>Функционально ограничены (только устная речь, бытовое общение)</a:t>
            </a:r>
          </a:p>
          <a:p>
            <a:r>
              <a:rPr lang="ru-RU" sz="1800" dirty="0" smtClean="0"/>
              <a:t>Есть только устная форма, стилевой дифференциации нет</a:t>
            </a:r>
          </a:p>
          <a:p>
            <a:r>
              <a:rPr lang="ru-RU" sz="1800" dirty="0" smtClean="0"/>
              <a:t>Быстро меняются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европейских лингвистиках </a:t>
            </a:r>
            <a:r>
              <a:rPr lang="ru-RU" b="1" dirty="0" err="1" smtClean="0"/>
              <a:t>прескриптивный</a:t>
            </a:r>
            <a:r>
              <a:rPr lang="ru-RU" dirty="0" smtClean="0"/>
              <a:t> подход к описанию языка играл важную роль в период становления литературных языков (в большинстве в 17-19 вв.).  </a:t>
            </a:r>
          </a:p>
          <a:p>
            <a:r>
              <a:rPr lang="ru-RU" dirty="0" smtClean="0"/>
              <a:t>Современные европейские языки имеют высокоразвитую литературную форму, и </a:t>
            </a:r>
            <a:r>
              <a:rPr lang="ru-RU" dirty="0" err="1" smtClean="0"/>
              <a:t>прескриптивный</a:t>
            </a:r>
            <a:r>
              <a:rPr lang="ru-RU" dirty="0" smtClean="0"/>
              <a:t> подход уже не имеет первостепенного значения.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2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Идеи Ф. де Соссюра в современной лингвистике: </a:t>
            </a:r>
            <a:r>
              <a:rPr lang="ru-RU" sz="2800" b="1" dirty="0" smtClean="0"/>
              <a:t>разграничение</a:t>
            </a:r>
            <a:r>
              <a:rPr lang="ru-RU" sz="2800" dirty="0" smtClean="0"/>
              <a:t> синхронического и диахронического подходов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Язык меняется во времени, поэтому при его описании важно четко задать временные границы того языка, который мы описываем. </a:t>
            </a:r>
          </a:p>
          <a:p>
            <a:r>
              <a:rPr lang="ru-RU" dirty="0" smtClean="0"/>
              <a:t>При изучении языковых явлений нецелесообразно применять синхронический и диахронический подходы одновременно.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Лингвистические подходы в сравнении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Структурный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i="1" dirty="0" smtClean="0"/>
              <a:t>Свинья</a:t>
            </a:r>
            <a:r>
              <a:rPr lang="ru-RU" dirty="0" smtClean="0"/>
              <a:t> – что мы можем сказать об этом слове с морфологической, морфемной, семантической сторон?</a:t>
            </a:r>
          </a:p>
          <a:p>
            <a:pPr>
              <a:buNone/>
            </a:pPr>
            <a:r>
              <a:rPr lang="ru-RU" dirty="0" smtClean="0"/>
              <a:t>Применяется в теоретической литературе, грамматиках, словарях.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Слово </a:t>
            </a:r>
            <a:r>
              <a:rPr lang="ru-RU" i="1" dirty="0" smtClean="0"/>
              <a:t>свинья</a:t>
            </a:r>
            <a:r>
              <a:rPr lang="ru-RU" dirty="0" smtClean="0"/>
              <a:t> с точки зрения структурного подхода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[</a:t>
            </a:r>
            <a:r>
              <a:rPr lang="ru-RU" dirty="0" err="1" smtClean="0"/>
              <a:t>св</a:t>
            </a:r>
            <a:r>
              <a:rPr lang="en-US" dirty="0" smtClean="0"/>
              <a:t>’</a:t>
            </a:r>
            <a:r>
              <a:rPr lang="ru-RU" dirty="0" smtClean="0"/>
              <a:t>ин</a:t>
            </a:r>
            <a:r>
              <a:rPr lang="en-US" dirty="0" smtClean="0"/>
              <a:t>’</a:t>
            </a:r>
            <a:r>
              <a:rPr lang="en-US" dirty="0" err="1" smtClean="0"/>
              <a:t>ja</a:t>
            </a:r>
            <a:r>
              <a:rPr lang="en-US" dirty="0" smtClean="0"/>
              <a:t>ˊ</a:t>
            </a:r>
            <a:r>
              <a:rPr lang="ru-RU" dirty="0" smtClean="0"/>
              <a:t>] – фонетическая структура слова</a:t>
            </a:r>
            <a:endParaRPr lang="en-US" dirty="0" smtClean="0"/>
          </a:p>
          <a:p>
            <a:r>
              <a:rPr lang="ru-RU" dirty="0" err="1" smtClean="0"/>
              <a:t>свин</a:t>
            </a:r>
            <a:r>
              <a:rPr lang="en-US" dirty="0" smtClean="0"/>
              <a:t>j</a:t>
            </a:r>
            <a:r>
              <a:rPr lang="ru-RU" dirty="0" smtClean="0"/>
              <a:t>-а – морфемная структура</a:t>
            </a:r>
          </a:p>
          <a:p>
            <a:r>
              <a:rPr lang="ru-RU" dirty="0" smtClean="0"/>
              <a:t>свинья – имя существительное, ж. р., ед. ч.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Лингвистические подходы в сравнении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Функциональный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i="1" dirty="0" smtClean="0"/>
              <a:t>Свинья</a:t>
            </a:r>
            <a:r>
              <a:rPr lang="ru-RU" dirty="0" smtClean="0"/>
              <a:t> – как используется это слово в речи? Зачем? В каких текстах или сферах? Какие другие средства существуют для передачи похожего значения?</a:t>
            </a:r>
          </a:p>
          <a:p>
            <a:pPr>
              <a:buNone/>
            </a:pPr>
            <a:r>
              <a:rPr lang="ru-RU" dirty="0" smtClean="0"/>
              <a:t>Применяется в теоретической литературе, </a:t>
            </a:r>
            <a:r>
              <a:rPr lang="ru-RU" b="1" dirty="0" smtClean="0"/>
              <a:t>преподавании иностранных языков</a:t>
            </a:r>
            <a:r>
              <a:rPr lang="ru-RU" dirty="0" smtClean="0"/>
              <a:t>, в словарях и грамматиках нового типа.</a:t>
            </a:r>
          </a:p>
          <a:p>
            <a:pPr>
              <a:buNone/>
            </a:pPr>
            <a:r>
              <a:rPr lang="ru-RU" i="1" dirty="0" smtClean="0"/>
              <a:t>Как в русском языке можно по-другому выразить значение «глупый»? Он не умный, Глупый как овца, как пробка, Дурак, Безумный, Сумасшедший, Идиот, Кретин, Балбес, Придурок, Чокнутый, Курица, Баклан, У него не все дома, У него крыша поехала.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Слово </a:t>
            </a:r>
            <a:r>
              <a:rPr lang="ru-RU" i="1" dirty="0" smtClean="0"/>
              <a:t>свинья</a:t>
            </a:r>
            <a:r>
              <a:rPr lang="ru-RU" dirty="0" smtClean="0"/>
              <a:t> с точки зрения функционального подхода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Ты свинья! </a:t>
            </a:r>
            <a:r>
              <a:rPr lang="ru-RU" dirty="0" smtClean="0"/>
              <a:t>Слово </a:t>
            </a:r>
            <a:r>
              <a:rPr lang="ru-RU" i="1" dirty="0" smtClean="0"/>
              <a:t>свинья</a:t>
            </a:r>
            <a:r>
              <a:rPr lang="ru-RU" dirty="0" smtClean="0"/>
              <a:t> функционирует как предикат (сказуемое). Используется как </a:t>
            </a:r>
            <a:r>
              <a:rPr lang="ru-RU" dirty="0" err="1" smtClean="0"/>
              <a:t>инвективная</a:t>
            </a:r>
            <a:r>
              <a:rPr lang="ru-RU" dirty="0" smtClean="0"/>
              <a:t> (оскорбительная) характеристика человека. – 1. Грязный человек, неопрятный, неаккуратный; 2. Обманщик, непорядочный человек.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Лингвистические подходы в сравнении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Синхронический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i="1" dirty="0" smtClean="0"/>
              <a:t>Свинья</a:t>
            </a:r>
            <a:r>
              <a:rPr lang="ru-RU" dirty="0" smtClean="0"/>
              <a:t> – каково значение (или строение) слова в современном русском языке? </a:t>
            </a:r>
          </a:p>
          <a:p>
            <a:pPr>
              <a:buNone/>
            </a:pPr>
            <a:r>
              <a:rPr lang="ru-RU" dirty="0" smtClean="0"/>
              <a:t>Применяется в теоретической литературе, толковых словарях, грамматиках.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Слово </a:t>
            </a:r>
            <a:r>
              <a:rPr lang="ru-RU" sz="3200" i="1" dirty="0" smtClean="0"/>
              <a:t>свинья</a:t>
            </a:r>
            <a:r>
              <a:rPr lang="ru-RU" sz="3200" dirty="0" smtClean="0"/>
              <a:t> в синхронической перспективе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2928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СВИНЬЯ́</a:t>
            </a:r>
            <a:r>
              <a:rPr lang="ru-RU" dirty="0" smtClean="0"/>
              <a:t>, -и́, </a:t>
            </a:r>
            <a:r>
              <a:rPr lang="ru-RU" i="1" dirty="0" smtClean="0"/>
              <a:t>мн.</a:t>
            </a:r>
            <a:r>
              <a:rPr lang="ru-RU" dirty="0" smtClean="0"/>
              <a:t> </a:t>
            </a:r>
            <a:r>
              <a:rPr lang="ru-RU" dirty="0" err="1" smtClean="0"/>
              <a:t>сви́ньи</a:t>
            </a:r>
            <a:r>
              <a:rPr lang="ru-RU" dirty="0" smtClean="0"/>
              <a:t>, </a:t>
            </a:r>
            <a:r>
              <a:rPr lang="ru-RU" dirty="0" err="1" smtClean="0"/>
              <a:t>свине́й</a:t>
            </a:r>
            <a:r>
              <a:rPr lang="ru-RU" dirty="0" smtClean="0"/>
              <a:t>, </a:t>
            </a:r>
            <a:r>
              <a:rPr lang="ru-RU" dirty="0" err="1" smtClean="0"/>
              <a:t>сви́ньям</a:t>
            </a:r>
            <a:r>
              <a:rPr lang="ru-RU" dirty="0" smtClean="0"/>
              <a:t>, </a:t>
            </a:r>
            <a:r>
              <a:rPr lang="ru-RU" i="1" dirty="0" smtClean="0"/>
              <a:t>ж.</a:t>
            </a:r>
            <a:endParaRPr lang="ru-RU" dirty="0" smtClean="0"/>
          </a:p>
          <a:p>
            <a:r>
              <a:rPr lang="ru-RU" b="1" dirty="0" smtClean="0"/>
              <a:t>1.</a:t>
            </a:r>
            <a:r>
              <a:rPr lang="ru-RU" dirty="0" smtClean="0"/>
              <a:t> Парнокопытное млекопитающее (домашний вид которого разводят для получения мяса, сала, кожи) с крупным телом, короткими ногами и удлиненной мордой с круглым </a:t>
            </a:r>
            <a:r>
              <a:rPr lang="ru-RU" dirty="0" err="1" smtClean="0"/>
              <a:t>хрящевидным</a:t>
            </a:r>
            <a:r>
              <a:rPr lang="ru-RU" dirty="0" smtClean="0"/>
              <a:t> носом.</a:t>
            </a:r>
          </a:p>
          <a:p>
            <a:r>
              <a:rPr lang="ru-RU" b="1" dirty="0" smtClean="0"/>
              <a:t>2.</a:t>
            </a:r>
            <a:r>
              <a:rPr lang="ru-RU" dirty="0" smtClean="0"/>
              <a:t> </a:t>
            </a:r>
            <a:r>
              <a:rPr lang="ru-RU" i="1" dirty="0" smtClean="0"/>
              <a:t>Разг.</a:t>
            </a:r>
            <a:r>
              <a:rPr lang="ru-RU" dirty="0" smtClean="0"/>
              <a:t> О грязном, неопрятном человеке, </a:t>
            </a:r>
            <a:r>
              <a:rPr lang="ru-RU" dirty="0" err="1" smtClean="0"/>
              <a:t>неряхе</a:t>
            </a:r>
            <a:r>
              <a:rPr lang="ru-RU" dirty="0" smtClean="0"/>
              <a:t>. </a:t>
            </a:r>
            <a:r>
              <a:rPr lang="ru-RU" i="1" dirty="0" smtClean="0"/>
              <a:t>[Василиса:] Грязь везде… грязища! Эх, вы… свиньи! Чтобы было чисто… слышите!</a:t>
            </a:r>
            <a:r>
              <a:rPr lang="ru-RU" dirty="0" smtClean="0"/>
              <a:t> М. Горький, На дне. || О человеке с низменными наклонностями, невежественном, некультурном. </a:t>
            </a:r>
            <a:r>
              <a:rPr lang="ru-RU" i="1" dirty="0" err="1" smtClean="0"/>
              <a:t>Прозоров</a:t>
            </a:r>
            <a:r>
              <a:rPr lang="ru-RU" i="1" dirty="0" smtClean="0"/>
              <a:t> хмелел все сильнее и сильнее, пока совсем не свалился на диван, где и заснул… — Действительно, настоящая свинья… — с горечью подумал генерал.</a:t>
            </a:r>
            <a:r>
              <a:rPr lang="ru-RU" dirty="0" smtClean="0"/>
              <a:t> </a:t>
            </a:r>
            <a:r>
              <a:rPr lang="ru-RU" dirty="0" err="1" smtClean="0"/>
              <a:t>Мамин-Сибиряк</a:t>
            </a:r>
            <a:r>
              <a:rPr lang="ru-RU" dirty="0" smtClean="0"/>
              <a:t>, Горное гнездо.</a:t>
            </a:r>
          </a:p>
          <a:p>
            <a:r>
              <a:rPr lang="ru-RU" b="1" dirty="0" smtClean="0"/>
              <a:t>3.</a:t>
            </a:r>
            <a:r>
              <a:rPr lang="ru-RU" dirty="0" smtClean="0"/>
              <a:t> </a:t>
            </a:r>
            <a:r>
              <a:rPr lang="ru-RU" i="1" dirty="0" smtClean="0"/>
              <a:t>Разг.</a:t>
            </a:r>
            <a:r>
              <a:rPr lang="ru-RU" dirty="0" smtClean="0"/>
              <a:t> О человеке, поступающем грубо, неблагодарно и низко. </a:t>
            </a:r>
            <a:r>
              <a:rPr lang="ru-RU" i="1" dirty="0" smtClean="0"/>
              <a:t>— Отдай мою </a:t>
            </a:r>
            <a:r>
              <a:rPr lang="ru-RU" i="1" dirty="0" err="1" smtClean="0"/>
              <a:t>книгу-у</a:t>
            </a:r>
            <a:r>
              <a:rPr lang="ru-RU" i="1" dirty="0" smtClean="0"/>
              <a:t>! Семен! Книга с шумом летит в угол. — Свинья!</a:t>
            </a:r>
            <a:r>
              <a:rPr lang="ru-RU" dirty="0" smtClean="0"/>
              <a:t> Гл. Успенский, Нравы Растеряевой улицы.</a:t>
            </a:r>
          </a:p>
          <a:p>
            <a:r>
              <a:rPr lang="ru-RU" dirty="0" smtClean="0"/>
              <a:t>◊</a:t>
            </a:r>
          </a:p>
          <a:p>
            <a:r>
              <a:rPr lang="ru-RU" b="1" dirty="0" smtClean="0"/>
              <a:t>Подложить</a:t>
            </a:r>
            <a:r>
              <a:rPr lang="ru-RU" dirty="0" smtClean="0"/>
              <a:t> </a:t>
            </a:r>
            <a:r>
              <a:rPr lang="ru-RU" i="1" dirty="0" smtClean="0"/>
              <a:t>кому</a:t>
            </a:r>
            <a:r>
              <a:rPr lang="ru-RU" dirty="0" smtClean="0"/>
              <a:t> </a:t>
            </a:r>
            <a:r>
              <a:rPr lang="ru-RU" b="1" dirty="0" smtClean="0"/>
              <a:t>свинью</a:t>
            </a:r>
            <a:r>
              <a:rPr lang="ru-RU" dirty="0" smtClean="0"/>
              <a:t> — совершить по отношению к кому-л. непорядочный, низкий поступок, подлость.</a:t>
            </a:r>
          </a:p>
          <a:p>
            <a:r>
              <a:rPr lang="ru-RU" b="1" dirty="0" smtClean="0"/>
              <a:t>Метать бисер перед свиньями</a:t>
            </a:r>
            <a:r>
              <a:rPr lang="ru-RU" dirty="0" smtClean="0"/>
              <a:t> </a:t>
            </a:r>
            <a:r>
              <a:rPr lang="ru-RU" i="1" dirty="0" smtClean="0"/>
              <a:t>см.</a:t>
            </a:r>
            <a:r>
              <a:rPr lang="ru-RU" dirty="0" smtClean="0"/>
              <a:t> </a:t>
            </a:r>
            <a:r>
              <a:rPr lang="ru-RU" u="sng" dirty="0" smtClean="0">
                <a:hlinkClick r:id="rId2"/>
              </a:rPr>
              <a:t>бисер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Как свинья в апельсинах разбираться (</a:t>
            </a:r>
            <a:r>
              <a:rPr lang="ru-RU" dirty="0" smtClean="0"/>
              <a:t>или </a:t>
            </a:r>
            <a:r>
              <a:rPr lang="ru-RU" b="1" dirty="0" smtClean="0"/>
              <a:t>смыслить, понимать</a:t>
            </a:r>
            <a:r>
              <a:rPr lang="ru-RU" dirty="0" smtClean="0"/>
              <a:t> и т. п.) </a:t>
            </a:r>
            <a:r>
              <a:rPr lang="ru-RU" i="1" dirty="0" smtClean="0"/>
              <a:t>в чем</a:t>
            </a:r>
            <a:r>
              <a:rPr lang="ru-RU" dirty="0" smtClean="0"/>
              <a:t> — совсем не разбираться в чем-л., не иметь ни малейшего понятия о чем-л.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Лингвистические подходы в сравнении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Диахронический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i="1" dirty="0" smtClean="0"/>
              <a:t>Свинья</a:t>
            </a:r>
            <a:r>
              <a:rPr lang="ru-RU" dirty="0" smtClean="0"/>
              <a:t> – Заимствованное слово или исконное? Из какого языка заимствовано слово? Когда оно появилось в русском языке? </a:t>
            </a:r>
          </a:p>
          <a:p>
            <a:pPr>
              <a:buNone/>
            </a:pPr>
            <a:r>
              <a:rPr lang="ru-RU" dirty="0" smtClean="0"/>
              <a:t>Применяется в теоретической литературе, этимологических словарях.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1279</Words>
  <Application>Microsoft Office PowerPoint</Application>
  <PresentationFormat>Экран (4:3)</PresentationFormat>
  <Paragraphs>138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Языкознание как наука.  3. Основные подходы к изучению языковых явлений</vt:lpstr>
      <vt:lpstr>Основные подходы к изучению языковых явлений</vt:lpstr>
      <vt:lpstr>Лингвистические подходы в сравнении</vt:lpstr>
      <vt:lpstr>Слово свинья с точки зрения структурного подхода</vt:lpstr>
      <vt:lpstr>Лингвистические подходы в сравнении</vt:lpstr>
      <vt:lpstr>Слово свинья с точки зрения функционального подхода</vt:lpstr>
      <vt:lpstr>Лингвистические подходы в сравнении</vt:lpstr>
      <vt:lpstr>Слово свинья в синхронической перспективе </vt:lpstr>
      <vt:lpstr>Лингвистические подходы в сравнении</vt:lpstr>
      <vt:lpstr>Слово свинья в диахронической перспективе </vt:lpstr>
      <vt:lpstr>Структурный подход: формирование современной лингвистической науки</vt:lpstr>
      <vt:lpstr>Структурализм</vt:lpstr>
      <vt:lpstr>Структурализм</vt:lpstr>
      <vt:lpstr>Свойства системы</vt:lpstr>
      <vt:lpstr>Идеи Ф. де Соссюра в современной лингвистике: первичность речи</vt:lpstr>
      <vt:lpstr>Фундаментальная лингвистическая оппозиция язык - речь</vt:lpstr>
      <vt:lpstr>Фундаментальные лингвистические оппозиции по Фердинанду де Соссюру</vt:lpstr>
      <vt:lpstr>Идеи Ф. де Соссюра в современной лингвистике: дескриптивный подход</vt:lpstr>
      <vt:lpstr>Прескриптивный подход в лингвистике</vt:lpstr>
      <vt:lpstr>Презентация PowerPoint</vt:lpstr>
      <vt:lpstr>Литературный язык vs нелитературные типы речи (диалект, жаргон, сленг)</vt:lpstr>
      <vt:lpstr>Презентация PowerPoint</vt:lpstr>
      <vt:lpstr>Идеи Ф. де Соссюра в современной лингвистике: разграничение синхронического и диахронического подходов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Языкознание как наука.  2. Разделы и основные проблемы языкознания.</dc:title>
  <dc:creator>Julia</dc:creator>
  <cp:lastModifiedBy>Home</cp:lastModifiedBy>
  <cp:revision>82</cp:revision>
  <dcterms:created xsi:type="dcterms:W3CDTF">2019-09-05T22:49:16Z</dcterms:created>
  <dcterms:modified xsi:type="dcterms:W3CDTF">2023-09-27T02:41:11Z</dcterms:modified>
</cp:coreProperties>
</file>