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5" r:id="rId7"/>
    <p:sldId id="264" r:id="rId8"/>
    <p:sldId id="268" r:id="rId9"/>
    <p:sldId id="267" r:id="rId10"/>
    <p:sldId id="266" r:id="rId11"/>
    <p:sldId id="269" r:id="rId12"/>
    <p:sldId id="25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5" d="100"/>
          <a:sy n="85" d="100"/>
        </p:scale>
        <p:origin x="-34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AF13EF-A81B-43E5-A5C5-DFC9F80B3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56064EC-5C98-4A52-B7E7-BC5D81FEF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102B60-4486-45DA-A5F5-45978B69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E807836-6A5F-4AAA-9B6A-30D079962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AF7C943-3054-426D-A45E-DEEEBA22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28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0639CE-E281-4FC9-A8E6-2CAE1638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BB59776-F399-48D2-A00B-A004639B7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4BC50C2-882A-484C-A77C-BC5DDE64E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8ED6636-B9C2-44BD-801F-A2FAC7B1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44F3BE-C26F-460D-878E-2A42D32F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29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83385B7-6C5B-46BF-977A-77BAD1DE4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E036D8A-AACE-43CE-811E-5744F1DF2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945A31-288F-4644-83AF-0100550B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2B02DF-720E-4A84-85C2-887390C2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31F7811-ADCC-41A8-B775-04D1B64B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62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DECE67-CC01-4259-907E-886EA333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7D486F-80B5-451F-8267-102929FBE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C1F1D44-AED8-45E3-B5A3-AE491AF85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49F98B0-2FD4-456C-B43F-51617D1F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3CC4546-53D4-483F-A1FF-2BB5CC27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16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0CF414-E247-4363-8F26-B9C8461BD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2E0F72-AEAA-4425-B5C0-BBB213D56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6F5C6A-202F-41C5-AE4C-5CA2CC0F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9F805D-FD43-44CF-BBB3-D70E708D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EDC65C0-80AB-44F3-B7CB-372E34F49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20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6D4043-C697-494E-86E8-EB81E9B2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5F039F-1ED9-4369-B16A-EC0526E37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4ECC2F8-2972-449C-BC70-49E90AB65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5C77CCB-FB3C-4B2A-89A6-32336CDE9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CE6678F-5C1F-4375-964A-A3F1C9B9F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920E067-AC45-4506-B2D1-68ED82C3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55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5ED2A0-5764-46E6-9E24-7EE8EFE13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9715D9-E4D6-4D75-BF07-29BCA877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FF5B2F7-9E0D-4D7A-B225-C51C1395F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6DA781E-45A0-4E47-859F-DA6F87949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E152DAC-9FDF-48AD-AF6E-C99FFB127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8A9ED99-02AD-4203-BF3F-E654668F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E00895E-9947-4AF1-8CE9-EC07B812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A8FFE81-CAE9-4C87-9E5B-E8A9B0E43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82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3991B2-BA23-4A27-AA1E-517C1319E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8651E1E-3B8A-41F1-A3DF-0D62EFED9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06F3549-9923-442A-8213-029F749F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E65F530-DD2D-4B39-9367-0D26B36D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55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AA78FD7-86D0-4BFE-A891-9E0B2187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B8E3F67-AB95-4C05-809A-166FC378C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D9A03E7-DACC-45C6-89D0-2E577F0F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95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1031E5-5F98-4F74-A423-66D5F1E95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7514282-20E0-47AE-ABF2-B9CAB0D62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B83BC72-FDAF-4B64-94C8-934C7DF82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4F933FE-2E82-4021-A56D-25D943A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67526A0-B9C2-4BC5-98A1-88E3D82A1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D68D4CD-13ED-4A6B-BA7A-F7F54145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5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D64691-1CFD-445E-8CF3-899BD843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2A1B531-0FEF-4CBC-8D72-25D76E085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DDF03C0-CF4E-4C6A-A4BC-CAEF8383E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544258-8BA6-48F7-9A9F-EBDFA85F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7E9EBEA-C9B6-4178-B5BB-F698D7F2C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3DD5B82-D551-46B8-BC98-C0B99EBD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87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A655DB-6770-47DF-A929-713C8301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8DE14FF-2DC1-473E-BB72-C084CC615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C58D21-BF7F-4904-A85E-7723F5365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8022-6559-4957-B809-686F92B43173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900A7D-11BA-46EF-B8BD-7917DF59D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4F2C4C-6835-4637-A049-07F03A308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64753-ACF3-42A0-A169-96BA6D390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4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CFB03A-461A-4552-9D44-5EB8F5E46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2203174"/>
            <a:ext cx="11423374" cy="2027582"/>
          </a:xfrm>
        </p:spPr>
        <p:txBody>
          <a:bodyPr>
            <a:normAutofit/>
          </a:bodyPr>
          <a:lstStyle/>
          <a:p>
            <a:r>
              <a:rPr lang="ru-RU" b="1" dirty="0" err="1"/>
              <a:t>Морфемика</a:t>
            </a:r>
            <a:r>
              <a:rPr lang="ru-RU" b="1" dirty="0"/>
              <a:t> и словообразование английского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564239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9EE79C-D9C2-4D70-8512-C6B1D9A57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43" y="365125"/>
            <a:ext cx="1108875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/>
              <a:t>Реверсия – </a:t>
            </a:r>
            <a:r>
              <a:rPr lang="ru-RU" dirty="0"/>
              <a:t>спо­соб об­ра­зо­ва­ния но­во­го слова путем уда­ле­ния сло­во­об­ра­зо­ва­тель­но­го суф­фик­са.</a:t>
            </a:r>
            <a:endParaRPr lang="ru-RU" sz="4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92EBA5-FBFC-40EF-9FD8-57B8AE898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i="1" dirty="0"/>
              <a:t>to donate       donation</a:t>
            </a:r>
          </a:p>
          <a:p>
            <a:pPr marL="0" indent="0">
              <a:buNone/>
            </a:pPr>
            <a:r>
              <a:rPr lang="en-US" sz="4000" i="1" dirty="0"/>
              <a:t>to gamble       gambler 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6110A074-B3B9-4F34-A849-9D1DCCF49334}"/>
              </a:ext>
            </a:extLst>
          </p:cNvPr>
          <p:cNvCxnSpPr>
            <a:cxnSpLocks/>
          </p:cNvCxnSpPr>
          <p:nvPr/>
        </p:nvCxnSpPr>
        <p:spPr>
          <a:xfrm flipH="1">
            <a:off x="3048630" y="2136124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D4AB3731-FFC1-4E40-AD70-BE795C77D8AC}"/>
              </a:ext>
            </a:extLst>
          </p:cNvPr>
          <p:cNvCxnSpPr>
            <a:cxnSpLocks/>
          </p:cNvCxnSpPr>
          <p:nvPr/>
        </p:nvCxnSpPr>
        <p:spPr>
          <a:xfrm flipH="1">
            <a:off x="3141396" y="2811984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499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BA0943-E930-48D5-9138-DDA60E260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365125"/>
            <a:ext cx="11688418" cy="1325563"/>
          </a:xfrm>
        </p:spPr>
        <p:txBody>
          <a:bodyPr>
            <a:normAutofit/>
          </a:bodyPr>
          <a:lstStyle/>
          <a:p>
            <a:r>
              <a:rPr lang="ru-RU" b="1" dirty="0"/>
              <a:t>Аб­бре­ви­ация</a:t>
            </a:r>
            <a:r>
              <a:rPr lang="ru-RU" dirty="0"/>
              <a:t> — спо­соб об­ра­зо­ва­ния но­во­го слова путем сло­же­ния пер­вых букв фразы.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97CEF3-037C-45B0-99AD-D413256CD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1825625"/>
            <a:ext cx="11860696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i="1" dirty="0"/>
              <a:t>radar</a:t>
            </a:r>
            <a:r>
              <a:rPr lang="ru-RU" sz="4000" i="1" dirty="0"/>
              <a:t>      </a:t>
            </a:r>
            <a:r>
              <a:rPr lang="en-US" sz="4000" i="1" dirty="0"/>
              <a:t> radio detection and ranging</a:t>
            </a:r>
            <a:endParaRPr lang="ru-RU" sz="4000" i="1" dirty="0"/>
          </a:p>
          <a:p>
            <a:pPr marL="0" indent="0">
              <a:buNone/>
            </a:pPr>
            <a:r>
              <a:rPr lang="en-US" sz="4000" i="1" dirty="0"/>
              <a:t>laser </a:t>
            </a:r>
            <a:r>
              <a:rPr lang="ru-RU" sz="4000" i="1" dirty="0"/>
              <a:t>        </a:t>
            </a:r>
            <a:r>
              <a:rPr lang="en-US" sz="4000" i="1" dirty="0"/>
              <a:t>light amplification of stimulated emission of radiation</a:t>
            </a:r>
          </a:p>
          <a:p>
            <a:endParaRPr lang="ru-RU" dirty="0"/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3D841C89-A0C1-482C-ADE5-F42FDAD242C7}"/>
              </a:ext>
            </a:extLst>
          </p:cNvPr>
          <p:cNvCxnSpPr>
            <a:cxnSpLocks/>
          </p:cNvCxnSpPr>
          <p:nvPr/>
        </p:nvCxnSpPr>
        <p:spPr>
          <a:xfrm flipH="1">
            <a:off x="1650526" y="2122872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E0ABD3BC-028E-4209-93E0-EEBFFC162D24}"/>
              </a:ext>
            </a:extLst>
          </p:cNvPr>
          <p:cNvCxnSpPr>
            <a:cxnSpLocks/>
          </p:cNvCxnSpPr>
          <p:nvPr/>
        </p:nvCxnSpPr>
        <p:spPr>
          <a:xfrm flipH="1">
            <a:off x="1650526" y="2805359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154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F4330E-A5F7-4372-86F9-99638AA4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/>
              <a:t>Словообразовательный анализ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201C10F-CBFC-4F8B-B765-E49721EB7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094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dis</a:t>
            </a:r>
            <a:r>
              <a:rPr lang="ru-RU" sz="4000" i="1" dirty="0"/>
              <a:t>-</a:t>
            </a:r>
            <a:r>
              <a:rPr lang="en-US" sz="4000" i="1" dirty="0"/>
              <a:t>courage</a:t>
            </a:r>
            <a:r>
              <a:rPr lang="ru-RU" sz="4000" i="1" dirty="0"/>
              <a:t>-</a:t>
            </a:r>
            <a:r>
              <a:rPr lang="en-US" sz="4000" i="1" dirty="0" err="1"/>
              <a:t>ment</a:t>
            </a:r>
            <a:r>
              <a:rPr lang="ru-RU" sz="4000" i="1" dirty="0"/>
              <a:t>-</a:t>
            </a:r>
            <a:r>
              <a:rPr lang="en-US" sz="4000" i="1" dirty="0"/>
              <a:t>           dis</a:t>
            </a:r>
            <a:r>
              <a:rPr lang="ru-RU" sz="4000" i="1" dirty="0"/>
              <a:t>-</a:t>
            </a:r>
            <a:r>
              <a:rPr lang="en-US" sz="4000" i="1" dirty="0"/>
              <a:t>courage         </a:t>
            </a:r>
            <a:r>
              <a:rPr lang="en-US" sz="4000" i="1" dirty="0" err="1"/>
              <a:t>courage</a:t>
            </a:r>
            <a:endParaRPr lang="en-US" sz="4000" i="1" dirty="0"/>
          </a:p>
          <a:p>
            <a:pPr marL="0" indent="0">
              <a:buNone/>
            </a:pPr>
            <a:endParaRPr lang="en-US" sz="4000" b="1" i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5C54735-7BB4-4175-885F-8EF6721DC057}"/>
              </a:ext>
            </a:extLst>
          </p:cNvPr>
          <p:cNvSpPr/>
          <p:nvPr/>
        </p:nvSpPr>
        <p:spPr>
          <a:xfrm>
            <a:off x="4775200" y="1961322"/>
            <a:ext cx="246743" cy="40450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04039CC7-C970-4FC7-BBDC-E2C691E094E4}"/>
              </a:ext>
            </a:extLst>
          </p:cNvPr>
          <p:cNvCxnSpPr>
            <a:cxnSpLocks/>
          </p:cNvCxnSpPr>
          <p:nvPr/>
        </p:nvCxnSpPr>
        <p:spPr>
          <a:xfrm flipH="1">
            <a:off x="5167087" y="2164521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xmlns="" id="{AE962F84-2F0C-4A61-9A04-A1B995341675}"/>
              </a:ext>
            </a:extLst>
          </p:cNvPr>
          <p:cNvCxnSpPr>
            <a:cxnSpLocks/>
          </p:cNvCxnSpPr>
          <p:nvPr/>
        </p:nvCxnSpPr>
        <p:spPr>
          <a:xfrm flipH="1">
            <a:off x="8737601" y="2129181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969105A-CFB0-456A-8CBF-AC8EC625C785}"/>
              </a:ext>
            </a:extLst>
          </p:cNvPr>
          <p:cNvSpPr/>
          <p:nvPr/>
        </p:nvSpPr>
        <p:spPr>
          <a:xfrm>
            <a:off x="8405586" y="1926927"/>
            <a:ext cx="246743" cy="40450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C01EA94-FEDE-4812-8BCC-1B8A5756866E}"/>
              </a:ext>
            </a:extLst>
          </p:cNvPr>
          <p:cNvSpPr/>
          <p:nvPr/>
        </p:nvSpPr>
        <p:spPr>
          <a:xfrm>
            <a:off x="11136087" y="1926927"/>
            <a:ext cx="246743" cy="40450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17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359831-1C8B-4319-851E-6679AE129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48" y="185531"/>
            <a:ext cx="11728174" cy="1298712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Классификация морфем по месту в слове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4B80CE-1219-4058-8E87-E472D037C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245704"/>
            <a:ext cx="11569148" cy="5612295"/>
          </a:xfrm>
        </p:spPr>
        <p:txBody>
          <a:bodyPr>
            <a:normAutofit/>
          </a:bodyPr>
          <a:lstStyle/>
          <a:p>
            <a:r>
              <a:rPr lang="ru-RU" sz="4000" dirty="0"/>
              <a:t>префиксы</a:t>
            </a:r>
          </a:p>
          <a:p>
            <a:pPr marL="0" indent="0">
              <a:buNone/>
            </a:pPr>
            <a:r>
              <a:rPr lang="en-US" sz="4000" i="1" dirty="0"/>
              <a:t>re-, de-, ex-</a:t>
            </a:r>
            <a:endParaRPr lang="ru-RU" sz="4000" i="1" dirty="0"/>
          </a:p>
          <a:p>
            <a:r>
              <a:rPr lang="ru-RU" sz="4000" dirty="0"/>
              <a:t>корни</a:t>
            </a:r>
            <a:endParaRPr lang="en-US" sz="4000" dirty="0"/>
          </a:p>
          <a:p>
            <a:pPr marL="0" indent="0">
              <a:buNone/>
            </a:pPr>
            <a:r>
              <a:rPr lang="en-US" sz="4000" i="1" dirty="0"/>
              <a:t>-bio-, </a:t>
            </a:r>
            <a:r>
              <a:rPr lang="ru-RU" sz="4000" i="1" dirty="0"/>
              <a:t>-</a:t>
            </a:r>
            <a:r>
              <a:rPr lang="en-US" sz="4000" i="1" dirty="0"/>
              <a:t>wife, -work-</a:t>
            </a:r>
            <a:endParaRPr lang="ru-RU" sz="4000" i="1" dirty="0"/>
          </a:p>
          <a:p>
            <a:r>
              <a:rPr lang="ru-RU" sz="4000" dirty="0"/>
              <a:t>суффиксы (постфиксы)</a:t>
            </a:r>
            <a:endParaRPr lang="en-US" sz="4000" dirty="0"/>
          </a:p>
          <a:p>
            <a:pPr marL="0" indent="0">
              <a:buNone/>
            </a:pPr>
            <a:r>
              <a:rPr lang="en-US" sz="4000" i="1" dirty="0"/>
              <a:t>-</a:t>
            </a:r>
            <a:r>
              <a:rPr lang="en-US" sz="4000" i="1" dirty="0" err="1"/>
              <a:t>er</a:t>
            </a:r>
            <a:r>
              <a:rPr lang="en-US" sz="4000" i="1" dirty="0"/>
              <a:t>, -</a:t>
            </a:r>
            <a:r>
              <a:rPr lang="en-US" sz="4000" i="1" dirty="0" err="1"/>
              <a:t>ly</a:t>
            </a:r>
            <a:r>
              <a:rPr lang="en-US" sz="4000" i="1" dirty="0"/>
              <a:t>, -able</a:t>
            </a:r>
            <a:endParaRPr lang="ru-RU" sz="4000" i="1" dirty="0"/>
          </a:p>
          <a:p>
            <a:r>
              <a:rPr lang="ru-RU" sz="4000" dirty="0"/>
              <a:t>окончания</a:t>
            </a:r>
            <a:endParaRPr lang="en-US" sz="4000" dirty="0"/>
          </a:p>
          <a:p>
            <a:pPr marL="0" indent="0">
              <a:buNone/>
            </a:pPr>
            <a:r>
              <a:rPr lang="ru-RU" sz="4000" i="1" dirty="0"/>
              <a:t>-</a:t>
            </a:r>
            <a:r>
              <a:rPr lang="en-US" sz="4000" i="1" dirty="0"/>
              <a:t>s(es), -ed, -</a:t>
            </a:r>
            <a:r>
              <a:rPr lang="en-US" sz="4000" i="1" dirty="0" err="1"/>
              <a:t>ing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92085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5697E7-4674-47AA-85FA-692130587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/>
              <a:t>Классификация морфем по функции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9EF199-659B-4F13-B788-3743CFE24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формообразующие</a:t>
            </a:r>
          </a:p>
          <a:p>
            <a:pPr marL="0" indent="0">
              <a:buNone/>
            </a:pPr>
            <a:r>
              <a:rPr lang="en-US" sz="4000" i="1" dirty="0"/>
              <a:t>flower-</a:t>
            </a:r>
            <a:r>
              <a:rPr lang="en-US" sz="4000" b="1" i="1" dirty="0"/>
              <a:t>s</a:t>
            </a:r>
            <a:r>
              <a:rPr lang="en-US" sz="4000" i="1" dirty="0"/>
              <a:t>, long</a:t>
            </a:r>
            <a:r>
              <a:rPr lang="ru-RU" sz="4000" i="1" dirty="0"/>
              <a:t>-</a:t>
            </a:r>
            <a:r>
              <a:rPr lang="en-US" sz="4000" b="1" i="1" dirty="0" err="1"/>
              <a:t>er</a:t>
            </a:r>
            <a:r>
              <a:rPr lang="ru-RU" sz="4000" i="1" dirty="0"/>
              <a:t>, </a:t>
            </a:r>
            <a:r>
              <a:rPr lang="en-US" sz="4000" i="1" dirty="0"/>
              <a:t>high</a:t>
            </a:r>
            <a:r>
              <a:rPr lang="ru-RU" sz="4000" i="1" dirty="0"/>
              <a:t>-</a:t>
            </a:r>
            <a:r>
              <a:rPr lang="en-US" sz="4000" b="1" i="1" dirty="0" err="1"/>
              <a:t>est</a:t>
            </a:r>
            <a:r>
              <a:rPr lang="en-US" sz="4000" i="1" dirty="0"/>
              <a:t>, build-</a:t>
            </a:r>
            <a:r>
              <a:rPr lang="en-US" sz="4000" b="1" i="1" dirty="0" err="1"/>
              <a:t>ing</a:t>
            </a:r>
            <a:r>
              <a:rPr lang="en-US" sz="4000" i="1" dirty="0"/>
              <a:t>, clos-</a:t>
            </a:r>
            <a:r>
              <a:rPr lang="en-US" sz="4000" b="1" i="1" dirty="0"/>
              <a:t>ed</a:t>
            </a:r>
            <a:r>
              <a:rPr lang="en-US" sz="4000" i="1" dirty="0"/>
              <a:t>  </a:t>
            </a:r>
          </a:p>
          <a:p>
            <a:r>
              <a:rPr lang="ru-RU" sz="4000" dirty="0"/>
              <a:t>словообразующие </a:t>
            </a:r>
          </a:p>
          <a:p>
            <a:pPr marL="0" indent="0">
              <a:buNone/>
            </a:pPr>
            <a:r>
              <a:rPr lang="en-US" sz="4000" i="1" dirty="0"/>
              <a:t>chin-</a:t>
            </a:r>
            <a:r>
              <a:rPr lang="en-US" sz="4000" b="1" i="1" dirty="0"/>
              <a:t>ese</a:t>
            </a:r>
            <a:r>
              <a:rPr lang="en-US" sz="4000" i="1" dirty="0"/>
              <a:t>, invent-</a:t>
            </a:r>
            <a:r>
              <a:rPr lang="en-US" sz="4000" b="1" i="1" dirty="0" err="1"/>
              <a:t>tion</a:t>
            </a:r>
            <a:r>
              <a:rPr lang="en-US" sz="4000" i="1" dirty="0"/>
              <a:t>,</a:t>
            </a:r>
            <a:r>
              <a:rPr lang="en-US" sz="4000" b="1" i="1" dirty="0"/>
              <a:t> out</a:t>
            </a:r>
            <a:r>
              <a:rPr lang="en-US" sz="4000" i="1" dirty="0"/>
              <a:t>-run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52723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1ED06F-594E-44C8-9574-D8F5209F4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4" y="0"/>
            <a:ext cx="11451772" cy="1349829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Продуктивные способы словообразования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80F3C4-C81A-465A-BDF9-0E8866CC9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1349828"/>
            <a:ext cx="11553372" cy="5508171"/>
          </a:xfrm>
        </p:spPr>
        <p:txBody>
          <a:bodyPr numCol="2">
            <a:normAutofit/>
          </a:bodyPr>
          <a:lstStyle/>
          <a:p>
            <a:r>
              <a:rPr lang="ru-RU" sz="4000" dirty="0"/>
              <a:t>аффиксация  </a:t>
            </a:r>
          </a:p>
          <a:p>
            <a:r>
              <a:rPr lang="ru-RU" sz="4000" dirty="0"/>
              <a:t>конверсия </a:t>
            </a:r>
          </a:p>
          <a:p>
            <a:r>
              <a:rPr lang="ru-RU" sz="4000" dirty="0"/>
              <a:t>словосложение </a:t>
            </a:r>
          </a:p>
          <a:p>
            <a:r>
              <a:rPr lang="ru-RU" sz="4000" dirty="0"/>
              <a:t>словослияние</a:t>
            </a:r>
          </a:p>
          <a:p>
            <a:r>
              <a:rPr lang="en-US" sz="4000" dirty="0"/>
              <a:t>c</a:t>
            </a:r>
            <a:r>
              <a:rPr lang="ru-RU" sz="4000" dirty="0" err="1"/>
              <a:t>окращение</a:t>
            </a:r>
            <a:endParaRPr lang="en-US" sz="4000" dirty="0"/>
          </a:p>
          <a:p>
            <a:r>
              <a:rPr lang="ru-RU" sz="4000" dirty="0"/>
              <a:t>реверсия </a:t>
            </a:r>
          </a:p>
          <a:p>
            <a:r>
              <a:rPr lang="en-US" sz="4000" dirty="0"/>
              <a:t>a</a:t>
            </a:r>
            <a:r>
              <a:rPr lang="ru-RU" sz="4000" dirty="0" err="1"/>
              <a:t>б­бре­ви­ация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2554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1BD6E6-A735-4F96-ACCD-C8DD2583E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765"/>
            <a:ext cx="12192000" cy="1597923"/>
          </a:xfrm>
        </p:spPr>
        <p:txBody>
          <a:bodyPr>
            <a:normAutofit fontScale="90000"/>
          </a:bodyPr>
          <a:lstStyle/>
          <a:p>
            <a:r>
              <a:rPr lang="ru-RU" sz="4900" b="1" dirty="0"/>
              <a:t>Аффиксация – </a:t>
            </a:r>
            <a:r>
              <a:rPr lang="ru-RU" sz="4900" dirty="0"/>
              <a:t>спо­соб об­ра­зо­ва­ния но­во­го слова путем присоединения к корням или основам суффиксов и префиксов.</a:t>
            </a:r>
            <a:r>
              <a:rPr lang="ru-RU" dirty="0"/>
              <a:t> </a:t>
            </a:r>
            <a:endParaRPr lang="ru-RU" sz="4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69F2E1-08DF-4B09-A957-8D3083815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основа + аффикс (префикс, суффикс)</a:t>
            </a:r>
          </a:p>
          <a:p>
            <a:pPr marL="0" indent="0">
              <a:buNone/>
            </a:pPr>
            <a:endParaRPr lang="ru-RU" sz="4000" dirty="0"/>
          </a:p>
          <a:p>
            <a:r>
              <a:rPr lang="ru-RU" sz="4000" dirty="0"/>
              <a:t>суффиксация</a:t>
            </a:r>
          </a:p>
          <a:p>
            <a:pPr marL="0" indent="0">
              <a:buNone/>
            </a:pPr>
            <a:r>
              <a:rPr lang="en-US" sz="4000" i="1" dirty="0"/>
              <a:t>friend</a:t>
            </a:r>
            <a:r>
              <a:rPr lang="en-US" sz="4000" b="1" i="1" dirty="0"/>
              <a:t>ly</a:t>
            </a:r>
            <a:r>
              <a:rPr lang="en-US" sz="4000" i="1" dirty="0"/>
              <a:t>              friend</a:t>
            </a:r>
            <a:endParaRPr lang="ru-RU" sz="4000" i="1" dirty="0"/>
          </a:p>
          <a:p>
            <a:r>
              <a:rPr lang="ru-RU" sz="4000" dirty="0"/>
              <a:t>префиксация</a:t>
            </a:r>
          </a:p>
          <a:p>
            <a:pPr marL="0" indent="0">
              <a:buNone/>
            </a:pPr>
            <a:r>
              <a:rPr lang="en-US" sz="4000" b="1" i="1" dirty="0"/>
              <a:t>post</a:t>
            </a:r>
            <a:r>
              <a:rPr lang="en-US" sz="4000" i="1" dirty="0"/>
              <a:t>war</a:t>
            </a:r>
            <a:r>
              <a:rPr lang="ru-RU" sz="4000" i="1" dirty="0"/>
              <a:t> </a:t>
            </a:r>
            <a:r>
              <a:rPr lang="en-US" sz="4000" i="1" dirty="0"/>
              <a:t>           war</a:t>
            </a:r>
            <a:endParaRPr lang="ru-RU" sz="4000" i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9FBE1907-73AF-4E4F-AC65-188C172FA4AC}"/>
              </a:ext>
            </a:extLst>
          </p:cNvPr>
          <p:cNvCxnSpPr>
            <a:cxnSpLocks/>
          </p:cNvCxnSpPr>
          <p:nvPr/>
        </p:nvCxnSpPr>
        <p:spPr>
          <a:xfrm flipH="1">
            <a:off x="2939144" y="4152977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D43BFD78-CAD4-49E6-B4B1-A516AEC50EAC}"/>
              </a:ext>
            </a:extLst>
          </p:cNvPr>
          <p:cNvCxnSpPr>
            <a:cxnSpLocks/>
          </p:cNvCxnSpPr>
          <p:nvPr/>
        </p:nvCxnSpPr>
        <p:spPr>
          <a:xfrm flipH="1">
            <a:off x="2939144" y="5517322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98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2BC4CA-E7A9-42B8-A3E9-7D801382D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3" y="112644"/>
            <a:ext cx="11569147" cy="1079128"/>
          </a:xfrm>
        </p:spPr>
        <p:txBody>
          <a:bodyPr>
            <a:noAutofit/>
          </a:bodyPr>
          <a:lstStyle/>
          <a:p>
            <a:r>
              <a:rPr lang="ru-RU" b="1" dirty="0"/>
              <a:t>Конверсия – </a:t>
            </a:r>
            <a:r>
              <a:rPr lang="ru-RU" dirty="0"/>
              <a:t>спо­соб об­ра­зо­ва­ния но­во­го слова путем из­ме­не­ния части речи.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BAE940-5CBA-4642-BDB7-7BBAA0043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1186759"/>
            <a:ext cx="11728174" cy="5558598"/>
          </a:xfrm>
        </p:spPr>
        <p:txBody>
          <a:bodyPr>
            <a:normAutofit/>
          </a:bodyPr>
          <a:lstStyle/>
          <a:p>
            <a:r>
              <a:rPr lang="ru-RU" sz="4000" dirty="0"/>
              <a:t> </a:t>
            </a:r>
            <a:r>
              <a:rPr lang="ru-RU" sz="3900" dirty="0" err="1"/>
              <a:t>глаг</a:t>
            </a:r>
            <a:r>
              <a:rPr lang="en-US" sz="3900" dirty="0"/>
              <a:t>.       </a:t>
            </a:r>
            <a:r>
              <a:rPr lang="ru-RU" sz="3900" dirty="0"/>
              <a:t>сущ.</a:t>
            </a:r>
          </a:p>
          <a:p>
            <a:pPr marL="0" indent="0">
              <a:buNone/>
            </a:pPr>
            <a:r>
              <a:rPr lang="ru-RU" sz="3900" i="1" dirty="0" err="1"/>
              <a:t>to</a:t>
            </a:r>
            <a:r>
              <a:rPr lang="ru-RU" sz="3900" i="1" dirty="0"/>
              <a:t> </a:t>
            </a:r>
            <a:r>
              <a:rPr lang="ru-RU" sz="3900" i="1" dirty="0" err="1"/>
              <a:t>air</a:t>
            </a:r>
            <a:r>
              <a:rPr lang="en-US" sz="3900" i="1" dirty="0"/>
              <a:t>       </a:t>
            </a:r>
            <a:r>
              <a:rPr lang="ru-RU" sz="3900" i="1" dirty="0"/>
              <a:t> </a:t>
            </a:r>
            <a:r>
              <a:rPr lang="ru-RU" sz="3900" i="1" dirty="0" err="1"/>
              <a:t>air</a:t>
            </a:r>
            <a:r>
              <a:rPr lang="ru-RU" sz="3900" i="1" dirty="0"/>
              <a:t> </a:t>
            </a:r>
          </a:p>
          <a:p>
            <a:endParaRPr lang="ru-RU" sz="3900" dirty="0"/>
          </a:p>
          <a:p>
            <a:r>
              <a:rPr lang="en-US" sz="3900" dirty="0"/>
              <a:t> c</a:t>
            </a:r>
            <a:r>
              <a:rPr lang="ru-RU" sz="3900" dirty="0" err="1"/>
              <a:t>ущ</a:t>
            </a:r>
            <a:r>
              <a:rPr lang="en-US" sz="3900" dirty="0"/>
              <a:t>.</a:t>
            </a:r>
            <a:r>
              <a:rPr lang="ru-RU" sz="3900" dirty="0"/>
              <a:t> </a:t>
            </a:r>
            <a:r>
              <a:rPr lang="en-US" sz="3900" dirty="0"/>
              <a:t>      </a:t>
            </a:r>
            <a:r>
              <a:rPr lang="ru-RU" sz="3900" dirty="0" err="1"/>
              <a:t>глаг</a:t>
            </a:r>
            <a:r>
              <a:rPr lang="en-US" sz="3900" dirty="0"/>
              <a:t>.</a:t>
            </a:r>
            <a:r>
              <a:rPr lang="ru-RU" sz="3900" dirty="0"/>
              <a:t> </a:t>
            </a:r>
          </a:p>
          <a:p>
            <a:pPr marL="0" indent="0">
              <a:buNone/>
            </a:pPr>
            <a:r>
              <a:rPr lang="en-US" sz="3900" i="1" dirty="0"/>
              <a:t>a cry</a:t>
            </a:r>
            <a:r>
              <a:rPr lang="ru-RU" sz="3900" i="1" dirty="0"/>
              <a:t>      </a:t>
            </a:r>
            <a:r>
              <a:rPr lang="en-US" sz="3900" i="1" dirty="0"/>
              <a:t> to cry </a:t>
            </a:r>
          </a:p>
          <a:p>
            <a:r>
              <a:rPr lang="ru-RU" sz="3900" dirty="0"/>
              <a:t> </a:t>
            </a:r>
            <a:r>
              <a:rPr lang="ru-RU" sz="3900" dirty="0" err="1"/>
              <a:t>глаг</a:t>
            </a:r>
            <a:r>
              <a:rPr lang="en-US" sz="3900" dirty="0"/>
              <a:t>.       </a:t>
            </a:r>
            <a:r>
              <a:rPr lang="ru-RU" sz="3900" dirty="0" err="1"/>
              <a:t>прил</a:t>
            </a:r>
            <a:r>
              <a:rPr lang="en-US" sz="3900" dirty="0"/>
              <a:t>.</a:t>
            </a:r>
            <a:r>
              <a:rPr lang="ru-RU" dirty="0"/>
              <a:t> </a:t>
            </a:r>
            <a:r>
              <a:rPr lang="ru-RU" sz="3900" dirty="0"/>
              <a:t>(значение «привести в состояние, связанное с прилагательным»)</a:t>
            </a:r>
            <a:endParaRPr lang="ru-RU" sz="4200" dirty="0"/>
          </a:p>
          <a:p>
            <a:pPr marL="0" indent="0">
              <a:buNone/>
            </a:pPr>
            <a:r>
              <a:rPr lang="ru-RU" sz="3900" i="1" dirty="0" err="1"/>
              <a:t>to</a:t>
            </a:r>
            <a:r>
              <a:rPr lang="ru-RU" sz="3900" i="1" dirty="0"/>
              <a:t> </a:t>
            </a:r>
            <a:r>
              <a:rPr lang="ru-RU" sz="3900" i="1" dirty="0" err="1"/>
              <a:t>calm</a:t>
            </a:r>
            <a:r>
              <a:rPr lang="ru-RU" sz="3900" i="1" dirty="0"/>
              <a:t>      </a:t>
            </a:r>
            <a:r>
              <a:rPr lang="ru-RU" sz="3900" i="1" dirty="0" err="1"/>
              <a:t>calm</a:t>
            </a:r>
            <a:endParaRPr lang="ru-RU" sz="3900" i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7399F98-5D24-4E6F-94FB-620846F09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930" y="2091283"/>
            <a:ext cx="658425" cy="23166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0F9F371-956F-4502-8CFF-78D49D313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641" y="1398734"/>
            <a:ext cx="658425" cy="23166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6C35AB9-1749-4945-A543-477C0B2CF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642" y="3437581"/>
            <a:ext cx="658425" cy="23166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DF68D75-1206-4F05-9E68-ADA73916E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431" y="4020305"/>
            <a:ext cx="658425" cy="23166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CFC968F-4713-4199-96F8-B132178C6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49" y="4706510"/>
            <a:ext cx="658425" cy="23166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6598E0A7-6759-4F35-8BE2-9FE0885A3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143" y="5953523"/>
            <a:ext cx="658425" cy="23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53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8298A0-9C00-48A0-BF92-F079F26A5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9" y="132523"/>
            <a:ext cx="11820939" cy="1558166"/>
          </a:xfrm>
        </p:spPr>
        <p:txBody>
          <a:bodyPr>
            <a:normAutofit fontScale="90000"/>
          </a:bodyPr>
          <a:lstStyle/>
          <a:p>
            <a:r>
              <a:rPr lang="ru-RU" sz="4800" b="1" dirty="0"/>
              <a:t>Словосложение – </a:t>
            </a:r>
            <a:r>
              <a:rPr lang="ru-RU" dirty="0"/>
              <a:t>процесс словообразования, в котором две или более лексем объединены в одно новое слово.</a:t>
            </a:r>
            <a:endParaRPr lang="ru-RU" sz="4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0293D9C-DD74-490D-9374-0ADC32078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основа + основа</a:t>
            </a:r>
          </a:p>
          <a:p>
            <a:pPr marL="0" indent="0">
              <a:buNone/>
            </a:pPr>
            <a:endParaRPr lang="ru-RU" sz="4000" dirty="0"/>
          </a:p>
          <a:p>
            <a:r>
              <a:rPr lang="ru-RU" sz="4000" dirty="0"/>
              <a:t>сложение простых основ</a:t>
            </a:r>
          </a:p>
          <a:p>
            <a:pPr marL="0" indent="0">
              <a:buNone/>
            </a:pPr>
            <a:r>
              <a:rPr lang="en-US" sz="4000" i="1" dirty="0"/>
              <a:t>spaceship</a:t>
            </a:r>
            <a:r>
              <a:rPr lang="ru-RU" sz="4000" i="1" dirty="0"/>
              <a:t>         </a:t>
            </a:r>
            <a:r>
              <a:rPr lang="en-US" sz="4000" i="1" dirty="0"/>
              <a:t>space + ship</a:t>
            </a:r>
            <a:endParaRPr lang="ru-RU" sz="4000" i="1" dirty="0"/>
          </a:p>
          <a:p>
            <a:r>
              <a:rPr lang="ru-RU" sz="4000" dirty="0"/>
              <a:t>сложение простой и производной основ</a:t>
            </a:r>
          </a:p>
          <a:p>
            <a:pPr marL="0" indent="0">
              <a:buNone/>
            </a:pPr>
            <a:r>
              <a:rPr lang="en-US" sz="4000" i="1" dirty="0"/>
              <a:t>stage-manager         stage + </a:t>
            </a:r>
            <a:r>
              <a:rPr lang="en-US" sz="4000" i="1" dirty="0" err="1"/>
              <a:t>manag-er</a:t>
            </a:r>
            <a:endParaRPr lang="ru-RU" sz="4000" i="1" dirty="0"/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8D172320-D33F-4390-B0CA-00422E7DE786}"/>
              </a:ext>
            </a:extLst>
          </p:cNvPr>
          <p:cNvCxnSpPr>
            <a:cxnSpLocks/>
          </p:cNvCxnSpPr>
          <p:nvPr/>
        </p:nvCxnSpPr>
        <p:spPr>
          <a:xfrm flipH="1">
            <a:off x="3156858" y="4123948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215CC14A-AEF6-4A8E-A9EE-C8759EE03D3B}"/>
              </a:ext>
            </a:extLst>
          </p:cNvPr>
          <p:cNvCxnSpPr>
            <a:cxnSpLocks/>
          </p:cNvCxnSpPr>
          <p:nvPr/>
        </p:nvCxnSpPr>
        <p:spPr>
          <a:xfrm flipH="1">
            <a:off x="4252687" y="5524577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96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D35C90-501A-4C3B-B487-BA9C33D65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0" y="365125"/>
            <a:ext cx="11860696" cy="132556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Сло­во­сли­я­ние</a:t>
            </a:r>
            <a:r>
              <a:rPr lang="ru-RU" dirty="0"/>
              <a:t> — спо­соб об­ра­зо­ва­ния но­во­го слова путем сли­я­ния двух уже су­ще­ству­ю­щих слов.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D982465-E71B-49E8-B8B7-742D80575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brunch</a:t>
            </a:r>
            <a:r>
              <a:rPr lang="ru-RU" sz="4000" i="1" dirty="0"/>
              <a:t> </a:t>
            </a:r>
            <a:r>
              <a:rPr lang="en-US" sz="4000" i="1" dirty="0"/>
              <a:t>           </a:t>
            </a:r>
            <a:r>
              <a:rPr lang="en-US" sz="4000" b="1" i="1" dirty="0"/>
              <a:t>br</a:t>
            </a:r>
            <a:r>
              <a:rPr lang="en-US" sz="4000" i="1" dirty="0"/>
              <a:t>eakfast + l</a:t>
            </a:r>
            <a:r>
              <a:rPr lang="en-US" sz="4000" b="1" i="1" dirty="0"/>
              <a:t>unch</a:t>
            </a:r>
            <a:r>
              <a:rPr lang="en-US" sz="4000" i="1" dirty="0"/>
              <a:t> </a:t>
            </a:r>
          </a:p>
          <a:p>
            <a:pPr marL="0" indent="0">
              <a:buNone/>
            </a:pPr>
            <a:r>
              <a:rPr lang="en-US" sz="4000" b="1" i="1" dirty="0"/>
              <a:t>mo</a:t>
            </a:r>
            <a:r>
              <a:rPr lang="en-US" sz="4000" i="1" dirty="0"/>
              <a:t>tel           </a:t>
            </a:r>
            <a:r>
              <a:rPr lang="en-US" sz="4000" b="1" i="1" dirty="0"/>
              <a:t>mot</a:t>
            </a:r>
            <a:r>
              <a:rPr lang="en-US" sz="4000" i="1" dirty="0"/>
              <a:t>or + ho</a:t>
            </a:r>
            <a:r>
              <a:rPr lang="en-US" sz="4000" b="1" i="1" dirty="0"/>
              <a:t>tel</a:t>
            </a:r>
            <a:r>
              <a:rPr lang="en-US" sz="4000" i="1" dirty="0"/>
              <a:t> </a:t>
            </a:r>
            <a:endParaRPr lang="ru-RU" sz="4000" i="1" dirty="0"/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A9F5D03C-DA49-4436-A27F-63EE9F31C3DC}"/>
              </a:ext>
            </a:extLst>
          </p:cNvPr>
          <p:cNvCxnSpPr>
            <a:cxnSpLocks/>
          </p:cNvCxnSpPr>
          <p:nvPr/>
        </p:nvCxnSpPr>
        <p:spPr>
          <a:xfrm flipH="1">
            <a:off x="2727422" y="2122870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1A168015-AECF-4D49-A18B-2BED6F99F5AE}"/>
              </a:ext>
            </a:extLst>
          </p:cNvPr>
          <p:cNvCxnSpPr>
            <a:cxnSpLocks/>
          </p:cNvCxnSpPr>
          <p:nvPr/>
        </p:nvCxnSpPr>
        <p:spPr>
          <a:xfrm flipH="1">
            <a:off x="2458908" y="2818610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970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6B1D56-D177-495A-8FB6-5EF59A1AB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271"/>
            <a:ext cx="12192000" cy="1571418"/>
          </a:xfrm>
        </p:spPr>
        <p:txBody>
          <a:bodyPr>
            <a:noAutofit/>
          </a:bodyPr>
          <a:lstStyle/>
          <a:p>
            <a:r>
              <a:rPr lang="ru-RU" b="1" dirty="0"/>
              <a:t>Сокращение</a:t>
            </a:r>
            <a:r>
              <a:rPr lang="ru-RU" dirty="0"/>
              <a:t> — процесс словообразования, при котором слово сокращается без изменения изначального смысла.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32D50B-FEED-4C8A-AFCE-428275AF6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9129"/>
            <a:ext cx="10515600" cy="4214193"/>
          </a:xfrm>
        </p:spPr>
        <p:txBody>
          <a:bodyPr>
            <a:normAutofit/>
          </a:bodyPr>
          <a:lstStyle/>
          <a:p>
            <a:r>
              <a:rPr lang="ru-RU" sz="3600" dirty="0"/>
              <a:t>конечные усечения</a:t>
            </a: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exam  </a:t>
            </a:r>
            <a:r>
              <a:rPr lang="ru-RU" sz="3600" i="1" dirty="0"/>
              <a:t>     </a:t>
            </a:r>
            <a:r>
              <a:rPr lang="en-US" sz="3600" i="1" dirty="0"/>
              <a:t>examination </a:t>
            </a:r>
            <a:endParaRPr lang="ru-RU" sz="3600" i="1" dirty="0"/>
          </a:p>
          <a:p>
            <a:r>
              <a:rPr lang="ru-RU" sz="3600" dirty="0"/>
              <a:t>начальные усечения</a:t>
            </a:r>
          </a:p>
          <a:p>
            <a:pPr marL="0" indent="0">
              <a:buNone/>
            </a:pPr>
            <a:r>
              <a:rPr lang="en-US" sz="3600" i="1" dirty="0"/>
              <a:t>phone</a:t>
            </a:r>
            <a:r>
              <a:rPr lang="ru-RU" sz="3600" i="1" dirty="0"/>
              <a:t>        </a:t>
            </a:r>
            <a:r>
              <a:rPr lang="en-US" sz="3600" i="1" dirty="0"/>
              <a:t>telephone</a:t>
            </a:r>
            <a:endParaRPr lang="ru-RU" sz="3600" i="1" dirty="0"/>
          </a:p>
          <a:p>
            <a:r>
              <a:rPr lang="ru-RU" sz="3600" dirty="0"/>
              <a:t>конечно-начальные усечения</a:t>
            </a:r>
            <a:endParaRPr lang="en-US" sz="3600" dirty="0"/>
          </a:p>
          <a:p>
            <a:pPr marL="0" indent="0">
              <a:buNone/>
            </a:pPr>
            <a:r>
              <a:rPr lang="en-US" sz="3600" i="1" dirty="0" err="1"/>
              <a:t>frigE</a:t>
            </a:r>
            <a:r>
              <a:rPr lang="en-US" sz="3600" i="1" dirty="0"/>
              <a:t>       refrigerator</a:t>
            </a:r>
            <a:endParaRPr lang="ru-RU" sz="3600" i="1" dirty="0"/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60C5B4EF-DF7C-463E-8AE6-90A7B6E3B62C}"/>
              </a:ext>
            </a:extLst>
          </p:cNvPr>
          <p:cNvCxnSpPr>
            <a:cxnSpLocks/>
          </p:cNvCxnSpPr>
          <p:nvPr/>
        </p:nvCxnSpPr>
        <p:spPr>
          <a:xfrm flipH="1">
            <a:off x="1966052" y="3236053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EF79213E-CB12-4046-9F03-D95752A3C34F}"/>
              </a:ext>
            </a:extLst>
          </p:cNvPr>
          <p:cNvCxnSpPr>
            <a:cxnSpLocks/>
          </p:cNvCxnSpPr>
          <p:nvPr/>
        </p:nvCxnSpPr>
        <p:spPr>
          <a:xfrm flipH="1">
            <a:off x="2203961" y="4468506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88AA770C-39B7-4CB3-9698-36A1D51F9EFD}"/>
              </a:ext>
            </a:extLst>
          </p:cNvPr>
          <p:cNvCxnSpPr>
            <a:cxnSpLocks/>
          </p:cNvCxnSpPr>
          <p:nvPr/>
        </p:nvCxnSpPr>
        <p:spPr>
          <a:xfrm flipH="1">
            <a:off x="1666933" y="5694331"/>
            <a:ext cx="5370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209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184</Words>
  <Application>Microsoft Office PowerPoint</Application>
  <PresentationFormat>Произвольный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Морфемика и словообразование английского языка</vt:lpstr>
      <vt:lpstr>Классификация морфем по месту в слове</vt:lpstr>
      <vt:lpstr>Классификация морфем по функции</vt:lpstr>
      <vt:lpstr>Продуктивные способы словообразования</vt:lpstr>
      <vt:lpstr>Аффиксация – спо­соб об­ра­зо­ва­ния но­во­го слова путем присоединения к корням или основам суффиксов и префиксов. </vt:lpstr>
      <vt:lpstr>Конверсия – спо­соб об­ра­зо­ва­ния но­во­го слова путем из­ме­не­ния части речи.</vt:lpstr>
      <vt:lpstr>Словосложение – процесс словообразования, в котором две или более лексем объединены в одно новое слово.</vt:lpstr>
      <vt:lpstr>Сло­во­сли­я­ние — спо­соб об­ра­зо­ва­ния но­во­го слова путем сли­я­ния двух уже су­ще­ству­ю­щих слов.</vt:lpstr>
      <vt:lpstr>Сокращение — процесс словообразования, при котором слово сокращается без изменения изначального смысла.</vt:lpstr>
      <vt:lpstr>Реверсия – спо­соб об­ра­зо­ва­ния но­во­го слова путем уда­ле­ния сло­во­об­ра­зо­ва­тель­но­го суф­фик­са.</vt:lpstr>
      <vt:lpstr>Аб­бре­ви­ация — спо­соб об­ра­зо­ва­ния но­во­го слова путем сло­же­ния пер­вых букв фразы.</vt:lpstr>
      <vt:lpstr>Словообразовательный анализ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Морфемика и словообразование английского языка</dc:title>
  <dc:creator>Yle4ka-levka</dc:creator>
  <cp:lastModifiedBy>user</cp:lastModifiedBy>
  <cp:revision>31</cp:revision>
  <dcterms:created xsi:type="dcterms:W3CDTF">2019-03-16T07:59:57Z</dcterms:created>
  <dcterms:modified xsi:type="dcterms:W3CDTF">2020-05-25T16:01:32Z</dcterms:modified>
</cp:coreProperties>
</file>