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3" r:id="rId5"/>
    <p:sldId id="274" r:id="rId6"/>
    <p:sldId id="275" r:id="rId7"/>
    <p:sldId id="270" r:id="rId8"/>
    <p:sldId id="271" r:id="rId9"/>
    <p:sldId id="279" r:id="rId10"/>
    <p:sldId id="272" r:id="rId11"/>
    <p:sldId id="276" r:id="rId12"/>
    <p:sldId id="277" r:id="rId1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90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00AB-19E7-42CD-8C98-C14C21E17930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2D971-000F-40A5-A965-9A84332FC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F9F4-9B3C-4119-896D-3708DEE92353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24255-4BAF-4BDE-81DC-465EF6377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D7482-FAF1-40F0-9210-43F61D994ADC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805E8-B758-48B3-B715-EE7E79EFE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8099-D208-424D-ABA4-B494AB84109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EAF8-0F15-483D-9408-FEC6D1497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DE145-E94D-4619-8EFE-CA7B5C19D0B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DEBD0-3114-43BA-BB26-66FD81DBF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541E1-32D2-40E1-B620-EDC2CF0C999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A6A45-27E0-46A1-8FBF-ED8827A06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0AB4-5127-4F01-87EC-2D54263FA806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F3244-061B-479A-A93C-1354BDDAB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86EF-DBAC-4E20-A9B2-49C1159B6D3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4618B-DEFE-4956-AEFB-7155EDA193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98F8-0CC6-420B-A12C-44B60CB0C2E8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8B456-4A0F-4D2E-B2CB-684AD386A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A5054-5C75-451D-AAD8-8E363FEA7F23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05337-D199-4B62-9292-A73979A03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E6542-4D4B-44C9-845A-49B6FC9FD919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DBCEC-666C-48E1-993F-BDCCA7026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FFD4D5-1083-4971-82AC-388576A3458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346F988-8ACB-460F-A4D1-E0320F790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Синтаксис русского языка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Тема № 3: Слова и словосочетания, грамматически не связанные с членами предложения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/>
          <a:lstStyle/>
          <a:p>
            <a:r>
              <a:rPr lang="ru-RU" sz="3600" b="1" dirty="0" smtClean="0"/>
              <a:t>Вводные слова и словосочетания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19749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8. Вводные </a:t>
            </a:r>
            <a:r>
              <a:rPr lang="ru-RU" sz="2800" dirty="0" smtClean="0"/>
              <a:t>слова, выражающие экспрессивность высказывания: </a:t>
            </a:r>
            <a:r>
              <a:rPr lang="ru-RU" sz="2800" i="1" dirty="0" smtClean="0"/>
              <a:t>по правде</a:t>
            </a:r>
            <a:r>
              <a:rPr lang="ru-RU" sz="2800" dirty="0" smtClean="0"/>
              <a:t>, </a:t>
            </a:r>
            <a:r>
              <a:rPr lang="ru-RU" sz="2800" i="1" dirty="0" smtClean="0"/>
              <a:t>по совести</a:t>
            </a:r>
            <a:r>
              <a:rPr lang="ru-RU" sz="2800" dirty="0" smtClean="0"/>
              <a:t>, </a:t>
            </a:r>
            <a:r>
              <a:rPr lang="ru-RU" sz="2800" i="1" dirty="0" smtClean="0"/>
              <a:t>по справедливости</a:t>
            </a:r>
            <a:r>
              <a:rPr lang="ru-RU" sz="2800" dirty="0" smtClean="0"/>
              <a:t>, </a:t>
            </a:r>
            <a:r>
              <a:rPr lang="ru-RU" sz="2800" i="1" dirty="0" smtClean="0"/>
              <a:t>кроме шуток</a:t>
            </a:r>
            <a:r>
              <a:rPr lang="ru-RU" sz="2800" dirty="0" smtClean="0"/>
              <a:t>, </a:t>
            </a:r>
            <a:r>
              <a:rPr lang="ru-RU" sz="2800" i="1" dirty="0" smtClean="0"/>
              <a:t>честно говоря</a:t>
            </a:r>
            <a:r>
              <a:rPr lang="ru-RU" sz="2800" dirty="0" smtClean="0"/>
              <a:t>, </a:t>
            </a:r>
            <a:r>
              <a:rPr lang="ru-RU" sz="2800" i="1" dirty="0" smtClean="0"/>
              <a:t>между нами говоря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9. Вводные </a:t>
            </a:r>
            <a:r>
              <a:rPr lang="ru-RU" sz="2800" dirty="0" smtClean="0"/>
              <a:t>слова (сочетания), указывающие на приемы и способы </a:t>
            </a:r>
            <a:r>
              <a:rPr lang="ru-RU" sz="2800" dirty="0" smtClean="0"/>
              <a:t>оформления</a:t>
            </a:r>
            <a:r>
              <a:rPr lang="ru-RU" sz="2800" dirty="0" smtClean="0"/>
              <a:t> </a:t>
            </a:r>
            <a:r>
              <a:rPr lang="ru-RU" sz="2800" dirty="0" smtClean="0"/>
              <a:t>мыслей: </a:t>
            </a:r>
            <a:r>
              <a:rPr lang="ru-RU" sz="2800" i="1" dirty="0" smtClean="0"/>
              <a:t>словом</a:t>
            </a:r>
            <a:r>
              <a:rPr lang="ru-RU" sz="2800" i="1" dirty="0" smtClean="0"/>
              <a:t>, одним словом, иными словами, другими словами, иначе говоря, коротко говоря, попросту говоря, мягко выражаясь, если можно так сказать, так сказать, собственно, собственно говоря. </a:t>
            </a:r>
            <a:endParaRPr lang="ru-RU" sz="2800" dirty="0" smtClean="0"/>
          </a:p>
          <a:p>
            <a:pPr marL="0" indent="-514350">
              <a:buAutoNum type="arabicPeriod" startAt="8"/>
            </a:pPr>
            <a:endParaRPr lang="ru-RU" sz="2800" dirty="0" smtClean="0"/>
          </a:p>
          <a:p>
            <a:pPr marL="0" indent="-514350">
              <a:buAutoNum type="arabicPeriod" startAt="8"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/>
          <a:lstStyle/>
          <a:p>
            <a:r>
              <a:rPr lang="ru-RU" sz="3600" b="1" dirty="0" smtClean="0">
                <a:latin typeface="+mn-lt"/>
              </a:rPr>
              <a:t>Примеры в тексте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411807"/>
          </a:xfrm>
        </p:spPr>
        <p:txBody>
          <a:bodyPr/>
          <a:lstStyle/>
          <a:p>
            <a:pPr marL="0" indent="0"/>
            <a:r>
              <a:rPr lang="ru-RU" sz="2000" dirty="0" smtClean="0"/>
              <a:t>  К пятьдесят первому дню рождения Эраст Петрович в качестве интеллектуального свершения изучил испанский язык, которого ему так недоставало во время плаваний по Карибскому морю. «Ступенькой» для тела стала джигитовка. Верхом он, </a:t>
            </a:r>
            <a:r>
              <a:rPr lang="ru-RU" sz="2000" b="1" dirty="0" smtClean="0">
                <a:solidFill>
                  <a:srgbClr val="00B050"/>
                </a:solidFill>
              </a:rPr>
              <a:t>конечно</a:t>
            </a:r>
            <a:r>
              <a:rPr lang="ru-RU" sz="2000" dirty="0" smtClean="0"/>
              <a:t>, ездил и раньше, но не блестяще, а дело-то полезное и к тому же чрезвычайно увлекательное — много приятней поднадоевших гонок на автомобиле.</a:t>
            </a:r>
          </a:p>
          <a:p>
            <a:pPr marL="0" indent="0"/>
            <a:r>
              <a:rPr lang="ru-RU" sz="2000" dirty="0" smtClean="0"/>
              <a:t>  Пятьдесят третий год жизни был посвящен, </a:t>
            </a:r>
            <a:r>
              <a:rPr lang="ru-RU" sz="2000" b="1" dirty="0" smtClean="0">
                <a:solidFill>
                  <a:srgbClr val="00B050"/>
                </a:solidFill>
              </a:rPr>
              <a:t>с одной стороны</a:t>
            </a:r>
            <a:r>
              <a:rPr lang="ru-RU" sz="2000" dirty="0" smtClean="0"/>
              <a:t>, античной и новой философии (образование </a:t>
            </a:r>
            <a:r>
              <a:rPr lang="ru-RU" sz="2000" dirty="0" err="1" smtClean="0"/>
              <a:t>Фандорина</a:t>
            </a:r>
            <a:r>
              <a:rPr lang="ru-RU" sz="2000" dirty="0" smtClean="0"/>
              <a:t>, </a:t>
            </a:r>
            <a:r>
              <a:rPr lang="ru-RU" sz="2000" b="1" dirty="0" smtClean="0">
                <a:solidFill>
                  <a:srgbClr val="00B050"/>
                </a:solidFill>
              </a:rPr>
              <a:t>увы</a:t>
            </a:r>
            <a:r>
              <a:rPr lang="ru-RU" sz="2000" dirty="0" smtClean="0"/>
              <a:t>, исчерпывалось гимназией); с другой езде на мотоциклете, которая по остроте ощущений не уступала конному спорту.</a:t>
            </a:r>
          </a:p>
          <a:p>
            <a:pPr marL="0" indent="0"/>
            <a:r>
              <a:rPr lang="ru-RU" sz="2000" dirty="0" smtClean="0"/>
              <a:t>  Интеллектуальные упражнения тоже отчасти были связаны с прошлогодним увлечением химией. </a:t>
            </a:r>
            <a:r>
              <a:rPr lang="ru-RU" sz="2000" dirty="0" err="1" smtClean="0"/>
              <a:t>Фандорин</a:t>
            </a:r>
            <a:r>
              <a:rPr lang="ru-RU" sz="2000" dirty="0" smtClean="0"/>
              <a:t> решил посвятить очередные двенадцать месяцев давнему пристрастию — криминалистической науке. Назначенный срок уже истек, но исследования продолжались, поскольку приняли неожиданное и весьма перспективное направление, которым кроме Эраста Петровича, </a:t>
            </a:r>
            <a:r>
              <a:rPr lang="ru-RU" sz="2000" b="1" dirty="0" smtClean="0">
                <a:solidFill>
                  <a:srgbClr val="00B050"/>
                </a:solidFill>
              </a:rPr>
              <a:t>похоже</a:t>
            </a:r>
            <a:r>
              <a:rPr lang="ru-RU" sz="2000" dirty="0" smtClean="0"/>
              <a:t>, никто всерьез не занимался.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/>
          <a:lstStyle/>
          <a:p>
            <a:r>
              <a:rPr lang="ru-RU" sz="3600" b="1" dirty="0" smtClean="0">
                <a:latin typeface="+mn-lt"/>
              </a:rPr>
              <a:t>Примеры в тексте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411807"/>
          </a:xfrm>
        </p:spPr>
        <p:txBody>
          <a:bodyPr/>
          <a:lstStyle/>
          <a:p>
            <a:pPr marL="0" indent="0"/>
            <a:r>
              <a:rPr lang="ru-RU" sz="2000" dirty="0" smtClean="0"/>
              <a:t> В этом событии многое выглядело </a:t>
            </a:r>
            <a:r>
              <a:rPr lang="ru-RU" sz="2000" dirty="0" err="1" smtClean="0"/>
              <a:t>фантасмагорически</a:t>
            </a:r>
            <a:r>
              <a:rPr lang="ru-RU" sz="2000" dirty="0" smtClean="0"/>
              <a:t>. </a:t>
            </a:r>
            <a:r>
              <a:rPr lang="ru-RU" sz="2000" dirty="0" smtClean="0">
                <a:solidFill>
                  <a:srgbClr val="00B050"/>
                </a:solidFill>
              </a:rPr>
              <a:t>Во-первых, </a:t>
            </a:r>
            <a:r>
              <a:rPr lang="ru-RU" sz="2000" dirty="0" smtClean="0"/>
              <a:t>кровавая драма произошла не где-нибудь, а в театре, на глазах у многочисленной публики. </a:t>
            </a:r>
            <a:r>
              <a:rPr lang="ru-RU" sz="2000" dirty="0" smtClean="0">
                <a:solidFill>
                  <a:srgbClr val="00B050"/>
                </a:solidFill>
              </a:rPr>
              <a:t>Во-вторых,</a:t>
            </a:r>
            <a:r>
              <a:rPr lang="ru-RU" sz="2000" dirty="0" smtClean="0"/>
              <a:t> спектакль был превеселый — «Сказка о царе </a:t>
            </a:r>
            <a:r>
              <a:rPr lang="ru-RU" sz="2000" dirty="0" err="1" smtClean="0"/>
              <a:t>Салтане</a:t>
            </a:r>
            <a:r>
              <a:rPr lang="ru-RU" sz="2000" dirty="0" smtClean="0"/>
              <a:t>». </a:t>
            </a:r>
            <a:r>
              <a:rPr lang="ru-RU" sz="2000" dirty="0" smtClean="0">
                <a:solidFill>
                  <a:srgbClr val="00B050"/>
                </a:solidFill>
              </a:rPr>
              <a:t>В-третьих,</a:t>
            </a:r>
            <a:r>
              <a:rPr lang="ru-RU" sz="2000" dirty="0" smtClean="0"/>
              <a:t> в зале присутствовал не сказочный, а самый настоящий царь, которого убийца не тронул. </a:t>
            </a:r>
            <a:r>
              <a:rPr lang="ru-RU" sz="2000" dirty="0" smtClean="0">
                <a:solidFill>
                  <a:srgbClr val="00B050"/>
                </a:solidFill>
              </a:rPr>
              <a:t>В-четвертых,</a:t>
            </a:r>
            <a:r>
              <a:rPr lang="ru-RU" sz="2000" dirty="0" smtClean="0"/>
              <a:t> театр охранялся так, что никакой </a:t>
            </a:r>
            <a:r>
              <a:rPr lang="ru-RU" sz="2000" dirty="0" err="1" smtClean="0"/>
              <a:t>Гвидон</a:t>
            </a:r>
            <a:r>
              <a:rPr lang="ru-RU" sz="2000" dirty="0" smtClean="0"/>
              <a:t> туда не проник бы даже под видом комара. Зрителей пускали лишь по личным пропускам, выдаваемым Охранным отделением. </a:t>
            </a:r>
            <a:r>
              <a:rPr lang="ru-RU" sz="2000" dirty="0" smtClean="0">
                <a:solidFill>
                  <a:srgbClr val="00B050"/>
                </a:solidFill>
              </a:rPr>
              <a:t>В-пятых </a:t>
            </a:r>
            <a:r>
              <a:rPr lang="ru-RU" sz="2000" dirty="0" smtClean="0"/>
              <a:t>— самое фантастическое — у террориста такой пропуск имелся, причем не поддельный, а настоящий. </a:t>
            </a:r>
            <a:r>
              <a:rPr lang="ru-RU" sz="2000" dirty="0" smtClean="0">
                <a:solidFill>
                  <a:srgbClr val="00B050"/>
                </a:solidFill>
              </a:rPr>
              <a:t>В-шестых, </a:t>
            </a:r>
            <a:r>
              <a:rPr lang="ru-RU" sz="2000" dirty="0" smtClean="0"/>
              <a:t>убийца сумел не только войти в театр, но и пронести огнестрельное оружие…</a:t>
            </a:r>
          </a:p>
          <a:p>
            <a:pPr marL="0" indent="0"/>
            <a:r>
              <a:rPr lang="ru-RU" sz="2000" dirty="0" smtClean="0"/>
              <a:t>Когда-нибудь. Еще не сейчас. Нескоро. </a:t>
            </a:r>
            <a:r>
              <a:rPr lang="ru-RU" sz="2000" dirty="0" smtClean="0">
                <a:solidFill>
                  <a:srgbClr val="00B050"/>
                </a:solidFill>
              </a:rPr>
              <a:t>Вероятно,</a:t>
            </a:r>
            <a:r>
              <a:rPr lang="ru-RU" sz="2000" dirty="0" smtClean="0"/>
              <a:t> после семидесяти.</a:t>
            </a:r>
          </a:p>
          <a:p>
            <a:pPr marL="0" indent="0"/>
            <a:r>
              <a:rPr lang="ru-RU" sz="2000" dirty="0" smtClean="0"/>
              <a:t>Печальтесь</a:t>
            </a:r>
            <a:r>
              <a:rPr lang="ru-RU" sz="2000" dirty="0" smtClean="0">
                <a:solidFill>
                  <a:srgbClr val="00B050"/>
                </a:solidFill>
              </a:rPr>
              <a:t>, голубчик, </a:t>
            </a:r>
            <a:r>
              <a:rPr lang="ru-RU" sz="2000" dirty="0" smtClean="0"/>
              <a:t>что упустили свое счастье.</a:t>
            </a:r>
          </a:p>
          <a:p>
            <a:pPr marL="0" indent="0"/>
            <a:r>
              <a:rPr lang="ru-RU" sz="2000" dirty="0" smtClean="0">
                <a:solidFill>
                  <a:srgbClr val="00B050"/>
                </a:solidFill>
              </a:rPr>
              <a:t>Ипполит,</a:t>
            </a:r>
            <a:r>
              <a:rPr lang="ru-RU" sz="2000" dirty="0" smtClean="0"/>
              <a:t> заткнись. Ты всем надоел! </a:t>
            </a:r>
          </a:p>
          <a:p>
            <a:pPr marL="0" indent="0">
              <a:buNone/>
            </a:pPr>
            <a:r>
              <a:rPr lang="ru-RU" sz="2000" dirty="0" smtClean="0"/>
              <a:t>— </a:t>
            </a:r>
            <a:r>
              <a:rPr lang="ru-RU" sz="2000" dirty="0" smtClean="0">
                <a:solidFill>
                  <a:srgbClr val="00B050"/>
                </a:solidFill>
              </a:rPr>
              <a:t>Негодяй,</a:t>
            </a:r>
            <a:r>
              <a:rPr lang="ru-RU" sz="2000" dirty="0" smtClean="0"/>
              <a:t> не могли предупредить? Я бы надела свое муаровое платье и жемчуг, — густым контральто посетовала полная, когда-то</a:t>
            </a:r>
            <a:r>
              <a:rPr lang="ru-RU" sz="2000" dirty="0" smtClean="0">
                <a:solidFill>
                  <a:srgbClr val="00B050"/>
                </a:solidFill>
              </a:rPr>
              <a:t>, верно, </a:t>
            </a:r>
            <a:r>
              <a:rPr lang="ru-RU" sz="2000" dirty="0" smtClean="0"/>
              <a:t>очень красивая дама царственной наружности.</a:t>
            </a:r>
          </a:p>
          <a:p>
            <a:pPr marL="0" indent="0">
              <a:buNone/>
            </a:pPr>
            <a:r>
              <a:rPr lang="ru-RU" sz="2000" dirty="0" smtClean="0"/>
              <a:t> — Шустров для вас молод</a:t>
            </a:r>
            <a:r>
              <a:rPr lang="ru-RU" sz="2000" dirty="0" smtClean="0">
                <a:solidFill>
                  <a:srgbClr val="00B050"/>
                </a:solidFill>
              </a:rPr>
              <a:t>, душа моя Василиса </a:t>
            </a:r>
            <a:r>
              <a:rPr lang="ru-RU" sz="2000" dirty="0" err="1" smtClean="0">
                <a:solidFill>
                  <a:srgbClr val="00B050"/>
                </a:solidFill>
              </a:rPr>
              <a:t>Прокофьевна</a:t>
            </a:r>
            <a:r>
              <a:rPr lang="ru-RU" sz="2000" dirty="0" smtClean="0">
                <a:solidFill>
                  <a:srgbClr val="00B050"/>
                </a:solidFill>
              </a:rPr>
              <a:t>, </a:t>
            </a:r>
            <a:r>
              <a:rPr lang="ru-RU" sz="2000" dirty="0" smtClean="0"/>
              <a:t>— сказал ей представительный мужчина с чудесными голубоватыми сединами. </a:t>
            </a:r>
          </a:p>
          <a:p>
            <a:pPr marL="0" indent="0"/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42852"/>
            <a:ext cx="8643998" cy="5197477"/>
          </a:xfrm>
        </p:spPr>
        <p:txBody>
          <a:bodyPr/>
          <a:lstStyle/>
          <a:p>
            <a:pPr marL="0" indent="342900">
              <a:buNone/>
            </a:pPr>
            <a:r>
              <a:rPr lang="ru-RU" sz="2800" dirty="0" smtClean="0"/>
              <a:t>Не все слова и словосочетания, входящие в предложение, являются его членами. Если какие-то слова или словосочетания не связаны грамматически с членами предложения (т.е. с помощью окончаний, союзов и предлогов), то они не являются членами предложения. </a:t>
            </a:r>
          </a:p>
          <a:p>
            <a:pPr marL="0" indent="342900" algn="ctr">
              <a:buNone/>
            </a:pPr>
            <a:r>
              <a:rPr lang="ru-RU" sz="2800" b="1" dirty="0" smtClean="0"/>
              <a:t>Не выделяются запятыми</a:t>
            </a:r>
          </a:p>
          <a:p>
            <a:pPr marL="0" indent="342900">
              <a:buNone/>
            </a:pPr>
            <a:r>
              <a:rPr lang="ru-RU" sz="2800" i="1" dirty="0" smtClean="0"/>
              <a:t>Частицы </a:t>
            </a:r>
            <a:r>
              <a:rPr lang="ru-RU" sz="2800" dirty="0" smtClean="0"/>
              <a:t>(кроме</a:t>
            </a:r>
            <a:r>
              <a:rPr lang="ru-RU" sz="2800" i="1" dirty="0" smtClean="0"/>
              <a:t> не, бы</a:t>
            </a:r>
            <a:r>
              <a:rPr lang="ru-RU" sz="2800" dirty="0" smtClean="0"/>
              <a:t>)</a:t>
            </a:r>
          </a:p>
          <a:p>
            <a:pPr marL="0" indent="342900">
              <a:buNone/>
            </a:pPr>
            <a:r>
              <a:rPr lang="ru-RU" sz="2800" i="1" dirty="0" smtClean="0"/>
              <a:t>Союзы </a:t>
            </a:r>
          </a:p>
          <a:p>
            <a:pPr marL="0" indent="342900" algn="ctr">
              <a:buNone/>
            </a:pPr>
            <a:r>
              <a:rPr lang="ru-RU" sz="2800" b="1" dirty="0" smtClean="0"/>
              <a:t>Выделяются запятыми</a:t>
            </a:r>
          </a:p>
          <a:p>
            <a:pPr marL="0" indent="342900">
              <a:buNone/>
            </a:pPr>
            <a:r>
              <a:rPr lang="ru-RU" sz="2800" i="1" dirty="0" smtClean="0"/>
              <a:t>Междометия</a:t>
            </a:r>
          </a:p>
          <a:p>
            <a:pPr marL="0" indent="342900">
              <a:buNone/>
            </a:pPr>
            <a:r>
              <a:rPr lang="ru-RU" sz="2800" i="1" dirty="0" smtClean="0"/>
              <a:t>Обращения</a:t>
            </a:r>
          </a:p>
          <a:p>
            <a:pPr marL="0" indent="342900">
              <a:buNone/>
            </a:pPr>
            <a:r>
              <a:rPr lang="ru-RU" sz="2800" i="1" dirty="0" smtClean="0"/>
              <a:t>Вводные слова и конструкции </a:t>
            </a:r>
          </a:p>
          <a:p>
            <a:pPr marL="0" indent="342900">
              <a:buNone/>
            </a:pPr>
            <a:endParaRPr lang="ru-RU" sz="2800" i="1" dirty="0" smtClean="0"/>
          </a:p>
          <a:p>
            <a:pPr marL="0" indent="342900">
              <a:buNone/>
            </a:pPr>
            <a:endParaRPr lang="ru-RU" i="1" dirty="0" smtClean="0"/>
          </a:p>
          <a:p>
            <a:pPr marL="0" indent="342900">
              <a:buNone/>
            </a:pPr>
            <a:endParaRPr lang="ru-RU" i="1" dirty="0" smtClean="0"/>
          </a:p>
          <a:p>
            <a:pPr marL="0" indent="34290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600" b="1" dirty="0" smtClean="0">
                <a:latin typeface="+mn-lt"/>
              </a:rPr>
              <a:t>Частицы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643998" cy="5054617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даже	только	 ведь		же		вот </a:t>
            </a:r>
          </a:p>
          <a:p>
            <a:pPr>
              <a:buNone/>
            </a:pPr>
            <a:r>
              <a:rPr lang="ru-RU" i="1" dirty="0" smtClean="0"/>
              <a:t>вон	    разве	 неужели	    уже       еще	  хоть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и другие не являются членами предложения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не</a:t>
            </a:r>
            <a:r>
              <a:rPr lang="ru-RU" dirty="0" smtClean="0"/>
              <a:t>	   </a:t>
            </a:r>
            <a:r>
              <a:rPr lang="ru-RU" i="1" dirty="0" smtClean="0"/>
              <a:t>бы	      пусть</a:t>
            </a:r>
            <a:r>
              <a:rPr lang="ru-RU" dirty="0" smtClean="0"/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входят в состав </a:t>
            </a:r>
            <a:r>
              <a:rPr lang="ru-RU" b="1" dirty="0" smtClean="0">
                <a:solidFill>
                  <a:srgbClr val="FF0000"/>
                </a:solidFill>
              </a:rPr>
              <a:t>сказуемого</a:t>
            </a:r>
            <a:r>
              <a:rPr lang="ru-RU" b="1" dirty="0" smtClean="0">
                <a:solidFill>
                  <a:srgbClr val="00B050"/>
                </a:solidFill>
              </a:rPr>
              <a:t>. 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96908"/>
          </a:xfrm>
        </p:spPr>
        <p:txBody>
          <a:bodyPr/>
          <a:lstStyle/>
          <a:p>
            <a:r>
              <a:rPr lang="ru-RU" sz="3600" b="1" dirty="0" smtClean="0"/>
              <a:t>Союзы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197493"/>
          </a:xfrm>
        </p:spPr>
        <p:txBody>
          <a:bodyPr/>
          <a:lstStyle/>
          <a:p>
            <a:pPr marL="0" indent="342900">
              <a:buNone/>
            </a:pPr>
            <a:r>
              <a:rPr lang="ru-RU" sz="2500" i="1" dirty="0" smtClean="0"/>
              <a:t>И</a:t>
            </a:r>
            <a:r>
              <a:rPr lang="ru-RU" sz="2500" dirty="0" smtClean="0"/>
              <a:t>, </a:t>
            </a:r>
            <a:r>
              <a:rPr lang="ru-RU" sz="2500" i="1" dirty="0" smtClean="0"/>
              <a:t>но</a:t>
            </a:r>
            <a:r>
              <a:rPr lang="ru-RU" sz="2500" dirty="0" smtClean="0"/>
              <a:t>, </a:t>
            </a:r>
            <a:r>
              <a:rPr lang="ru-RU" sz="2500" i="1" dirty="0" smtClean="0"/>
              <a:t>а</a:t>
            </a:r>
            <a:r>
              <a:rPr lang="ru-RU" sz="2500" dirty="0" smtClean="0"/>
              <a:t>, </a:t>
            </a:r>
            <a:r>
              <a:rPr lang="ru-RU" sz="2500" i="1" dirty="0" smtClean="0"/>
              <a:t>или</a:t>
            </a:r>
            <a:r>
              <a:rPr lang="ru-RU" sz="2500" dirty="0" smtClean="0"/>
              <a:t>, </a:t>
            </a:r>
            <a:r>
              <a:rPr lang="ru-RU" sz="2500" i="1" dirty="0" smtClean="0"/>
              <a:t>и</a:t>
            </a:r>
            <a:r>
              <a:rPr lang="ru-RU" sz="2500" dirty="0" smtClean="0"/>
              <a:t> … </a:t>
            </a:r>
            <a:r>
              <a:rPr lang="ru-RU" sz="2500" i="1" dirty="0" err="1" smtClean="0"/>
              <a:t>и</a:t>
            </a:r>
            <a:r>
              <a:rPr lang="ru-RU" sz="2500" dirty="0" smtClean="0"/>
              <a:t>, </a:t>
            </a:r>
            <a:r>
              <a:rPr lang="ru-RU" sz="2500" i="1" dirty="0" smtClean="0"/>
              <a:t>или</a:t>
            </a:r>
            <a:r>
              <a:rPr lang="ru-RU" sz="2500" dirty="0" smtClean="0"/>
              <a:t> … </a:t>
            </a:r>
            <a:r>
              <a:rPr lang="ru-RU" sz="2500" i="1" dirty="0" err="1" smtClean="0"/>
              <a:t>или</a:t>
            </a:r>
            <a:r>
              <a:rPr lang="ru-RU" sz="2500" dirty="0" smtClean="0"/>
              <a:t>, </a:t>
            </a:r>
            <a:r>
              <a:rPr lang="ru-RU" sz="2500" i="1" dirty="0" smtClean="0"/>
              <a:t>либо</a:t>
            </a:r>
            <a:r>
              <a:rPr lang="ru-RU" sz="2500" dirty="0" smtClean="0"/>
              <a:t>, </a:t>
            </a:r>
            <a:r>
              <a:rPr lang="ru-RU" sz="2500" i="1" dirty="0" smtClean="0"/>
              <a:t>либо</a:t>
            </a:r>
            <a:r>
              <a:rPr lang="ru-RU" sz="2500" dirty="0" smtClean="0"/>
              <a:t> … </a:t>
            </a:r>
            <a:r>
              <a:rPr lang="ru-RU" sz="2500" i="1" dirty="0" err="1" smtClean="0"/>
              <a:t>либо</a:t>
            </a:r>
            <a:r>
              <a:rPr lang="ru-RU" sz="2500" dirty="0" smtClean="0"/>
              <a:t>, </a:t>
            </a:r>
            <a:r>
              <a:rPr lang="ru-RU" sz="2500" i="1" dirty="0" smtClean="0"/>
              <a:t>то</a:t>
            </a:r>
            <a:r>
              <a:rPr lang="ru-RU" sz="2500" dirty="0" smtClean="0"/>
              <a:t> … </a:t>
            </a:r>
            <a:r>
              <a:rPr lang="ru-RU" sz="2500" i="1" dirty="0" err="1" smtClean="0"/>
              <a:t>то</a:t>
            </a:r>
            <a:r>
              <a:rPr lang="ru-RU" sz="2500" dirty="0" smtClean="0"/>
              <a:t>, </a:t>
            </a:r>
            <a:r>
              <a:rPr lang="ru-RU" sz="2500" i="1" dirty="0" smtClean="0"/>
              <a:t>не то </a:t>
            </a:r>
            <a:r>
              <a:rPr lang="ru-RU" sz="2500" dirty="0" smtClean="0"/>
              <a:t>… </a:t>
            </a:r>
            <a:r>
              <a:rPr lang="ru-RU" sz="2500" i="1" dirty="0" smtClean="0"/>
              <a:t>не то </a:t>
            </a:r>
            <a:r>
              <a:rPr lang="ru-RU" sz="2500" dirty="0" smtClean="0"/>
              <a:t>(сочинительные)</a:t>
            </a:r>
          </a:p>
          <a:p>
            <a:pPr marL="0" indent="342900">
              <a:buNone/>
            </a:pPr>
            <a:r>
              <a:rPr lang="ru-RU" sz="2500" i="1" dirty="0" smtClean="0"/>
              <a:t>Потому что</a:t>
            </a:r>
            <a:r>
              <a:rPr lang="ru-RU" sz="2500" dirty="0" smtClean="0"/>
              <a:t>, </a:t>
            </a:r>
            <a:r>
              <a:rPr lang="ru-RU" sz="2500" i="1" dirty="0" smtClean="0"/>
              <a:t>так как</a:t>
            </a:r>
            <a:r>
              <a:rPr lang="ru-RU" sz="2500" dirty="0" smtClean="0"/>
              <a:t>, </a:t>
            </a:r>
            <a:r>
              <a:rPr lang="ru-RU" sz="2500" i="1" dirty="0" smtClean="0"/>
              <a:t>что</a:t>
            </a:r>
            <a:r>
              <a:rPr lang="ru-RU" sz="2500" dirty="0" smtClean="0"/>
              <a:t>, </a:t>
            </a:r>
            <a:r>
              <a:rPr lang="ru-RU" sz="2500" i="1" dirty="0" smtClean="0"/>
              <a:t>если</a:t>
            </a:r>
            <a:r>
              <a:rPr lang="ru-RU" sz="2500" dirty="0" smtClean="0"/>
              <a:t>, </a:t>
            </a:r>
            <a:r>
              <a:rPr lang="ru-RU" sz="2500" i="1" dirty="0" smtClean="0"/>
              <a:t>когда</a:t>
            </a:r>
            <a:r>
              <a:rPr lang="ru-RU" sz="2500" dirty="0" smtClean="0"/>
              <a:t>, </a:t>
            </a:r>
            <a:r>
              <a:rPr lang="ru-RU" sz="2500" i="1" dirty="0" smtClean="0"/>
              <a:t>пока</a:t>
            </a:r>
            <a:r>
              <a:rPr lang="ru-RU" sz="2500" dirty="0" smtClean="0"/>
              <a:t>, </a:t>
            </a:r>
            <a:r>
              <a:rPr lang="ru-RU" sz="2500" i="1" dirty="0" smtClean="0"/>
              <a:t>хотя</a:t>
            </a:r>
            <a:r>
              <a:rPr lang="ru-RU" sz="2500" dirty="0" smtClean="0"/>
              <a:t>, </a:t>
            </a:r>
            <a:r>
              <a:rPr lang="ru-RU" sz="2500" i="1" dirty="0" smtClean="0"/>
              <a:t>несмотря на то что </a:t>
            </a:r>
            <a:r>
              <a:rPr lang="ru-RU" sz="2500" dirty="0" smtClean="0"/>
              <a:t>(подчинительные)</a:t>
            </a:r>
          </a:p>
          <a:p>
            <a:pPr>
              <a:buNone/>
            </a:pPr>
            <a:r>
              <a:rPr lang="ru-RU" sz="2500" b="1" dirty="0" smtClean="0">
                <a:solidFill>
                  <a:srgbClr val="00B050"/>
                </a:solidFill>
              </a:rPr>
              <a:t>Союзы не являются  членами предложения!</a:t>
            </a:r>
          </a:p>
          <a:p>
            <a:pPr algn="ctr">
              <a:buNone/>
            </a:pPr>
            <a:r>
              <a:rPr lang="ru-RU" sz="2500" b="1" dirty="0" smtClean="0">
                <a:solidFill>
                  <a:srgbClr val="FF0000"/>
                </a:solidFill>
              </a:rPr>
              <a:t>Внимание!</a:t>
            </a:r>
          </a:p>
          <a:p>
            <a:pPr>
              <a:buNone/>
            </a:pPr>
            <a:r>
              <a:rPr lang="ru-RU" sz="2500" b="1" dirty="0" smtClean="0">
                <a:solidFill>
                  <a:srgbClr val="00B050"/>
                </a:solidFill>
              </a:rPr>
              <a:t>Союзные слова </a:t>
            </a:r>
            <a:r>
              <a:rPr lang="ru-RU" sz="2500" dirty="0" smtClean="0"/>
              <a:t>являются членами предложения:</a:t>
            </a:r>
          </a:p>
          <a:p>
            <a:pPr marL="0" indent="0">
              <a:buNone/>
            </a:pPr>
            <a:r>
              <a:rPr lang="ru-RU" sz="2500" i="1" dirty="0" smtClean="0"/>
              <a:t>Который</a:t>
            </a:r>
            <a:r>
              <a:rPr lang="ru-RU" sz="2500" dirty="0" smtClean="0"/>
              <a:t>, </a:t>
            </a:r>
            <a:r>
              <a:rPr lang="ru-RU" sz="2500" i="1" dirty="0" smtClean="0"/>
              <a:t>что</a:t>
            </a:r>
            <a:r>
              <a:rPr lang="ru-RU" sz="2500" dirty="0" smtClean="0"/>
              <a:t>, </a:t>
            </a:r>
            <a:r>
              <a:rPr lang="ru-RU" sz="2500" i="1" dirty="0" smtClean="0"/>
              <a:t>где</a:t>
            </a:r>
            <a:r>
              <a:rPr lang="ru-RU" sz="2500" dirty="0" smtClean="0"/>
              <a:t>, </a:t>
            </a:r>
            <a:r>
              <a:rPr lang="ru-RU" sz="2500" i="1" dirty="0" smtClean="0"/>
              <a:t>когда</a:t>
            </a:r>
          </a:p>
          <a:p>
            <a:pPr marL="0" indent="0">
              <a:buNone/>
            </a:pPr>
            <a:r>
              <a:rPr lang="ru-RU" sz="2500" dirty="0" smtClean="0"/>
              <a:t>Видишь человека, </a:t>
            </a:r>
            <a:r>
              <a:rPr lang="ru-RU" sz="2500" u="sng" dirty="0" smtClean="0"/>
              <a:t>который</a:t>
            </a:r>
            <a:r>
              <a:rPr lang="ru-RU" sz="2500" dirty="0" smtClean="0"/>
              <a:t> стоит  на перекрестке?</a:t>
            </a:r>
          </a:p>
          <a:p>
            <a:pPr marL="0" indent="0">
              <a:buNone/>
            </a:pPr>
            <a:r>
              <a:rPr lang="ru-RU" sz="2500" dirty="0" smtClean="0"/>
              <a:t>Фильм, </a:t>
            </a:r>
            <a:r>
              <a:rPr lang="ru-RU" sz="2500" u="dashLong" dirty="0" smtClean="0"/>
              <a:t>о котором </a:t>
            </a:r>
            <a:r>
              <a:rPr lang="ru-RU" sz="2500" dirty="0" smtClean="0"/>
              <a:t>ты говоришь, на самом деле французский. </a:t>
            </a:r>
          </a:p>
          <a:p>
            <a:pPr marL="0" indent="0">
              <a:buNone/>
            </a:pPr>
            <a:r>
              <a:rPr lang="ru-RU" sz="2500" dirty="0" smtClean="0"/>
              <a:t>Мне все равно, </a:t>
            </a:r>
            <a:r>
              <a:rPr lang="ru-RU" sz="2500" u="dashLong" dirty="0" smtClean="0"/>
              <a:t>что</a:t>
            </a:r>
            <a:r>
              <a:rPr lang="ru-RU" sz="2500" dirty="0" smtClean="0"/>
              <a:t> он обо мне думает. </a:t>
            </a:r>
          </a:p>
          <a:p>
            <a:pPr marL="0" indent="0">
              <a:buNone/>
            </a:pPr>
            <a:r>
              <a:rPr lang="ru-RU" sz="2500" dirty="0" smtClean="0"/>
              <a:t>Не знаешь, </a:t>
            </a:r>
            <a:r>
              <a:rPr lang="ru-RU" sz="2500" u="dotDashHeavy" dirty="0" smtClean="0"/>
              <a:t>где</a:t>
            </a:r>
            <a:r>
              <a:rPr lang="ru-RU" sz="2500" dirty="0" smtClean="0"/>
              <a:t> мой телефон?</a:t>
            </a:r>
            <a:endParaRPr lang="ru-RU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3600" b="1" dirty="0" smtClean="0"/>
              <a:t>Междометия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А! Ой! Ай! Ах! Ох! Эх! Боже мой! Господи! Черт возьми! Ух! Ай-ай-ай! Эй! Ау!  Ого! Увы! Алло! Цыц! Марш! Стоп! Брысь! Кыш! Тьфу! Фу!  Спасибо! Здравствуйте! До свидания! Ха-ха-ха! Ух ты! Браво!</a:t>
            </a:r>
          </a:p>
          <a:p>
            <a:pPr>
              <a:buNone/>
            </a:pPr>
            <a:endParaRPr lang="ru-RU" i="1" dirty="0" smtClean="0"/>
          </a:p>
          <a:p>
            <a:pPr marL="0" indent="342900">
              <a:buNone/>
            </a:pPr>
            <a:r>
              <a:rPr lang="ru-RU" dirty="0" smtClean="0"/>
              <a:t>После междометий ставится восклицательный знак, или они с обеих сторон выделяются запятыми: </a:t>
            </a:r>
            <a:r>
              <a:rPr lang="ru-RU" i="1" dirty="0" smtClean="0"/>
              <a:t>Тьфу! Ошибся!</a:t>
            </a:r>
            <a:endParaRPr lang="ru-RU" dirty="0" smtClean="0"/>
          </a:p>
          <a:p>
            <a:pPr marL="0" indent="342900">
              <a:buNone/>
            </a:pPr>
            <a:r>
              <a:rPr lang="ru-RU" i="1" dirty="0" smtClean="0"/>
              <a:t>Жизнь, увы, не вечный дар! </a:t>
            </a:r>
            <a:endParaRPr lang="ru-RU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/>
          <a:lstStyle/>
          <a:p>
            <a:r>
              <a:rPr lang="ru-RU" sz="3600" b="1" dirty="0" smtClean="0"/>
              <a:t>Обращения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715436" cy="5643602"/>
          </a:xfrm>
        </p:spPr>
        <p:txBody>
          <a:bodyPr/>
          <a:lstStyle/>
          <a:p>
            <a:pPr marL="0" indent="342900">
              <a:buNone/>
            </a:pPr>
            <a:r>
              <a:rPr lang="ru-RU" sz="2800" dirty="0" smtClean="0"/>
              <a:t>Если обращение стоит в начале предложения, то после обращения ставится </a:t>
            </a:r>
            <a:r>
              <a:rPr lang="ru-RU" sz="2800" b="1" dirty="0" smtClean="0">
                <a:solidFill>
                  <a:srgbClr val="00B050"/>
                </a:solidFill>
              </a:rPr>
              <a:t>запятая</a:t>
            </a:r>
            <a:r>
              <a:rPr lang="ru-RU" sz="2800" dirty="0" smtClean="0"/>
              <a:t> или </a:t>
            </a:r>
            <a:r>
              <a:rPr lang="ru-RU" sz="2800" b="1" dirty="0" smtClean="0">
                <a:solidFill>
                  <a:srgbClr val="00B050"/>
                </a:solidFill>
              </a:rPr>
              <a:t>восклицательный знак</a:t>
            </a:r>
            <a:r>
              <a:rPr lang="ru-RU" sz="2800" dirty="0" smtClean="0"/>
              <a:t>:</a:t>
            </a:r>
          </a:p>
          <a:p>
            <a:r>
              <a:rPr lang="ru-RU" sz="2800" i="1" dirty="0" smtClean="0">
                <a:solidFill>
                  <a:srgbClr val="FF0000"/>
                </a:solidFill>
              </a:rPr>
              <a:t>Старик!</a:t>
            </a:r>
            <a:r>
              <a:rPr lang="ru-RU" sz="2800" i="1" dirty="0" smtClean="0"/>
              <a:t> О прежнем позабудь… </a:t>
            </a:r>
          </a:p>
          <a:p>
            <a:r>
              <a:rPr lang="ru-RU" sz="2800" i="1" dirty="0" smtClean="0">
                <a:solidFill>
                  <a:srgbClr val="FF0000"/>
                </a:solidFill>
              </a:rPr>
              <a:t>Василий </a:t>
            </a:r>
            <a:r>
              <a:rPr lang="ru-RU" sz="2800" i="1" dirty="0" err="1" smtClean="0">
                <a:solidFill>
                  <a:srgbClr val="FF0000"/>
                </a:solidFill>
              </a:rPr>
              <a:t>Васильич</a:t>
            </a:r>
            <a:r>
              <a:rPr lang="ru-RU" sz="2800" i="1" dirty="0" smtClean="0">
                <a:solidFill>
                  <a:srgbClr val="FF0000"/>
                </a:solidFill>
              </a:rPr>
              <a:t>, </a:t>
            </a:r>
            <a:r>
              <a:rPr lang="ru-RU" sz="2800" i="1" dirty="0" smtClean="0"/>
              <a:t>прошу оставить меня в покое… </a:t>
            </a:r>
          </a:p>
          <a:p>
            <a:pPr marL="0" indent="342900">
              <a:buNone/>
            </a:pPr>
            <a:r>
              <a:rPr lang="ru-RU" sz="2800" dirty="0" smtClean="0"/>
              <a:t>Если обращение стоит в середине предложения, то оно с обеих сторон выделяется </a:t>
            </a:r>
            <a:r>
              <a:rPr lang="ru-RU" sz="2800" b="1" dirty="0" smtClean="0">
                <a:solidFill>
                  <a:srgbClr val="00B050"/>
                </a:solidFill>
              </a:rPr>
              <a:t>запятыми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r>
              <a:rPr lang="ru-RU" sz="2800" i="1" dirty="0" smtClean="0"/>
              <a:t>Позвольте мне</a:t>
            </a:r>
            <a:r>
              <a:rPr lang="ru-RU" sz="2800" i="1" dirty="0" smtClean="0">
                <a:solidFill>
                  <a:srgbClr val="FF0000"/>
                </a:solidFill>
              </a:rPr>
              <a:t>, читатель мой, </a:t>
            </a:r>
            <a:r>
              <a:rPr lang="ru-RU" sz="2800" i="1" dirty="0" smtClean="0"/>
              <a:t>заняться старшею сестрой. </a:t>
            </a:r>
          </a:p>
          <a:p>
            <a:pPr marL="0" indent="342000">
              <a:buNone/>
            </a:pPr>
            <a:r>
              <a:rPr lang="ru-RU" sz="2800" dirty="0" smtClean="0"/>
              <a:t>Если обращение стоит в конце предложения, то перед ним ставится </a:t>
            </a:r>
            <a:r>
              <a:rPr lang="ru-RU" sz="2800" b="1" dirty="0" smtClean="0">
                <a:solidFill>
                  <a:srgbClr val="00B050"/>
                </a:solidFill>
              </a:rPr>
              <a:t>запятая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r>
              <a:rPr lang="ru-RU" sz="2800" i="1" dirty="0" smtClean="0"/>
              <a:t>Как хорошо ты</a:t>
            </a:r>
            <a:r>
              <a:rPr lang="ru-RU" sz="2800" i="1" dirty="0" smtClean="0">
                <a:solidFill>
                  <a:srgbClr val="FF0000"/>
                </a:solidFill>
              </a:rPr>
              <a:t>, о море ночное!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11156"/>
          </a:xfrm>
        </p:spPr>
        <p:txBody>
          <a:bodyPr/>
          <a:lstStyle/>
          <a:p>
            <a:r>
              <a:rPr lang="ru-RU" sz="3600" b="1" dirty="0" smtClean="0"/>
              <a:t>Вводные слова и словосочетания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411807"/>
          </a:xfrm>
        </p:spPr>
        <p:txBody>
          <a:bodyPr/>
          <a:lstStyle/>
          <a:p>
            <a:pPr marL="0" indent="-514350">
              <a:buFont typeface="+mj-lt"/>
              <a:buAutoNum type="arabicPeriod"/>
            </a:pPr>
            <a:r>
              <a:rPr lang="ru-RU" sz="2600" dirty="0" smtClean="0"/>
              <a:t>Вводные слова, выражающие чувства говорящего (радость, сожаление, удивление и т. д.) в связи с сообщением: </a:t>
            </a:r>
            <a:r>
              <a:rPr lang="ru-RU" sz="2600" i="1" dirty="0" smtClean="0"/>
              <a:t>к счастью</a:t>
            </a:r>
            <a:r>
              <a:rPr lang="ru-RU" sz="2600" dirty="0" smtClean="0"/>
              <a:t>, </a:t>
            </a:r>
            <a:r>
              <a:rPr lang="ru-RU" sz="2600" i="1" dirty="0" smtClean="0"/>
              <a:t>к несчастью</a:t>
            </a:r>
            <a:r>
              <a:rPr lang="ru-RU" sz="2600" dirty="0" smtClean="0"/>
              <a:t>, </a:t>
            </a:r>
            <a:r>
              <a:rPr lang="ru-RU" sz="2600" i="1" dirty="0" smtClean="0"/>
              <a:t>по счастью</a:t>
            </a:r>
            <a:r>
              <a:rPr lang="ru-RU" sz="2600" dirty="0" smtClean="0"/>
              <a:t>, </a:t>
            </a:r>
            <a:r>
              <a:rPr lang="ru-RU" sz="2600" i="1" dirty="0" smtClean="0"/>
              <a:t>по несчастью</a:t>
            </a:r>
            <a:r>
              <a:rPr lang="ru-RU" sz="2600" dirty="0" smtClean="0"/>
              <a:t>, </a:t>
            </a:r>
            <a:r>
              <a:rPr lang="ru-RU" sz="2600" i="1" dirty="0" smtClean="0"/>
              <a:t>к радости</a:t>
            </a:r>
            <a:r>
              <a:rPr lang="ru-RU" sz="2600" dirty="0" smtClean="0"/>
              <a:t>, </a:t>
            </a:r>
            <a:r>
              <a:rPr lang="ru-RU" sz="2600" i="1" dirty="0" smtClean="0"/>
              <a:t>к огорчению</a:t>
            </a:r>
            <a:r>
              <a:rPr lang="ru-RU" sz="2600" dirty="0" smtClean="0"/>
              <a:t>, </a:t>
            </a:r>
            <a:r>
              <a:rPr lang="ru-RU" sz="2600" i="1" dirty="0" smtClean="0"/>
              <a:t>к сожалению</a:t>
            </a:r>
            <a:r>
              <a:rPr lang="ru-RU" sz="2600" dirty="0" smtClean="0"/>
              <a:t>, </a:t>
            </a:r>
            <a:r>
              <a:rPr lang="ru-RU" sz="2600" i="1" dirty="0" smtClean="0"/>
              <a:t>к удивлению</a:t>
            </a:r>
            <a:r>
              <a:rPr lang="ru-RU" sz="2600" dirty="0" smtClean="0"/>
              <a:t>, </a:t>
            </a:r>
            <a:r>
              <a:rPr lang="ru-RU" sz="2600" i="1" dirty="0" smtClean="0"/>
              <a:t>к ужасу</a:t>
            </a:r>
            <a:r>
              <a:rPr lang="ru-RU" sz="2600" dirty="0" smtClean="0"/>
              <a:t>, </a:t>
            </a:r>
            <a:r>
              <a:rPr lang="ru-RU" sz="2600" i="1" dirty="0" smtClean="0"/>
              <a:t>к стыду</a:t>
            </a:r>
            <a:r>
              <a:rPr lang="ru-RU" sz="2600" dirty="0" smtClean="0"/>
              <a:t>, </a:t>
            </a:r>
            <a:r>
              <a:rPr lang="ru-RU" sz="2600" i="1" dirty="0" smtClean="0"/>
              <a:t>на радость</a:t>
            </a:r>
            <a:r>
              <a:rPr lang="ru-RU" sz="2600" dirty="0" smtClean="0"/>
              <a:t>. </a:t>
            </a:r>
          </a:p>
          <a:p>
            <a:pPr marL="0" indent="-514350">
              <a:buFont typeface="+mj-lt"/>
              <a:buAutoNum type="arabicPeriod"/>
            </a:pPr>
            <a:r>
              <a:rPr lang="ru-RU" sz="2600" dirty="0" smtClean="0"/>
              <a:t>Вводные слова, выражающие оценку говорящим степени достоверности сообщаемого  (уверенность, предположение, возможность, неуверенность и т. д.): </a:t>
            </a:r>
            <a:r>
              <a:rPr lang="ru-RU" sz="2600" i="1" dirty="0" smtClean="0"/>
              <a:t>конечно</a:t>
            </a:r>
            <a:r>
              <a:rPr lang="ru-RU" sz="2600" dirty="0" smtClean="0"/>
              <a:t>, </a:t>
            </a:r>
            <a:r>
              <a:rPr lang="ru-RU" sz="2600" i="1" dirty="0" smtClean="0"/>
              <a:t>несомненно</a:t>
            </a:r>
            <a:r>
              <a:rPr lang="ru-RU" sz="2600" dirty="0" smtClean="0"/>
              <a:t>, </a:t>
            </a:r>
            <a:r>
              <a:rPr lang="ru-RU" sz="2600" i="1" dirty="0" smtClean="0"/>
              <a:t>без сомнения</a:t>
            </a:r>
            <a:r>
              <a:rPr lang="ru-RU" sz="2600" dirty="0" smtClean="0"/>
              <a:t>, </a:t>
            </a:r>
            <a:r>
              <a:rPr lang="ru-RU" sz="2600" i="1" dirty="0" smtClean="0"/>
              <a:t>очевидно</a:t>
            </a:r>
            <a:r>
              <a:rPr lang="ru-RU" sz="2600" dirty="0" smtClean="0"/>
              <a:t>, </a:t>
            </a:r>
            <a:r>
              <a:rPr lang="ru-RU" sz="2600" i="1" dirty="0" smtClean="0"/>
              <a:t>безусловно</a:t>
            </a:r>
            <a:r>
              <a:rPr lang="ru-RU" sz="2600" dirty="0" smtClean="0"/>
              <a:t>, </a:t>
            </a:r>
            <a:r>
              <a:rPr lang="ru-RU" sz="2600" i="1" dirty="0" smtClean="0"/>
              <a:t>разумеется</a:t>
            </a:r>
            <a:r>
              <a:rPr lang="ru-RU" sz="2600" dirty="0" smtClean="0"/>
              <a:t>, </a:t>
            </a:r>
            <a:r>
              <a:rPr lang="ru-RU" sz="2600" i="1" dirty="0" smtClean="0"/>
              <a:t>бесспорно</a:t>
            </a:r>
            <a:r>
              <a:rPr lang="ru-RU" sz="2600" dirty="0" smtClean="0"/>
              <a:t>, </a:t>
            </a:r>
            <a:r>
              <a:rPr lang="ru-RU" sz="2600" i="1" dirty="0" smtClean="0"/>
              <a:t>действительно</a:t>
            </a:r>
            <a:r>
              <a:rPr lang="ru-RU" sz="2600" dirty="0" smtClean="0"/>
              <a:t>, </a:t>
            </a:r>
            <a:r>
              <a:rPr lang="ru-RU" sz="2600" i="1" dirty="0" smtClean="0"/>
              <a:t>должно быть</a:t>
            </a:r>
            <a:r>
              <a:rPr lang="ru-RU" sz="2600" dirty="0" smtClean="0"/>
              <a:t>, </a:t>
            </a:r>
            <a:r>
              <a:rPr lang="ru-RU" sz="2600" i="1" dirty="0" smtClean="0"/>
              <a:t>наверное</a:t>
            </a:r>
            <a:r>
              <a:rPr lang="ru-RU" sz="2600" dirty="0" smtClean="0"/>
              <a:t>, </a:t>
            </a:r>
            <a:r>
              <a:rPr lang="ru-RU" sz="2600" i="1" dirty="0" smtClean="0"/>
              <a:t>возможно</a:t>
            </a:r>
            <a:r>
              <a:rPr lang="ru-RU" sz="2600" dirty="0" smtClean="0"/>
              <a:t>, </a:t>
            </a:r>
            <a:r>
              <a:rPr lang="ru-RU" sz="2600" i="1" dirty="0" smtClean="0"/>
              <a:t>вероятно</a:t>
            </a:r>
            <a:r>
              <a:rPr lang="ru-RU" sz="2600" dirty="0" smtClean="0"/>
              <a:t>, </a:t>
            </a:r>
            <a:r>
              <a:rPr lang="ru-RU" sz="2600" i="1" dirty="0" smtClean="0"/>
              <a:t>может</a:t>
            </a:r>
            <a:r>
              <a:rPr lang="ru-RU" sz="2600" dirty="0" smtClean="0"/>
              <a:t>, </a:t>
            </a:r>
            <a:r>
              <a:rPr lang="ru-RU" sz="2600" i="1" dirty="0" smtClean="0"/>
              <a:t>может быть</a:t>
            </a:r>
            <a:r>
              <a:rPr lang="ru-RU" sz="2600" dirty="0" smtClean="0"/>
              <a:t>, </a:t>
            </a:r>
            <a:r>
              <a:rPr lang="ru-RU" sz="2600" i="1" dirty="0" smtClean="0"/>
              <a:t>быть может</a:t>
            </a:r>
            <a:r>
              <a:rPr lang="ru-RU" sz="2600" dirty="0" smtClean="0"/>
              <a:t>, </a:t>
            </a:r>
            <a:r>
              <a:rPr lang="ru-RU" sz="2600" i="1" dirty="0" smtClean="0"/>
              <a:t>кажется</a:t>
            </a:r>
            <a:r>
              <a:rPr lang="ru-RU" sz="2600" dirty="0" smtClean="0"/>
              <a:t>, </a:t>
            </a:r>
            <a:r>
              <a:rPr lang="ru-RU" sz="2600" i="1" dirty="0" smtClean="0"/>
              <a:t>казалось бы</a:t>
            </a:r>
            <a:r>
              <a:rPr lang="ru-RU" sz="2600" dirty="0" smtClean="0"/>
              <a:t>, </a:t>
            </a:r>
            <a:r>
              <a:rPr lang="ru-RU" sz="2600" i="1" dirty="0" smtClean="0"/>
              <a:t>видимо</a:t>
            </a:r>
            <a:r>
              <a:rPr lang="ru-RU" sz="2600" dirty="0" smtClean="0"/>
              <a:t>, </a:t>
            </a:r>
            <a:r>
              <a:rPr lang="ru-RU" sz="2600" i="1" dirty="0" smtClean="0"/>
              <a:t>по-видимому</a:t>
            </a:r>
            <a:r>
              <a:rPr lang="ru-RU" sz="2600" dirty="0" smtClean="0"/>
              <a:t>, </a:t>
            </a:r>
            <a:r>
              <a:rPr lang="ru-RU" sz="2600" i="1" dirty="0" smtClean="0"/>
              <a:t>по всей вероятности</a:t>
            </a:r>
            <a:r>
              <a:rPr lang="ru-RU" sz="2600" dirty="0" smtClean="0"/>
              <a:t>, </a:t>
            </a:r>
            <a:r>
              <a:rPr lang="ru-RU" sz="2600" i="1" dirty="0" smtClean="0"/>
              <a:t>по всей видимости</a:t>
            </a:r>
            <a:r>
              <a:rPr lang="ru-RU" sz="2600" dirty="0" smtClean="0"/>
              <a:t>, </a:t>
            </a:r>
            <a:r>
              <a:rPr lang="ru-RU" sz="2600" i="1" dirty="0" smtClean="0"/>
              <a:t>пожалуй</a:t>
            </a:r>
            <a:r>
              <a:rPr lang="ru-RU" sz="2600" i="1" dirty="0" smtClean="0"/>
              <a:t>, похоже.</a:t>
            </a:r>
            <a:endParaRPr lang="ru-RU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11156"/>
          </a:xfrm>
        </p:spPr>
        <p:txBody>
          <a:bodyPr/>
          <a:lstStyle/>
          <a:p>
            <a:r>
              <a:rPr lang="ru-RU" sz="3600" b="1" dirty="0" smtClean="0"/>
              <a:t>Вводные слова и словосочетания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411807"/>
          </a:xfrm>
        </p:spPr>
        <p:txBody>
          <a:bodyPr/>
          <a:lstStyle/>
          <a:p>
            <a:pPr marL="0" indent="-514350">
              <a:buFont typeface="+mj-lt"/>
              <a:buAutoNum type="arabicPeriod" startAt="3"/>
            </a:pPr>
            <a:r>
              <a:rPr lang="ru-RU" sz="2800" dirty="0" smtClean="0"/>
              <a:t>Вводные слова, указывающие на связь мыслей, последовательность их изложения: </a:t>
            </a:r>
            <a:r>
              <a:rPr lang="ru-RU" sz="2800" i="1" dirty="0" smtClean="0"/>
              <a:t>итак</a:t>
            </a:r>
            <a:r>
              <a:rPr lang="ru-RU" sz="2800" dirty="0" smtClean="0"/>
              <a:t>, </a:t>
            </a:r>
            <a:r>
              <a:rPr lang="ru-RU" sz="2800" i="1" dirty="0" smtClean="0"/>
              <a:t>следовательно</a:t>
            </a:r>
            <a:r>
              <a:rPr lang="ru-RU" sz="2800" dirty="0" smtClean="0"/>
              <a:t>, </a:t>
            </a:r>
            <a:r>
              <a:rPr lang="ru-RU" sz="2800" i="1" dirty="0" smtClean="0"/>
              <a:t>значит</a:t>
            </a:r>
            <a:r>
              <a:rPr lang="ru-RU" sz="2800" dirty="0" smtClean="0"/>
              <a:t>, </a:t>
            </a:r>
            <a:r>
              <a:rPr lang="ru-RU" sz="2800" i="1" dirty="0" smtClean="0"/>
              <a:t>получается</a:t>
            </a:r>
            <a:r>
              <a:rPr lang="ru-RU" sz="2800" dirty="0" smtClean="0"/>
              <a:t>, </a:t>
            </a:r>
            <a:r>
              <a:rPr lang="ru-RU" sz="2800" i="1" dirty="0" smtClean="0"/>
              <a:t>выходит</a:t>
            </a:r>
            <a:r>
              <a:rPr lang="ru-RU" sz="2800" dirty="0" smtClean="0"/>
              <a:t>, </a:t>
            </a:r>
            <a:r>
              <a:rPr lang="ru-RU" sz="2800" i="1" dirty="0" smtClean="0"/>
              <a:t>наоборот</a:t>
            </a:r>
            <a:r>
              <a:rPr lang="ru-RU" sz="2800" dirty="0" smtClean="0"/>
              <a:t>, </a:t>
            </a:r>
            <a:r>
              <a:rPr lang="ru-RU" sz="2800" i="1" dirty="0" smtClean="0"/>
              <a:t>напротив</a:t>
            </a:r>
            <a:r>
              <a:rPr lang="ru-RU" sz="2800" dirty="0" smtClean="0"/>
              <a:t>, </a:t>
            </a:r>
            <a:r>
              <a:rPr lang="ru-RU" sz="2800" i="1" dirty="0" smtClean="0"/>
              <a:t>наконец</a:t>
            </a:r>
            <a:r>
              <a:rPr lang="ru-RU" sz="2800" dirty="0" smtClean="0"/>
              <a:t>, </a:t>
            </a:r>
            <a:r>
              <a:rPr lang="ru-RU" sz="2800" i="1" dirty="0" smtClean="0"/>
              <a:t>в общем</a:t>
            </a:r>
            <a:r>
              <a:rPr lang="ru-RU" sz="2800" dirty="0" smtClean="0"/>
              <a:t>, </a:t>
            </a:r>
            <a:r>
              <a:rPr lang="ru-RU" sz="2800" i="1" dirty="0" smtClean="0"/>
              <a:t>вообще</a:t>
            </a:r>
            <a:r>
              <a:rPr lang="ru-RU" sz="2800" dirty="0" smtClean="0"/>
              <a:t>, </a:t>
            </a:r>
            <a:r>
              <a:rPr lang="ru-RU" sz="2800" i="1" dirty="0" smtClean="0"/>
              <a:t>в </a:t>
            </a:r>
            <a:r>
              <a:rPr lang="ru-RU" sz="2800" i="1" dirty="0" smtClean="0"/>
              <a:t>частности</a:t>
            </a:r>
            <a:r>
              <a:rPr lang="ru-RU" sz="2800" dirty="0" smtClean="0"/>
              <a:t>, </a:t>
            </a:r>
            <a:r>
              <a:rPr lang="ru-RU" sz="2800" i="1" dirty="0" smtClean="0"/>
              <a:t>прежде всего</a:t>
            </a:r>
            <a:r>
              <a:rPr lang="ru-RU" sz="2800" dirty="0" smtClean="0"/>
              <a:t>, </a:t>
            </a:r>
            <a:r>
              <a:rPr lang="ru-RU" sz="2800" i="1" dirty="0" smtClean="0"/>
              <a:t>кроме того</a:t>
            </a:r>
            <a:r>
              <a:rPr lang="ru-RU" sz="2800" dirty="0" smtClean="0"/>
              <a:t>, </a:t>
            </a:r>
            <a:r>
              <a:rPr lang="ru-RU" sz="2800" i="1" dirty="0" smtClean="0"/>
              <a:t>кроме прочего</a:t>
            </a:r>
            <a:r>
              <a:rPr lang="ru-RU" sz="2800" dirty="0" smtClean="0"/>
              <a:t>, </a:t>
            </a:r>
            <a:r>
              <a:rPr lang="ru-RU" sz="2800" i="1" dirty="0" smtClean="0"/>
              <a:t>более </a:t>
            </a:r>
            <a:r>
              <a:rPr lang="ru-RU" sz="2800" i="1" dirty="0" smtClean="0"/>
              <a:t>того</a:t>
            </a:r>
            <a:r>
              <a:rPr lang="ru-RU" sz="2800" i="1" dirty="0" smtClean="0"/>
              <a:t>, например</a:t>
            </a:r>
            <a:r>
              <a:rPr lang="ru-RU" sz="2800" dirty="0" smtClean="0"/>
              <a:t>, </a:t>
            </a:r>
            <a:r>
              <a:rPr lang="ru-RU" sz="2800" i="1" dirty="0" smtClean="0"/>
              <a:t>главное</a:t>
            </a:r>
            <a:r>
              <a:rPr lang="ru-RU" sz="2800" dirty="0" smtClean="0"/>
              <a:t>, </a:t>
            </a:r>
            <a:r>
              <a:rPr lang="ru-RU" sz="2800" i="1" dirty="0" smtClean="0"/>
              <a:t>таким образом</a:t>
            </a:r>
            <a:r>
              <a:rPr lang="ru-RU" sz="2800" dirty="0" smtClean="0"/>
              <a:t>, </a:t>
            </a:r>
            <a:r>
              <a:rPr lang="ru-RU" sz="2800" i="1" dirty="0" smtClean="0"/>
              <a:t>кстати</a:t>
            </a:r>
            <a:r>
              <a:rPr lang="ru-RU" sz="2800" dirty="0" smtClean="0"/>
              <a:t>, </a:t>
            </a:r>
            <a:r>
              <a:rPr lang="ru-RU" sz="2800" i="1" dirty="0" smtClean="0"/>
              <a:t>с одной стороны</a:t>
            </a:r>
            <a:r>
              <a:rPr lang="ru-RU" sz="2800" dirty="0" smtClean="0"/>
              <a:t>, </a:t>
            </a:r>
            <a:r>
              <a:rPr lang="ru-RU" sz="2800" i="1" dirty="0" smtClean="0"/>
              <a:t>с другой </a:t>
            </a:r>
            <a:r>
              <a:rPr lang="ru-RU" sz="2800" i="1" dirty="0" smtClean="0"/>
              <a:t>стороны</a:t>
            </a:r>
            <a:r>
              <a:rPr lang="ru-RU" sz="2800" i="1" dirty="0" smtClean="0"/>
              <a:t>, впрочем, судя по всему, в свою очередь, далее, между прочим</a:t>
            </a:r>
            <a:endParaRPr lang="ru-RU" sz="2800" dirty="0" smtClean="0"/>
          </a:p>
          <a:p>
            <a:pPr marL="0" indent="-514350">
              <a:buFont typeface="+mj-lt"/>
              <a:buAutoNum type="arabicPeriod" startAt="3"/>
            </a:pPr>
            <a:r>
              <a:rPr lang="ru-RU" sz="2800" dirty="0" smtClean="0"/>
              <a:t>Вводные слова, указывающие на источник сообщения: </a:t>
            </a:r>
            <a:r>
              <a:rPr lang="ru-RU" sz="2800" i="1" dirty="0" smtClean="0"/>
              <a:t>по словам …</a:t>
            </a:r>
            <a:r>
              <a:rPr lang="ru-RU" sz="2800" dirty="0" smtClean="0"/>
              <a:t>, </a:t>
            </a:r>
            <a:r>
              <a:rPr lang="ru-RU" sz="2800" i="1" dirty="0" smtClean="0"/>
              <a:t>по мнению …</a:t>
            </a:r>
            <a:r>
              <a:rPr lang="ru-RU" sz="2800" dirty="0" smtClean="0"/>
              <a:t>, </a:t>
            </a:r>
            <a:r>
              <a:rPr lang="ru-RU" sz="2800" i="1" dirty="0" smtClean="0"/>
              <a:t>по-моему</a:t>
            </a:r>
            <a:r>
              <a:rPr lang="ru-RU" sz="2800" dirty="0" smtClean="0"/>
              <a:t>, </a:t>
            </a:r>
            <a:r>
              <a:rPr lang="ru-RU" sz="2800" i="1" dirty="0" smtClean="0"/>
              <a:t>по-твоему,</a:t>
            </a:r>
            <a:r>
              <a:rPr lang="ru-RU" sz="2800" dirty="0" smtClean="0"/>
              <a:t> </a:t>
            </a:r>
            <a:r>
              <a:rPr lang="ru-RU" sz="2800" i="1" dirty="0" smtClean="0"/>
              <a:t>по-нашему</a:t>
            </a:r>
            <a:r>
              <a:rPr lang="ru-RU" sz="2800" dirty="0" smtClean="0"/>
              <a:t>, </a:t>
            </a:r>
            <a:r>
              <a:rPr lang="ru-RU" sz="2800" i="1" dirty="0" smtClean="0"/>
              <a:t>по-вашему</a:t>
            </a:r>
            <a:r>
              <a:rPr lang="ru-RU" sz="2800" dirty="0" smtClean="0"/>
              <a:t>, </a:t>
            </a:r>
            <a:r>
              <a:rPr lang="ru-RU" sz="2800" i="1" dirty="0" smtClean="0"/>
              <a:t>на </a:t>
            </a:r>
            <a:r>
              <a:rPr lang="ru-RU" sz="2800" i="1" dirty="0" smtClean="0"/>
              <a:t>мой / наш </a:t>
            </a:r>
            <a:r>
              <a:rPr lang="ru-RU" sz="2800" i="1" dirty="0" smtClean="0"/>
              <a:t>взгляд. </a:t>
            </a:r>
            <a:endParaRPr lang="ru-RU" sz="2800" dirty="0" smtClean="0"/>
          </a:p>
          <a:p>
            <a:pPr marL="0" indent="-514350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600" b="1" dirty="0" smtClean="0"/>
              <a:t>Вводные слова и словосочетания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126055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5.  </a:t>
            </a:r>
            <a:r>
              <a:rPr lang="ru-RU" sz="2800" dirty="0" smtClean="0"/>
              <a:t>Вводные слова, показывающие степень обычности того, о чем говорится: </a:t>
            </a:r>
            <a:r>
              <a:rPr lang="ru-RU" sz="2800" i="1" dirty="0" smtClean="0"/>
              <a:t>бывает, бывало, случается, случалось, по обыкновению, по обычаю. </a:t>
            </a:r>
            <a:endParaRPr lang="ru-RU" sz="2800" i="1" dirty="0" smtClean="0"/>
          </a:p>
          <a:p>
            <a:pPr marL="0" indent="-514350">
              <a:buFont typeface="+mj-lt"/>
              <a:buAutoNum type="arabicPeriod" startAt="6"/>
            </a:pPr>
            <a:r>
              <a:rPr lang="ru-RU" sz="2800" dirty="0" smtClean="0"/>
              <a:t>Вводные слова, представляющие собой призыв к собеседнику или к читателю с целью привлечь его внимание: </a:t>
            </a:r>
            <a:r>
              <a:rPr lang="ru-RU" sz="2800" i="1" dirty="0" smtClean="0"/>
              <a:t>видишь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видите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понимаешь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понимаете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знаешь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знаете (ли)</a:t>
            </a:r>
            <a:r>
              <a:rPr lang="ru-RU" sz="2800" dirty="0" smtClean="0"/>
              <a:t>, </a:t>
            </a:r>
            <a:r>
              <a:rPr lang="ru-RU" sz="2800" i="1" dirty="0" smtClean="0"/>
              <a:t>пойми</a:t>
            </a:r>
            <a:r>
              <a:rPr lang="ru-RU" sz="2800" dirty="0" smtClean="0"/>
              <a:t>, </a:t>
            </a:r>
            <a:r>
              <a:rPr lang="ru-RU" sz="2800" i="1" dirty="0" smtClean="0"/>
              <a:t>поймите</a:t>
            </a:r>
            <a:r>
              <a:rPr lang="ru-RU" sz="2800" dirty="0" smtClean="0"/>
              <a:t>, </a:t>
            </a:r>
            <a:r>
              <a:rPr lang="ru-RU" sz="2800" i="1" dirty="0" smtClean="0"/>
              <a:t>пожалуйста</a:t>
            </a:r>
            <a:r>
              <a:rPr lang="ru-RU" sz="2800" dirty="0" smtClean="0"/>
              <a:t>, </a:t>
            </a:r>
            <a:r>
              <a:rPr lang="ru-RU" sz="2800" i="1" dirty="0" smtClean="0"/>
              <a:t>извините</a:t>
            </a:r>
            <a:r>
              <a:rPr lang="ru-RU" sz="2800" dirty="0" smtClean="0"/>
              <a:t>, </a:t>
            </a:r>
            <a:r>
              <a:rPr lang="ru-RU" sz="2800" i="1" dirty="0" smtClean="0"/>
              <a:t>представьте себе.</a:t>
            </a:r>
          </a:p>
          <a:p>
            <a:pPr marL="0" indent="-514350">
              <a:buFont typeface="+mj-lt"/>
              <a:buAutoNum type="arabicPeriod" startAt="6"/>
            </a:pPr>
            <a:r>
              <a:rPr lang="ru-RU" sz="2800" dirty="0" smtClean="0"/>
              <a:t>Вводные слова, указывающие оценку меры того, о чем говорится: </a:t>
            </a:r>
            <a:r>
              <a:rPr lang="ru-RU" sz="2800" i="1" dirty="0" smtClean="0"/>
              <a:t>самое большее, самое меньшее, по крайней мере, без преувеличений и др. </a:t>
            </a:r>
            <a:r>
              <a:rPr lang="ru-RU" sz="2800" dirty="0" smtClean="0"/>
              <a:t> </a:t>
            </a:r>
            <a:endParaRPr lang="ru-RU" sz="2800" i="1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1018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Синтаксис русского языка</vt:lpstr>
      <vt:lpstr>Слайд 2</vt:lpstr>
      <vt:lpstr>Частицы</vt:lpstr>
      <vt:lpstr>Союзы</vt:lpstr>
      <vt:lpstr>Междометия </vt:lpstr>
      <vt:lpstr>Обращения</vt:lpstr>
      <vt:lpstr>Вводные слова и словосочетания</vt:lpstr>
      <vt:lpstr>Вводные слова и словосочетания</vt:lpstr>
      <vt:lpstr>Вводные слова и словосочетания</vt:lpstr>
      <vt:lpstr>Вводные слова и словосочетания</vt:lpstr>
      <vt:lpstr>Примеры в тексте</vt:lpstr>
      <vt:lpstr>Примеры в тексте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mamedovaa</cp:lastModifiedBy>
  <cp:revision>138</cp:revision>
  <dcterms:created xsi:type="dcterms:W3CDTF">2018-05-13T09:24:41Z</dcterms:created>
  <dcterms:modified xsi:type="dcterms:W3CDTF">2020-05-17T13:23:19Z</dcterms:modified>
</cp:coreProperties>
</file>