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8" r:id="rId10"/>
    <p:sldId id="267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Типология культуры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4532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Детектив как литературный жанр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https://yandex.ru/search/?text=%D1%88%D0%B5%D1%80%D0%BB%D0%BE%D0%BA+%D1%85%D0%BE%D0%BB%D0%BC%D1%81&amp;lr=63&amp;src=suggest_B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8229600" cy="1143000"/>
          </a:xfrm>
        </p:spPr>
        <p:txBody>
          <a:bodyPr/>
          <a:lstStyle/>
          <a:p>
            <a:r>
              <a:rPr lang="ru-RU" dirty="0"/>
              <a:t>Культура мировая —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термин</a:t>
            </a:r>
            <a:r>
              <a:rPr lang="ru-RU" dirty="0"/>
              <a:t>, употребляющийся в двух </a:t>
            </a:r>
            <a:r>
              <a:rPr lang="ru-RU" dirty="0" smtClean="0"/>
              <a:t>основных смыслах</a:t>
            </a:r>
            <a:r>
              <a:rPr lang="ru-RU" dirty="0"/>
              <a:t>:</a:t>
            </a:r>
          </a:p>
          <a:p>
            <a:pPr algn="just"/>
            <a:r>
              <a:rPr lang="ru-RU" dirty="0"/>
              <a:t>1) совокупность лучших достижений всех </a:t>
            </a:r>
            <a:r>
              <a:rPr lang="ru-RU" dirty="0" smtClean="0"/>
              <a:t>национальных </a:t>
            </a:r>
            <a:r>
              <a:rPr lang="ru-RU" dirty="0"/>
              <a:t>культур планеты;</a:t>
            </a:r>
          </a:p>
          <a:p>
            <a:pPr algn="just"/>
            <a:r>
              <a:rPr lang="ru-RU" dirty="0"/>
              <a:t>2) новый тип культуры, приходящий на смену </a:t>
            </a:r>
            <a:r>
              <a:rPr lang="ru-RU" dirty="0" smtClean="0"/>
              <a:t>существованию </a:t>
            </a:r>
            <a:r>
              <a:rPr lang="ru-RU" dirty="0"/>
              <a:t>разрозненных национальных культур вследствие их глобальной интеграции в мировое </a:t>
            </a:r>
            <a:r>
              <a:rPr lang="ru-RU" dirty="0" smtClean="0"/>
              <a:t>сообщество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52676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Культурные универсалии —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это черты, которые присущи всем без исключения культурам.</a:t>
            </a:r>
          </a:p>
          <a:p>
            <a:pPr algn="just"/>
            <a:r>
              <a:rPr lang="ru-RU" dirty="0"/>
              <a:t>В гуманитарной и социальной науках выделяют более шестидесяти культурных универсалий: </a:t>
            </a:r>
            <a:r>
              <a:rPr lang="ru-RU" i="1" dirty="0"/>
              <a:t>язык, изготовление орудий труда, совместный труд, </a:t>
            </a:r>
            <a:r>
              <a:rPr lang="ru-RU" i="1" dirty="0" smtClean="0"/>
              <a:t>религиозные </a:t>
            </a:r>
            <a:r>
              <a:rPr lang="ru-RU" i="1" dirty="0"/>
              <a:t>обряды, брак и семья, запрет на кровосмешение (инцест), кухня, календарь, образование, законы, игры, спорт, украшение тела, декоративное искусство, танцы, гостеприимство, шутки и т. д. </a:t>
            </a:r>
          </a:p>
        </p:txBody>
      </p:sp>
    </p:spTree>
    <p:extLst>
      <p:ext uri="{BB962C8B-B14F-4D97-AF65-F5344CB8AC3E}">
        <p14:creationId xmlns:p14="http://schemas.microsoft.com/office/powerpoint/2010/main" xmlns="" val="1008088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Социокультурная идентичность —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	осознание человеком </a:t>
            </a:r>
            <a:r>
              <a:rPr lang="ru-RU" dirty="0"/>
              <a:t>своей принадлежности к определенной </a:t>
            </a:r>
            <a:r>
              <a:rPr lang="ru-RU" dirty="0" smtClean="0"/>
              <a:t>социальной </a:t>
            </a:r>
            <a:r>
              <a:rPr lang="ru-RU" dirty="0"/>
              <a:t>общности как носительнице конкретной культуры.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1689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Типология культур </a:t>
            </a:r>
            <a:r>
              <a:rPr lang="ru-RU" i="1" dirty="0"/>
              <a:t>— </a:t>
            </a:r>
            <a:r>
              <a:rPr lang="ru-RU" dirty="0"/>
              <a:t>метод научного познания, сущность которого в разделении социокультурных систем и объектов, их группировка с помощью обоб­щенной идеальной модели или типа. </a:t>
            </a:r>
          </a:p>
          <a:p>
            <a:pPr algn="just"/>
            <a:r>
              <a:rPr lang="ru-RU" dirty="0"/>
              <a:t>Типология культур строится на основе различных критериев.</a:t>
            </a:r>
          </a:p>
        </p:txBody>
      </p:sp>
    </p:spTree>
    <p:extLst>
      <p:ext uri="{BB962C8B-B14F-4D97-AF65-F5344CB8AC3E}">
        <p14:creationId xmlns:p14="http://schemas.microsoft.com/office/powerpoint/2010/main" xmlns="" val="2545134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i="1" dirty="0"/>
              <a:t>региональная принадлежность</a:t>
            </a:r>
            <a:r>
              <a:rPr lang="ru-RU" dirty="0"/>
              <a:t> (культуры </a:t>
            </a:r>
            <a:r>
              <a:rPr lang="ru-RU" dirty="0" smtClean="0"/>
              <a:t>Востока </a:t>
            </a:r>
            <a:r>
              <a:rPr lang="ru-RU" dirty="0"/>
              <a:t>и Запада, северокавказская культура и т. д.);</a:t>
            </a:r>
          </a:p>
          <a:p>
            <a:pPr lvl="0" algn="just"/>
            <a:r>
              <a:rPr lang="ru-RU" dirty="0"/>
              <a:t> </a:t>
            </a:r>
            <a:r>
              <a:rPr lang="ru-RU" i="1" dirty="0"/>
              <a:t>принадлежность к историческому типу </a:t>
            </a:r>
            <a:r>
              <a:rPr lang="ru-RU" i="1" dirty="0" smtClean="0"/>
              <a:t>общества</a:t>
            </a:r>
            <a:r>
              <a:rPr lang="ru-RU" dirty="0" smtClean="0"/>
              <a:t> </a:t>
            </a:r>
            <a:r>
              <a:rPr lang="ru-RU" dirty="0"/>
              <a:t>(культура традиционного, индустриально­го, постиндустриального общества);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05679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ru-RU" dirty="0"/>
              <a:t> </a:t>
            </a:r>
            <a:r>
              <a:rPr lang="ru-RU" i="1" dirty="0"/>
              <a:t>хозяйственный уклад</a:t>
            </a:r>
            <a:r>
              <a:rPr lang="ru-RU" dirty="0"/>
              <a:t> (культура охотников и </a:t>
            </a:r>
            <a:r>
              <a:rPr lang="ru-RU" dirty="0" smtClean="0"/>
              <a:t>собирателей</a:t>
            </a:r>
            <a:r>
              <a:rPr lang="ru-RU" dirty="0"/>
              <a:t>, земледельцев, скотоводов, </a:t>
            </a:r>
            <a:r>
              <a:rPr lang="ru-RU" dirty="0" smtClean="0"/>
              <a:t>индустриальная </a:t>
            </a:r>
            <a:r>
              <a:rPr lang="ru-RU" dirty="0"/>
              <a:t>культура);</a:t>
            </a:r>
          </a:p>
          <a:p>
            <a:pPr lvl="0" algn="just"/>
            <a:r>
              <a:rPr lang="ru-RU" i="1" dirty="0"/>
              <a:t>связь с территорией</a:t>
            </a:r>
            <a:r>
              <a:rPr lang="ru-RU" dirty="0"/>
              <a:t> (деревенская и городская культура);</a:t>
            </a:r>
          </a:p>
          <a:p>
            <a:pPr lvl="0" algn="just"/>
            <a:r>
              <a:rPr lang="ru-RU" i="1" dirty="0"/>
              <a:t>исторический период</a:t>
            </a:r>
            <a:r>
              <a:rPr lang="ru-RU" dirty="0"/>
              <a:t> (античная, средневековая культура и т. д.);</a:t>
            </a:r>
          </a:p>
          <a:p>
            <a:pPr lvl="0" algn="just"/>
            <a:r>
              <a:rPr lang="ru-RU" i="1" dirty="0"/>
              <a:t>религиозно-конфессиональный признак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smtClean="0"/>
              <a:t>христианская </a:t>
            </a:r>
            <a:r>
              <a:rPr lang="ru-RU" dirty="0" smtClean="0"/>
              <a:t>культура и </a:t>
            </a:r>
            <a:r>
              <a:rPr lang="ru-RU" dirty="0" smtClean="0"/>
              <a:t>т. д.);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99451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i="1" dirty="0"/>
              <a:t>сфера общества или вид деятельности</a:t>
            </a:r>
            <a:r>
              <a:rPr lang="ru-RU" dirty="0"/>
              <a:t> (</a:t>
            </a:r>
            <a:r>
              <a:rPr lang="ru-RU" dirty="0" smtClean="0"/>
              <a:t>культура </a:t>
            </a:r>
            <a:r>
              <a:rPr lang="ru-RU" dirty="0"/>
              <a:t>производственная, политическая, </a:t>
            </a:r>
            <a:r>
              <a:rPr lang="ru-RU" dirty="0" smtClean="0"/>
              <a:t>экономическая</a:t>
            </a:r>
            <a:r>
              <a:rPr lang="ru-RU" dirty="0"/>
              <a:t>, художественная и т. д.);</a:t>
            </a:r>
          </a:p>
          <a:p>
            <a:pPr lvl="0" algn="just"/>
            <a:r>
              <a:rPr lang="ru-RU" i="1" dirty="0"/>
              <a:t>специализация</a:t>
            </a:r>
            <a:r>
              <a:rPr lang="ru-RU" dirty="0"/>
              <a:t> (обыденная и специализированная культура);</a:t>
            </a:r>
          </a:p>
          <a:p>
            <a:pPr lvl="0" algn="just"/>
            <a:r>
              <a:rPr lang="ru-RU" i="1" dirty="0"/>
              <a:t>уровень мастерства и тип аудитории</a:t>
            </a:r>
            <a:r>
              <a:rPr lang="ru-RU" dirty="0"/>
              <a:t> (элитарная, народная, массовая культура).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95326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/>
              <a:t>						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7" y="428604"/>
          <a:ext cx="8358246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/>
                <a:gridCol w="2786082"/>
                <a:gridCol w="278608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народная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элитарная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массовая</a:t>
                      </a:r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Направлена на ограниченную аудиторию образованных людей, которые ценят искусство.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Для понимания смыслов произведений элитарной культуры требуется специальная подготовка.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Обязательное</a:t>
                      </a:r>
                      <a:r>
                        <a:rPr lang="ru-RU" baseline="0" dirty="0" smtClean="0"/>
                        <a:t> условие – к</a:t>
                      </a:r>
                      <a:r>
                        <a:rPr lang="ru-RU" dirty="0" smtClean="0"/>
                        <a:t>оммерциализация произведений.</a:t>
                      </a:r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Культ.</a:t>
                      </a:r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Коллективный автор.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Конкретный автор.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Множество</a:t>
                      </a:r>
                      <a:r>
                        <a:rPr lang="ru-RU" baseline="0" dirty="0" smtClean="0"/>
                        <a:t> конкретных авторов (серийный продукт)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cap="all" dirty="0" smtClean="0"/>
              <a:t>Песня «ВАЛЕНКИ»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286520"/>
          </a:xfrm>
        </p:spPr>
        <p:txBody>
          <a:bodyPr>
            <a:normAutofit fontScale="40000" lnSpcReduction="20000"/>
          </a:bodyPr>
          <a:lstStyle/>
          <a:p>
            <a:r>
              <a:rPr lang="ru-RU" sz="4000" dirty="0" smtClean="0"/>
              <a:t>Валенки </a:t>
            </a:r>
            <a:r>
              <a:rPr lang="ru-RU" sz="4000" dirty="0" smtClean="0"/>
              <a:t>да валенки,</a:t>
            </a:r>
            <a:br>
              <a:rPr lang="ru-RU" sz="4000" dirty="0" smtClean="0"/>
            </a:br>
            <a:r>
              <a:rPr lang="ru-RU" sz="4000" dirty="0" smtClean="0"/>
              <a:t>Ой, да не подшиты стареньки,</a:t>
            </a:r>
            <a:br>
              <a:rPr lang="ru-RU" sz="4000" dirty="0" smtClean="0"/>
            </a:br>
            <a:r>
              <a:rPr lang="ru-RU" sz="4000" dirty="0" smtClean="0"/>
              <a:t>Нельзя валенки носить,</a:t>
            </a:r>
            <a:br>
              <a:rPr lang="ru-RU" sz="4000" dirty="0" smtClean="0"/>
            </a:br>
            <a:r>
              <a:rPr lang="ru-RU" sz="4000" dirty="0" smtClean="0"/>
              <a:t>Не в чем к миленькой сходить.</a:t>
            </a:r>
          </a:p>
          <a:p>
            <a:r>
              <a:rPr lang="ru-RU" sz="4000" dirty="0" smtClean="0"/>
              <a:t>Валенки, валенки,</a:t>
            </a:r>
            <a:br>
              <a:rPr lang="ru-RU" sz="4000" dirty="0" smtClean="0"/>
            </a:br>
            <a:r>
              <a:rPr lang="ru-RU" sz="4000" dirty="0" smtClean="0"/>
              <a:t>Эх, не подшиты стареньки,</a:t>
            </a:r>
            <a:br>
              <a:rPr lang="ru-RU" sz="4000" dirty="0" smtClean="0"/>
            </a:br>
            <a:r>
              <a:rPr lang="ru-RU" sz="4000" dirty="0" smtClean="0"/>
              <a:t>Валенки да валенки,</a:t>
            </a:r>
            <a:br>
              <a:rPr lang="ru-RU" sz="4000" dirty="0" smtClean="0"/>
            </a:br>
            <a:r>
              <a:rPr lang="ru-RU" sz="4000" dirty="0" smtClean="0"/>
              <a:t>Эх, не подшиты стареньки.</a:t>
            </a:r>
          </a:p>
          <a:p>
            <a:r>
              <a:rPr lang="ru-RU" sz="4000" dirty="0" smtClean="0"/>
              <a:t>Ой, ты, Коля, Коля, Николай,</a:t>
            </a:r>
            <a:br>
              <a:rPr lang="ru-RU" sz="4000" dirty="0" smtClean="0"/>
            </a:br>
            <a:r>
              <a:rPr lang="ru-RU" sz="4000" dirty="0" smtClean="0"/>
              <a:t>Сиди дома не гуляй,</a:t>
            </a:r>
            <a:br>
              <a:rPr lang="ru-RU" sz="4000" dirty="0" smtClean="0"/>
            </a:br>
            <a:r>
              <a:rPr lang="ru-RU" sz="4000" dirty="0" smtClean="0"/>
              <a:t>Не ходи на тот конец,</a:t>
            </a:r>
            <a:br>
              <a:rPr lang="ru-RU" sz="4000" dirty="0" smtClean="0"/>
            </a:br>
            <a:r>
              <a:rPr lang="ru-RU" sz="4000" dirty="0" smtClean="0"/>
              <a:t>Ох, не носи девкам колец.</a:t>
            </a:r>
          </a:p>
          <a:p>
            <a:r>
              <a:rPr lang="ru-RU" sz="4000" dirty="0" smtClean="0"/>
              <a:t>Валенки да валенки,</a:t>
            </a:r>
            <a:br>
              <a:rPr lang="ru-RU" sz="4000" dirty="0" smtClean="0"/>
            </a:br>
            <a:r>
              <a:rPr lang="ru-RU" sz="4000" dirty="0" smtClean="0"/>
              <a:t>Эх, не подшиты стареньки.</a:t>
            </a:r>
            <a:br>
              <a:rPr lang="ru-RU" sz="4000" dirty="0" smtClean="0"/>
            </a:br>
            <a:r>
              <a:rPr lang="ru-RU" sz="4000" dirty="0" smtClean="0"/>
              <a:t>Валенки, валенки.</a:t>
            </a:r>
          </a:p>
          <a:p>
            <a:r>
              <a:rPr lang="ru-RU" sz="4000" dirty="0" smtClean="0"/>
              <a:t>Чем подарочки носить,</a:t>
            </a:r>
            <a:br>
              <a:rPr lang="ru-RU" sz="4000" dirty="0" smtClean="0"/>
            </a:br>
            <a:r>
              <a:rPr lang="ru-RU" sz="4000" dirty="0" smtClean="0"/>
              <a:t>Лучше б валенки подшить.</a:t>
            </a:r>
          </a:p>
          <a:p>
            <a:r>
              <a:rPr lang="ru-RU" sz="4000" dirty="0" smtClean="0"/>
              <a:t>Валенки, валенки,</a:t>
            </a:r>
            <a:br>
              <a:rPr lang="ru-RU" sz="4000" dirty="0" smtClean="0"/>
            </a:br>
            <a:r>
              <a:rPr lang="ru-RU" sz="4000" dirty="0" smtClean="0"/>
              <a:t>Эх, не подшиты стареньки.</a:t>
            </a:r>
            <a:br>
              <a:rPr lang="ru-RU" sz="4000" dirty="0" smtClean="0"/>
            </a:br>
            <a:r>
              <a:rPr lang="ru-RU" sz="4000" dirty="0" smtClean="0"/>
              <a:t>Валенки да валенки,</a:t>
            </a:r>
            <a:br>
              <a:rPr lang="ru-RU" sz="4000" dirty="0" smtClean="0"/>
            </a:br>
            <a:r>
              <a:rPr lang="ru-RU" sz="4000" dirty="0" smtClean="0"/>
              <a:t>Эх, не подшиты стареньки.</a:t>
            </a:r>
          </a:p>
          <a:p>
            <a:r>
              <a:rPr lang="ru-RU" sz="4000" dirty="0" smtClean="0"/>
              <a:t>Суди, люди, суди, Бог,</a:t>
            </a:r>
            <a:br>
              <a:rPr lang="ru-RU" sz="4000" dirty="0" smtClean="0"/>
            </a:br>
            <a:r>
              <a:rPr lang="ru-RU" sz="4000" dirty="0" smtClean="0"/>
              <a:t>Как же я любила,</a:t>
            </a:r>
            <a:br>
              <a:rPr lang="ru-RU" sz="4000" dirty="0" smtClean="0"/>
            </a:br>
            <a:r>
              <a:rPr lang="ru-RU" sz="4000" dirty="0" smtClean="0"/>
              <a:t>По морозу босиком</a:t>
            </a:r>
            <a:br>
              <a:rPr lang="ru-RU" sz="4000" dirty="0" smtClean="0"/>
            </a:br>
            <a:r>
              <a:rPr lang="ru-RU" sz="4000" dirty="0" smtClean="0"/>
              <a:t>К милому ходила.</a:t>
            </a:r>
          </a:p>
          <a:p>
            <a:r>
              <a:rPr lang="ru-RU" sz="4000" dirty="0" smtClean="0"/>
              <a:t>Валенки да валенки,</a:t>
            </a:r>
            <a:br>
              <a:rPr lang="ru-RU" sz="4000" dirty="0" smtClean="0"/>
            </a:br>
            <a:r>
              <a:rPr lang="ru-RU" sz="4000" dirty="0" smtClean="0"/>
              <a:t>Эх, не подшиты стареньки,</a:t>
            </a:r>
            <a:br>
              <a:rPr lang="ru-RU" sz="4000" dirty="0" smtClean="0"/>
            </a:br>
            <a:r>
              <a:rPr lang="ru-RU" sz="4000" dirty="0" smtClean="0"/>
              <a:t>Валенки да валенки,</a:t>
            </a:r>
            <a:br>
              <a:rPr lang="ru-RU" sz="4000" dirty="0" smtClean="0"/>
            </a:br>
            <a:r>
              <a:rPr lang="ru-RU" sz="4000" dirty="0" smtClean="0"/>
              <a:t>Эх, не подшиты стареньки.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https://yandex.ru/video/preview/?filmId=18209450760232699127&amp;from=tabbar&amp;reqid=1632726109318453-6931007215725752946-sas2-0798-sas-l7-balancer-8080-BAL-4847&amp;suggest_reqid=715130149150389511463635089836861&amp;text=%</a:t>
            </a:r>
            <a:r>
              <a:rPr lang="en-US" dirty="0" smtClean="0"/>
              <a:t>D0%B2%D0%B0%D0%BB%D0%B5%D0%BD%D0%BA%D0%B8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/>
              <a:t>М.А. Врубель «Демон»</a:t>
            </a:r>
            <a:endParaRPr lang="ru-RU" dirty="0"/>
          </a:p>
        </p:txBody>
      </p:sp>
      <p:pic>
        <p:nvPicPr>
          <p:cNvPr id="4" name="Содержимое 3" descr="Демон Врубеля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151985"/>
            <a:ext cx="8229600" cy="4965192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311</Words>
  <Application>Microsoft Office PowerPoint</Application>
  <PresentationFormat>Экран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Типология культуры</vt:lpstr>
      <vt:lpstr>Слайд 2</vt:lpstr>
      <vt:lpstr>Слайд 3</vt:lpstr>
      <vt:lpstr>Слайд 4</vt:lpstr>
      <vt:lpstr>Слайд 5</vt:lpstr>
      <vt:lpstr>Слайд 6</vt:lpstr>
      <vt:lpstr>Песня «ВАЛЕНКИ»</vt:lpstr>
      <vt:lpstr>Слайд 8</vt:lpstr>
      <vt:lpstr>М.А. Врубель «Демон»</vt:lpstr>
      <vt:lpstr>Детектив как литературный жанр</vt:lpstr>
      <vt:lpstr>Культура мировая —</vt:lpstr>
      <vt:lpstr>Культурные универсалии — </vt:lpstr>
      <vt:lpstr>Социокультурная идентичность —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Типология культуры</dc:title>
  <dc:creator>admin</dc:creator>
  <cp:lastModifiedBy>mamedovaa</cp:lastModifiedBy>
  <cp:revision>11</cp:revision>
  <dcterms:created xsi:type="dcterms:W3CDTF">2021-09-13T00:14:03Z</dcterms:created>
  <dcterms:modified xsi:type="dcterms:W3CDTF">2021-09-27T07:15:06Z</dcterms:modified>
</cp:coreProperties>
</file>