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4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8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4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16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97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2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4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3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74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0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1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9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1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6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2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4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BEE0C6-46E0-49AB-8D64-5DC10D681E55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704F24-7D20-495B-B250-295243B6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F%D0%B7%D1%8B%D0%BA%D0%BE%D0%B2%D0%BE%D0%B9_%D0%B7%D0%BD%D0%B0%D0%BA" TargetMode="External"/><Relationship Id="rId3" Type="http://schemas.openxmlformats.org/officeDocument/2006/relationships/hyperlink" Target="https://ru.wikipedia.org/wiki/%D0%97%D0%BD%D0%B0%D1%87%D0%B8%D0%BC%D0%BE%D1%81%D1%82%D1%8C_(%D0%BB%D0%B8%D0%BD%D0%B3%D0%B2%D0%B8%D1%81%D1%82%D0%B8%D0%BA%D0%B0)" TargetMode="External"/><Relationship Id="rId7" Type="http://schemas.openxmlformats.org/officeDocument/2006/relationships/hyperlink" Target="https://ru.wikipedia.org/wiki/%D0%A1%D0%B8%D0%BD%D1%82%D0%B0%D0%B3%D0%BC%D0%B0_(%D0%BB%D0%B8%D0%BD%D0%B3%D0%B2%D0%B8%D1%81%D1%82%D0%B8%D0%BA%D0%B0)" TargetMode="External"/><Relationship Id="rId2" Type="http://schemas.openxmlformats.org/officeDocument/2006/relationships/hyperlink" Target="https://ru.wikipedia.org/wiki/%D0%A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0%D1%80%D0%B0%D0%B4%D0%B8%D0%B3%D0%BC%D0%B0_(%D0%BB%D0%B8%D0%BD%D0%B3%D0%B2%D0%B8%D1%81%D1%82%D0%B8%D0%BA%D0%B0)" TargetMode="External"/><Relationship Id="rId5" Type="http://schemas.openxmlformats.org/officeDocument/2006/relationships/hyperlink" Target="https://ru.wikipedia.org/wiki/%D0%95%D0%B4%D0%B8%D0%BD%D0%B8%D1%86%D1%8B_%D1%8F%D0%B7%D1%8B%D0%BA%D0%B0" TargetMode="External"/><Relationship Id="rId4" Type="http://schemas.openxmlformats.org/officeDocument/2006/relationships/hyperlink" Target="https://ru.wikipedia.org/wiki/%D0%A3%D1%80%D0%BE%D0%B2%D0%BD%D0%B8_%D1%8F%D0%B7%D1%8B%D0%BA%D0%B0" TargetMode="External"/><Relationship Id="rId9" Type="http://schemas.openxmlformats.org/officeDocument/2006/relationships/hyperlink" Target="https://ru.wikipedia.org/wiki/%D0%94%D0%B8%D0%B0%D1%85%D1%80%D0%BE%D0%BD%D0%B8%D1%8F_%D0%B8_%D1%81%D0%B8%D0%BD%D1%85%D1%80%D0%BE%D0%BD%D0%B8%D1%8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8%D0%B5%D1%80%D0%B0%D1%80%D1%85%D0%B8%D1%8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C%D0%B5%D0%BB%D1%8C%D0%BD%D0%B8%D0%BA%D0%BE%D0%B2,_%D0%93%D0%B5%D0%BD%D0%BD%D0%B0%D0%B4%D0%B8%D0%B9_%D0%9F%D1%80%D0%BE%D0%BA%D0%BE%D0%BF%D1%8C%D0%B5%D0%B2%D0%B8%D1%87&amp;action=edit&amp;redlink=1" TargetMode="External"/><Relationship Id="rId2" Type="http://schemas.openxmlformats.org/officeDocument/2006/relationships/hyperlink" Target="https://ru.wikipedia.org/wiki/%D0%9A%D1%83%D0%B1%D1%80%D1%8F%D0%BA%D0%BE%D0%B2%D0%B0,_%D0%95%D0%BB%D0%B5%D0%BD%D0%B0_%D0%A1%D0%B0%D0%BC%D0%BE%D0%B9%D0%BB%D0%BE%D0%B2%D0%BD%D0%B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C152A-6189-46EE-B2FC-16A9630CC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Лекция 2. Языковая система и подсистемы языка</a:t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3B478E-8B5B-4C03-8B72-B96F9E056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47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5CA71D-FD57-4D7D-8ACE-DCAC3DF31B3A}"/>
              </a:ext>
            </a:extLst>
          </p:cNvPr>
          <p:cNvSpPr txBox="1"/>
          <p:nvPr/>
        </p:nvSpPr>
        <p:spPr>
          <a:xfrm>
            <a:off x="2938669" y="819780"/>
            <a:ext cx="6115878" cy="426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Синтаксический ярус (уровень)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из компонентов структурной организации языка, конститутивными единицами которого являются </a:t>
            </a:r>
            <a:r>
              <a:rPr lang="ru-RU" sz="2000" b="1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словосочетание</a:t>
            </a:r>
            <a:r>
              <a:rPr lang="ru-RU" sz="2000" b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b="1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Синтаксис изучает </a:t>
            </a:r>
            <a:r>
              <a:rPr lang="ru-RU" sz="2000" b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отвлеченные модели строения этих единиц и их типовые значения, закрепленные в системе языка.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Словосочетания и предложения</a:t>
            </a:r>
            <a:r>
              <a:rPr lang="ru-RU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выступают как основные типы синтаксических конструкций, которые необ­ходимы для порождения конкретных сочетаний слов и синтагм, высказываний и фраз.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5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8AF31D-3C2B-4EB9-A7C6-A0FAF7DBD055}"/>
              </a:ext>
            </a:extLst>
          </p:cNvPr>
          <p:cNvSpPr txBox="1"/>
          <p:nvPr/>
        </p:nvSpPr>
        <p:spPr>
          <a:xfrm>
            <a:off x="3038061" y="1130448"/>
            <a:ext cx="6115878" cy="3990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Словосочетание как синтаксическая единица является синтак­сической формой, наделенной определенным синтаксическим зна­чением. Словосочетание — это типовое соединение слово­форм, характерное для того или иного языка.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единицей синтаксического уровня языка принято считать предложение.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5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273662-1F44-41FE-85FE-A0D9CE0807A0}"/>
              </a:ext>
            </a:extLst>
          </p:cNvPr>
          <p:cNvSpPr txBox="1"/>
          <p:nvPr/>
        </p:nvSpPr>
        <p:spPr>
          <a:xfrm>
            <a:off x="2461590" y="571390"/>
            <a:ext cx="6115878" cy="5715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ученые усматривают существование промежуточных ярусов: ярус дифференциальных признаков и морфонологический ярус.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целом, традиционно считаются основными ярусами – фонемный, морфемный, словный и синтаксический (ярус предложения), промежуточные</a:t>
            </a:r>
            <a:r>
              <a:rPr lang="ru-RU" sz="24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ярусы – морфонологический, словообразовательный и фразеологический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Впрочем, деление это достаточно условно и зависит от лингвистической школы.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1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EA2570-9454-420F-BD6E-54FD41BE3BEB}"/>
              </a:ext>
            </a:extLst>
          </p:cNvPr>
          <p:cNvSpPr txBox="1"/>
          <p:nvPr/>
        </p:nvSpPr>
        <p:spPr>
          <a:xfrm>
            <a:off x="3038061" y="872965"/>
            <a:ext cx="6115878" cy="4972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языковой системы в целом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Языкова́я</a:t>
            </a:r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система </a:t>
            </a: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собой </a:t>
            </a:r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множество элементов </a:t>
            </a:r>
            <a:r>
              <a:rPr lang="ru-RU" sz="2000" b="1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Язы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языка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</a:t>
            </a:r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вязанных друг с другом теми или иными отношениями, образующее определённое единство и целостность. </a:t>
            </a: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компонент языковой системы существует в противопоставлении другим элементам, что наделяет его </a:t>
            </a:r>
            <a:r>
              <a:rPr lang="ru-RU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 tooltip="Значимость (лингвистик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значимостью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Представление о системе языка включает в себя понятия: 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Уровни язы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уровней (подсистем) языка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 tooltip="Единицы язы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единиц языка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 tooltip="Парадигма (лингвистик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парадигматики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 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 tooltip="Синтагма (лингвистик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синтагматики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 tooltip="Языковой зна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языкового знака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9" tooltip="Диахрония и синхрон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синхронии и диахронии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7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B38547-6038-4B2E-95DA-DC7C85FA9E05}"/>
              </a:ext>
            </a:extLst>
          </p:cNvPr>
          <p:cNvSpPr txBox="1"/>
          <p:nvPr/>
        </p:nvSpPr>
        <p:spPr>
          <a:xfrm>
            <a:off x="2362200" y="813797"/>
            <a:ext cx="6115878" cy="4730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Языковая система имеет </a:t>
            </a:r>
            <a:r>
              <a:rPr lang="ru-RU" sz="24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Иерарх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иерархическую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структуру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единицы более высоких уровней представляют собой сочетания единиц низших уровней, иначе говоря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единицы более низкого уровня являются составными частыми более высоких уровней: единицы фонетического уровня, напр., звуки, 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составляют слова, единицы лексического уровня – слова, входят в единицы синтаксического уровня – слово, и т.п.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23AD26-2021-48AE-B5B5-21852E3808C3}"/>
              </a:ext>
            </a:extLst>
          </p:cNvPr>
          <p:cNvSpPr txBox="1"/>
          <p:nvPr/>
        </p:nvSpPr>
        <p:spPr>
          <a:xfrm>
            <a:off x="3038061" y="640220"/>
            <a:ext cx="6115878" cy="515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языковой системе и её отдельных подсистемах </a:t>
            </a: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выделяются центр и периферия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Например, центр лексико-грамматической подсистемы существительного составляют лексические единица (существительные) с категориальной семантикой физической предметности, ср., например: </a:t>
            </a:r>
            <a:r>
              <a:rPr lang="ru-RU" sz="2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камень 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vs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честность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при этом слово </a:t>
            </a:r>
            <a:r>
              <a:rPr lang="ru-RU" sz="2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честность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тому подобные относятся к периферии лексико-грамматического класса (подсистемы) существительного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5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05D163-3DD9-475A-9469-6AC37BA7B7E5}"/>
              </a:ext>
            </a:extLst>
          </p:cNvPr>
          <p:cNvSpPr txBox="1"/>
          <p:nvPr/>
        </p:nvSpPr>
        <p:spPr>
          <a:xfrm>
            <a:off x="3038061" y="1168142"/>
            <a:ext cx="6115878" cy="388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Наряду с термином </a:t>
            </a:r>
            <a:r>
              <a:rPr lang="ru-RU" sz="24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употребляется ещё термин </a:t>
            </a:r>
            <a:r>
              <a:rPr lang="ru-RU" sz="24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2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термин имеет различные определения, обратимся к наиболее распространенному: структура — «каркас» системы из отношений между элементами, система — совокупность структуры и элементов, выполняющая определённую функцию (</a:t>
            </a:r>
            <a:r>
              <a:rPr lang="ru-RU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Кубрякова, Елена Самойлов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Е. С</a:t>
            </a:r>
            <a:r>
              <a:rPr lang="ru-RU" sz="2400" u="none" strike="noStrike" dirty="0">
                <a:solidFill>
                  <a:srgbClr val="A8BF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Кубрякова, Елена Самойлов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 </a:t>
            </a:r>
            <a:r>
              <a:rPr lang="ru-RU" sz="240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Кубрякова, Елена Самойлов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Кубрякова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Мельников, Геннадий Прокопьевич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Г. П. Мельников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6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8774D6-D7E3-4E91-AD4A-ED4F3129FEB0}"/>
              </a:ext>
            </a:extLst>
          </p:cNvPr>
          <p:cNvSpPr txBox="1"/>
          <p:nvPr/>
        </p:nvSpPr>
        <p:spPr>
          <a:xfrm>
            <a:off x="2242930" y="829466"/>
            <a:ext cx="6115878" cy="139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</a:pPr>
            <a:r>
              <a:rPr lang="ru-RU" sz="32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Уровни или ярусы языка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Языковая система включает в себя ряд подсистем или уровней (ярусов).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1937C-5C58-4CC6-9188-B75655B1C51A}"/>
              </a:ext>
            </a:extLst>
          </p:cNvPr>
          <p:cNvSpPr txBox="1"/>
          <p:nvPr/>
        </p:nvSpPr>
        <p:spPr>
          <a:xfrm>
            <a:off x="2441713" y="2134807"/>
            <a:ext cx="611587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Фонемный ярус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фонема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вук речи в языковой системе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Фонемы выполняют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функции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узнавания (перцептивная функция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различения (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сигнификативная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функция)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Перцептивная – это функция доведения зву­ков речи до восприятия: она дает возможность воспринимать и опознавать органом слуха звуки речи и их сочетания, способ­ствуя отождествлению одних и тех же слов и морфем.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Сигнификативная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смыслоразличительная функция, т.е. функция различения значимых элементов языка — морфем и слов. Например, ср.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мать.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0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6940E2-996B-43F4-A1FC-980ABD555B3D}"/>
              </a:ext>
            </a:extLst>
          </p:cNvPr>
          <p:cNvSpPr txBox="1"/>
          <p:nvPr/>
        </p:nvSpPr>
        <p:spPr>
          <a:xfrm>
            <a:off x="3038061" y="955114"/>
            <a:ext cx="6115878" cy="474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Морфемный ярус (морфема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минимальная значимая единица языка). Все морфемы по своему значению распадаются на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корневые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(вещественное значение, понятие) 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аффиксальные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морфемы, которые делятся на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словообразовательные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(деривационные - подчеркнуто) 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словоизменительные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(грамматические, формообразующие – жирным шрифтом), ср.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</a:t>
            </a:r>
            <a:r>
              <a:rPr lang="en-US" sz="20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орал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Значение словообразовательных и формообразующих морфем предельно обобщено по сравнению с индивидуальным значением корневых морфем (подчеркнуто), ср. </a:t>
            </a:r>
            <a:r>
              <a:rPr lang="ru-RU" sz="20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тель, </a:t>
            </a:r>
            <a:r>
              <a:rPr lang="en-US" sz="20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9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108B4C-32D2-4E27-91AA-C01AFBDF8EF7}"/>
              </a:ext>
            </a:extLst>
          </p:cNvPr>
          <p:cNvSpPr txBox="1"/>
          <p:nvPr/>
        </p:nvSpPr>
        <p:spPr>
          <a:xfrm>
            <a:off x="2938670" y="997508"/>
            <a:ext cx="6115878" cy="5290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Лексемный ярус (лексема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единица словарного состава языка и совокупность грамматических форм слова в одну: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стол-стола-столу-столом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т.д.;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’-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Основная единица лексемного (лексического) яруса – это слово (лексема).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слове сливаются три стороны – фонетическая, морфемная и семантическая (смысловая). Многие лингвисты считают слово центральным в механизме языка (см. из Библии: Вначале было слово).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9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7C3045-5FF4-4C18-8E3F-5BF997CCBD6C}"/>
              </a:ext>
            </a:extLst>
          </p:cNvPr>
          <p:cNvSpPr txBox="1"/>
          <p:nvPr/>
        </p:nvSpPr>
        <p:spPr>
          <a:xfrm>
            <a:off x="3038061" y="750767"/>
            <a:ext cx="611587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Существует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множество определений слова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но ни одно не выдерживает критики, так как является либо слишком широким, либо слишком узким. Вследствие многофункциональности, сложности слова (лексемы) системность лексического яруса также носит особы характер. Лексическая система представляет собой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динамическое образование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Она, как известно, пополняется новыми словами, вместе с тем множество слов выходят из употребления, превращаясь в архаизмы или в слова, совсем вышедшие из употребления. Внутри системы в целом существует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множество подсистем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основанных на многозначности, синонимических, антонимических,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омономических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т.п. отношениях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002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775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Helvetica</vt:lpstr>
      <vt:lpstr>Times New Roman</vt:lpstr>
      <vt:lpstr>Натуральные материалы</vt:lpstr>
      <vt:lpstr>Лекция 2. Языковая система и подсистемы языка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Языковая система и подсистемы языка </dc:title>
  <dc:creator>1</dc:creator>
  <cp:lastModifiedBy>1</cp:lastModifiedBy>
  <cp:revision>5</cp:revision>
  <dcterms:created xsi:type="dcterms:W3CDTF">2021-05-31T01:45:20Z</dcterms:created>
  <dcterms:modified xsi:type="dcterms:W3CDTF">2021-05-31T02:18:23Z</dcterms:modified>
</cp:coreProperties>
</file>