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88" r:id="rId3"/>
    <p:sldId id="286" r:id="rId4"/>
    <p:sldId id="287" r:id="rId5"/>
    <p:sldId id="257" r:id="rId6"/>
    <p:sldId id="258" r:id="rId7"/>
    <p:sldId id="259" r:id="rId8"/>
    <p:sldId id="271" r:id="rId9"/>
    <p:sldId id="272" r:id="rId10"/>
    <p:sldId id="273" r:id="rId11"/>
    <p:sldId id="274" r:id="rId12"/>
    <p:sldId id="276" r:id="rId13"/>
    <p:sldId id="277" r:id="rId14"/>
    <p:sldId id="278" r:id="rId15"/>
    <p:sldId id="296" r:id="rId16"/>
    <p:sldId id="279" r:id="rId17"/>
    <p:sldId id="280" r:id="rId18"/>
    <p:sldId id="281" r:id="rId19"/>
    <p:sldId id="291" r:id="rId20"/>
    <p:sldId id="297" r:id="rId21"/>
    <p:sldId id="298" r:id="rId22"/>
    <p:sldId id="295" r:id="rId23"/>
    <p:sldId id="299" r:id="rId24"/>
    <p:sldId id="300" r:id="rId25"/>
    <p:sldId id="30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1" autoAdjust="0"/>
    <p:restoredTop sz="94660"/>
  </p:normalViewPr>
  <p:slideViewPr>
    <p:cSldViewPr snapToGrid="0">
      <p:cViewPr varScale="1">
        <p:scale>
          <a:sx n="88" d="100"/>
          <a:sy n="88" d="100"/>
        </p:scale>
        <p:origin x="-38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4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3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114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88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0948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305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003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50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41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15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81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24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5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43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27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12403-79E6-4394-97B9-ACEE874C2699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40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918" y="1651499"/>
            <a:ext cx="9811885" cy="1646302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Прикладная лингвистика 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96535" y="5984921"/>
            <a:ext cx="3361765" cy="299254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4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Сущность лингвистической стороны процессов АСОТ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 собственной </a:t>
            </a:r>
            <a:r>
              <a:rPr lang="ru-RU" sz="2800" b="1" dirty="0"/>
              <a:t>лингвистической точки зрения процессы</a:t>
            </a:r>
            <a:r>
              <a:rPr lang="ru-RU" sz="2800" b="1" dirty="0" smtClean="0"/>
              <a:t>, </a:t>
            </a:r>
            <a:r>
              <a:rPr lang="ru-RU" sz="2800" dirty="0" smtClean="0"/>
              <a:t>осуществляемые </a:t>
            </a:r>
            <a:r>
              <a:rPr lang="ru-RU" sz="2800" dirty="0"/>
              <a:t>в машине </a:t>
            </a:r>
            <a:r>
              <a:rPr lang="ru-RU" sz="2800" b="1" dirty="0"/>
              <a:t>при решении подобных задач,</a:t>
            </a:r>
            <a:r>
              <a:rPr lang="ru-RU" sz="2800" dirty="0"/>
              <a:t> сводятся к </a:t>
            </a:r>
            <a:r>
              <a:rPr lang="ru-RU" sz="2800" b="1" u="sng" dirty="0">
                <a:solidFill>
                  <a:srgbClr val="C00000"/>
                </a:solidFill>
              </a:rPr>
              <a:t>перезаписи информации </a:t>
            </a:r>
            <a:r>
              <a:rPr lang="ru-RU" sz="2800" b="1" dirty="0"/>
              <a:t>на </a:t>
            </a:r>
            <a:r>
              <a:rPr lang="ru-RU" sz="2800" b="1" dirty="0" smtClean="0"/>
              <a:t>тех </a:t>
            </a:r>
            <a:r>
              <a:rPr lang="ru-RU" sz="2800" dirty="0" smtClean="0"/>
              <a:t>или </a:t>
            </a:r>
            <a:r>
              <a:rPr lang="ru-RU" sz="2800" b="1" dirty="0" smtClean="0"/>
              <a:t>иных </a:t>
            </a:r>
            <a:r>
              <a:rPr lang="ru-RU" sz="2800" b="1" dirty="0"/>
              <a:t>(естественных и искусственных) языках.</a:t>
            </a:r>
            <a:endParaRPr lang="ru-RU" sz="28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2560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b="1" dirty="0" smtClean="0"/>
              <a:t>Фундаментальные качества </a:t>
            </a:r>
            <a:r>
              <a:rPr lang="ru-RU" sz="2400" b="1" dirty="0"/>
              <a:t>естественного языка, которые создают трудности для автоматической обработки информации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 smtClean="0"/>
              <a:t>1</a:t>
            </a:r>
            <a:r>
              <a:rPr lang="ru-RU" sz="3200" dirty="0"/>
              <a:t>) </a:t>
            </a:r>
            <a:r>
              <a:rPr lang="ru-RU" sz="3200" b="1" dirty="0"/>
              <a:t>нечёткость значения языковых выражений</a:t>
            </a:r>
            <a:endParaRPr lang="ru-RU" sz="3200" dirty="0"/>
          </a:p>
          <a:p>
            <a:r>
              <a:rPr lang="ru-RU" sz="3200" dirty="0"/>
              <a:t>2) </a:t>
            </a:r>
            <a:r>
              <a:rPr lang="ru-RU" sz="3200" b="1" dirty="0"/>
              <a:t>динамичность</a:t>
            </a:r>
            <a:r>
              <a:rPr lang="ru-RU" sz="3200" dirty="0"/>
              <a:t> языковой системы</a:t>
            </a:r>
          </a:p>
          <a:p>
            <a:r>
              <a:rPr lang="ru-RU" sz="3200" dirty="0"/>
              <a:t>3) образность </a:t>
            </a:r>
            <a:r>
              <a:rPr lang="ru-RU" sz="3200" b="1" dirty="0"/>
              <a:t>номинаций</a:t>
            </a:r>
            <a:endParaRPr lang="ru-RU" sz="3200" dirty="0"/>
          </a:p>
          <a:p>
            <a:r>
              <a:rPr lang="ru-RU" sz="3200" dirty="0"/>
              <a:t>4) бесконечные </a:t>
            </a:r>
            <a:r>
              <a:rPr lang="ru-RU" sz="3200" b="1" dirty="0"/>
              <a:t>творческие возможности в освоении новых знаний</a:t>
            </a:r>
            <a:endParaRPr lang="ru-RU" sz="3200" dirty="0"/>
          </a:p>
          <a:p>
            <a:r>
              <a:rPr lang="ru-RU" sz="3200" dirty="0"/>
              <a:t>5) семантическая </a:t>
            </a:r>
            <a:r>
              <a:rPr lang="ru-RU" sz="3200" b="1" dirty="0"/>
              <a:t>мощь словаря</a:t>
            </a:r>
            <a:endParaRPr lang="ru-RU" sz="3200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9455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4676" y="609600"/>
            <a:ext cx="8596668" cy="1320800"/>
          </a:xfrm>
        </p:spPr>
        <p:txBody>
          <a:bodyPr/>
          <a:lstStyle/>
          <a:p>
            <a:r>
              <a:rPr lang="ru-RU" dirty="0" smtClean="0"/>
              <a:t>Компьютерная лингвистика</a:t>
            </a:r>
            <a:br>
              <a:rPr lang="ru-RU" dirty="0" smtClean="0"/>
            </a:br>
            <a:r>
              <a:rPr lang="ru-RU" dirty="0" smtClean="0"/>
              <a:t>Распознавание речи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Распознавание речи</a:t>
            </a:r>
            <a:r>
              <a:rPr lang="ru-RU" sz="2800" dirty="0"/>
              <a:t> ‒ процесс </a:t>
            </a:r>
            <a:r>
              <a:rPr lang="ru-RU" sz="2800" b="1" dirty="0"/>
              <a:t>преобразования речевого сигнала</a:t>
            </a:r>
            <a:r>
              <a:rPr lang="ru-RU" sz="2800" dirty="0"/>
              <a:t> в </a:t>
            </a:r>
            <a:r>
              <a:rPr lang="ru-RU" sz="2800" b="1" dirty="0"/>
              <a:t>цифровую информацию (например, текстовые данные). Обратной</a:t>
            </a:r>
            <a:r>
              <a:rPr lang="ru-RU" sz="2800" dirty="0"/>
              <a:t> задачей является </a:t>
            </a:r>
            <a:r>
              <a:rPr lang="ru-RU" sz="2800" b="1" dirty="0"/>
              <a:t>синтез речи</a:t>
            </a:r>
            <a:r>
              <a:rPr lang="ru-RU" sz="2800" b="1" dirty="0" smtClean="0"/>
              <a:t>.</a:t>
            </a:r>
            <a:endParaRPr lang="ru-RU" sz="2800" dirty="0"/>
          </a:p>
          <a:p>
            <a:r>
              <a:rPr lang="ru-RU" sz="2800" b="1" dirty="0"/>
              <a:t>Первое устройство</a:t>
            </a:r>
            <a:r>
              <a:rPr lang="ru-RU" sz="2800" dirty="0"/>
              <a:t> для </a:t>
            </a:r>
            <a:r>
              <a:rPr lang="ru-RU" sz="2800" b="1" dirty="0"/>
              <a:t>распознавания</a:t>
            </a:r>
            <a:r>
              <a:rPr lang="ru-RU" sz="2800" dirty="0"/>
              <a:t> речи появилось </a:t>
            </a:r>
            <a:r>
              <a:rPr lang="ru-RU" sz="2800" b="1" dirty="0"/>
              <a:t>в 1952 году,</a:t>
            </a:r>
            <a:r>
              <a:rPr lang="ru-RU" sz="2800" dirty="0"/>
              <a:t> оно могло распознавать </a:t>
            </a:r>
            <a:r>
              <a:rPr lang="ru-RU" sz="2800" b="1" dirty="0"/>
              <a:t>произнесённые человеком цифры.</a:t>
            </a:r>
            <a:endParaRPr lang="ru-RU" sz="2800" dirty="0"/>
          </a:p>
          <a:p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878156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Системы распознавания речи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000" i="1" dirty="0" smtClean="0"/>
              <a:t>по </a:t>
            </a:r>
            <a:r>
              <a:rPr lang="ru-RU" sz="2000" b="1" i="1" dirty="0"/>
              <a:t>размеру словаря</a:t>
            </a:r>
            <a:r>
              <a:rPr lang="ru-RU" sz="2000" i="1" dirty="0"/>
              <a:t> (ограниченный набор слов, словарь большого размера)</a:t>
            </a:r>
            <a:endParaRPr lang="ru-RU" sz="2000" dirty="0"/>
          </a:p>
          <a:p>
            <a:pPr lvl="0"/>
            <a:r>
              <a:rPr lang="ru-RU" sz="2000" i="1" dirty="0"/>
              <a:t>по </a:t>
            </a:r>
            <a:r>
              <a:rPr lang="ru-RU" sz="2000" b="1" i="1" dirty="0"/>
              <a:t>типу речи</a:t>
            </a:r>
            <a:r>
              <a:rPr lang="ru-RU" sz="2000" i="1" dirty="0"/>
              <a:t> (слитная или раздельная речь)</a:t>
            </a:r>
            <a:endParaRPr lang="ru-RU" sz="2000" dirty="0"/>
          </a:p>
          <a:p>
            <a:pPr lvl="0"/>
            <a:r>
              <a:rPr lang="ru-RU" sz="2000" i="1" dirty="0"/>
              <a:t>по </a:t>
            </a:r>
            <a:r>
              <a:rPr lang="ru-RU" sz="2000" b="1" i="1" dirty="0"/>
              <a:t>назначению</a:t>
            </a:r>
            <a:r>
              <a:rPr lang="ru-RU" sz="2000" i="1" dirty="0"/>
              <a:t> (системы диктовки, командные системы)</a:t>
            </a:r>
            <a:endParaRPr lang="ru-RU" sz="2000" dirty="0"/>
          </a:p>
          <a:p>
            <a:pPr lvl="0"/>
            <a:r>
              <a:rPr lang="ru-RU" sz="2000" i="1" dirty="0"/>
              <a:t>по </a:t>
            </a:r>
            <a:r>
              <a:rPr lang="ru-RU" sz="2000" b="1" i="1" dirty="0"/>
              <a:t>используемому алгоритму</a:t>
            </a:r>
            <a:r>
              <a:rPr lang="ru-RU" sz="2000" i="1" dirty="0"/>
              <a:t> (нейронные сети, динамическое программирование)</a:t>
            </a:r>
            <a:endParaRPr lang="ru-RU" sz="2000" dirty="0"/>
          </a:p>
          <a:p>
            <a:pPr lvl="0"/>
            <a:r>
              <a:rPr lang="ru-RU" sz="2000" i="1" dirty="0"/>
              <a:t>по </a:t>
            </a:r>
            <a:r>
              <a:rPr lang="ru-RU" sz="2000" b="1" i="1" dirty="0"/>
              <a:t>типу структурной единицы</a:t>
            </a:r>
            <a:r>
              <a:rPr lang="ru-RU" sz="2000" i="1" dirty="0"/>
              <a:t> (фразы, слова, фонемы, аллофоны)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859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Этапы </a:t>
            </a:r>
            <a:r>
              <a:rPr lang="ru-RU" b="1" dirty="0" smtClean="0"/>
              <a:t>распознавания речи. Применение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1) </a:t>
            </a:r>
            <a:r>
              <a:rPr lang="ru-RU" dirty="0" smtClean="0"/>
              <a:t>Оценка </a:t>
            </a:r>
            <a:r>
              <a:rPr lang="ru-RU" b="1" dirty="0" smtClean="0"/>
              <a:t>качества </a:t>
            </a:r>
            <a:r>
              <a:rPr lang="ru-RU" dirty="0" smtClean="0"/>
              <a:t>речевого </a:t>
            </a:r>
            <a:r>
              <a:rPr lang="ru-RU" dirty="0"/>
              <a:t>сигнала.</a:t>
            </a:r>
          </a:p>
          <a:p>
            <a:r>
              <a:rPr lang="ru-RU" b="1" dirty="0"/>
              <a:t>2</a:t>
            </a:r>
            <a:r>
              <a:rPr lang="ru-RU" b="1" dirty="0" smtClean="0"/>
              <a:t>) </a:t>
            </a:r>
            <a:r>
              <a:rPr lang="ru-RU" dirty="0" smtClean="0"/>
              <a:t>Работа модуля </a:t>
            </a:r>
            <a:r>
              <a:rPr lang="ru-RU" b="1" dirty="0" smtClean="0"/>
              <a:t>акустической </a:t>
            </a:r>
            <a:r>
              <a:rPr lang="ru-RU" b="1" dirty="0"/>
              <a:t>адаптации.</a:t>
            </a:r>
            <a:endParaRPr lang="ru-RU" dirty="0"/>
          </a:p>
          <a:p>
            <a:r>
              <a:rPr lang="ru-RU" b="1" dirty="0"/>
              <a:t>3</a:t>
            </a:r>
            <a:r>
              <a:rPr lang="ru-RU" b="1" dirty="0" smtClean="0"/>
              <a:t>) </a:t>
            </a:r>
            <a:r>
              <a:rPr lang="ru-RU" dirty="0" smtClean="0"/>
              <a:t>Выделение </a:t>
            </a:r>
            <a:r>
              <a:rPr lang="ru-RU" b="1" dirty="0" smtClean="0"/>
              <a:t>участков </a:t>
            </a:r>
            <a:r>
              <a:rPr lang="ru-RU" dirty="0" smtClean="0"/>
              <a:t>речи</a:t>
            </a:r>
            <a:r>
              <a:rPr lang="ru-RU" dirty="0"/>
              <a:t>.</a:t>
            </a:r>
          </a:p>
          <a:p>
            <a:r>
              <a:rPr lang="ru-RU" b="1" dirty="0"/>
              <a:t>4)</a:t>
            </a:r>
            <a:r>
              <a:rPr lang="ru-RU" dirty="0"/>
              <a:t>Работа </a:t>
            </a:r>
            <a:r>
              <a:rPr lang="ru-RU" b="1" dirty="0"/>
              <a:t>основного блока</a:t>
            </a:r>
            <a:r>
              <a:rPr lang="ru-RU" dirty="0"/>
              <a:t> системы </a:t>
            </a:r>
            <a:r>
              <a:rPr lang="ru-RU" b="1" dirty="0"/>
              <a:t>распознавания ‒ декодера.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Успешными примерами использования технологии распознавания речи</a:t>
            </a:r>
            <a:r>
              <a:rPr lang="ru-RU" dirty="0"/>
              <a:t> в </a:t>
            </a:r>
            <a:r>
              <a:rPr lang="ru-RU" b="1" dirty="0"/>
              <a:t>мобильных</a:t>
            </a:r>
            <a:r>
              <a:rPr lang="ru-RU" dirty="0"/>
              <a:t> приложениях я</a:t>
            </a:r>
            <a:r>
              <a:rPr lang="ru-RU" b="1" dirty="0"/>
              <a:t>вляются: ввод адреса </a:t>
            </a:r>
            <a:r>
              <a:rPr lang="ru-RU" b="1" dirty="0" smtClean="0"/>
              <a:t>голосом </a:t>
            </a:r>
            <a:r>
              <a:rPr lang="ru-RU" dirty="0" smtClean="0"/>
              <a:t>в </a:t>
            </a:r>
            <a:r>
              <a:rPr lang="ru-RU" b="1" dirty="0" err="1" smtClean="0"/>
              <a:t>Яндекс.Навигаторе</a:t>
            </a:r>
            <a:r>
              <a:rPr lang="ru-RU" b="1" dirty="0"/>
              <a:t>, голосовой поиск </a:t>
            </a:r>
            <a:r>
              <a:rPr lang="ru-RU" b="1" dirty="0" err="1"/>
              <a:t>Google</a:t>
            </a:r>
            <a:r>
              <a:rPr lang="ru-RU" b="1" dirty="0"/>
              <a:t> </a:t>
            </a:r>
            <a:r>
              <a:rPr lang="ru-RU" b="1" dirty="0" err="1"/>
              <a:t>Now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b="1" dirty="0" smtClean="0"/>
              <a:t>Помимо </a:t>
            </a:r>
            <a:r>
              <a:rPr lang="ru-RU" b="1" dirty="0"/>
              <a:t>мобильных устройств, технология распознавания речи</a:t>
            </a:r>
            <a:r>
              <a:rPr lang="ru-RU" dirty="0"/>
              <a:t> находит широкое </a:t>
            </a:r>
            <a:r>
              <a:rPr lang="ru-RU" b="1" dirty="0"/>
              <a:t>распространение в различных сферах бизнеса</a:t>
            </a:r>
            <a:r>
              <a:rPr lang="ru-RU" b="1" dirty="0" smtClean="0"/>
              <a:t>:</a:t>
            </a:r>
            <a:endParaRPr lang="ru-RU" dirty="0"/>
          </a:p>
          <a:p>
            <a:r>
              <a:rPr lang="ru-RU" b="1" dirty="0"/>
              <a:t>Телефония</a:t>
            </a:r>
            <a:endParaRPr lang="ru-RU" dirty="0"/>
          </a:p>
          <a:p>
            <a:r>
              <a:rPr lang="ru-RU" b="1" dirty="0"/>
              <a:t>Бытовая техника и роботы</a:t>
            </a:r>
            <a:endParaRPr lang="ru-RU" dirty="0"/>
          </a:p>
          <a:p>
            <a:r>
              <a:rPr lang="ru-RU" b="1" dirty="0"/>
              <a:t>Десктопы и ноутбуки</a:t>
            </a:r>
            <a:endParaRPr lang="ru-RU" dirty="0"/>
          </a:p>
          <a:p>
            <a:r>
              <a:rPr lang="ru-RU" b="1" dirty="0"/>
              <a:t>Автомобили</a:t>
            </a:r>
            <a:endParaRPr lang="ru-RU" dirty="0"/>
          </a:p>
          <a:p>
            <a:r>
              <a:rPr lang="ru-RU" b="1" dirty="0" smtClean="0"/>
              <a:t>Социальные </a:t>
            </a:r>
            <a:r>
              <a:rPr lang="ru-RU" b="1" dirty="0"/>
              <a:t>сервисы</a:t>
            </a:r>
            <a:r>
              <a:rPr lang="ru-RU" dirty="0"/>
              <a:t> для людей с </a:t>
            </a:r>
            <a:r>
              <a:rPr lang="ru-RU" b="1" dirty="0"/>
              <a:t>ограниченными </a:t>
            </a:r>
            <a:r>
              <a:rPr lang="ru-RU" b="1" dirty="0" smtClean="0"/>
              <a:t>возможностями</a:t>
            </a:r>
            <a:endParaRPr lang="ru-RU" dirty="0"/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920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Лексикология - Лексикография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Лексикология </a:t>
            </a:r>
            <a:r>
              <a:rPr lang="ru-RU" sz="2800" dirty="0" smtClean="0"/>
              <a:t>– раздел языкознания, опирающийся на теорию слова, теорию семантики, теорию номинации.</a:t>
            </a:r>
          </a:p>
          <a:p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Лексикография </a:t>
            </a:r>
            <a:r>
              <a:rPr lang="ru-RU" sz="2800" dirty="0">
                <a:solidFill>
                  <a:srgbClr val="C00000"/>
                </a:solidFill>
              </a:rPr>
              <a:t>– </a:t>
            </a:r>
            <a:r>
              <a:rPr lang="ru-RU" sz="2800" dirty="0" smtClean="0">
                <a:solidFill>
                  <a:srgbClr val="C00000"/>
                </a:solidFill>
              </a:rPr>
              <a:t>прикладная </a:t>
            </a:r>
            <a:r>
              <a:rPr lang="ru-RU" sz="2800" dirty="0" smtClean="0">
                <a:solidFill>
                  <a:srgbClr val="FF0000"/>
                </a:solidFill>
              </a:rPr>
              <a:t>сфера</a:t>
            </a:r>
            <a:r>
              <a:rPr lang="ru-RU" sz="2800" dirty="0" smtClean="0"/>
              <a:t> лексикологии; практика </a:t>
            </a:r>
            <a:r>
              <a:rPr lang="ru-RU" sz="2800" dirty="0"/>
              <a:t>создания, издания и распространения словарей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20954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Типы словарей по </a:t>
            </a:r>
            <a:r>
              <a:rPr lang="ru-RU" u="sng" dirty="0" smtClean="0"/>
              <a:t>шести </a:t>
            </a:r>
            <a:r>
              <a:rPr lang="ru-RU" dirty="0" smtClean="0"/>
              <a:t>критериям </a:t>
            </a:r>
            <a:r>
              <a:rPr lang="ru-RU" dirty="0" err="1" smtClean="0"/>
              <a:t>Л.В.Щербы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100" b="1" dirty="0" smtClean="0">
                <a:solidFill>
                  <a:srgbClr val="C00000"/>
                </a:solidFill>
              </a:rPr>
              <a:t>Словарь </a:t>
            </a:r>
            <a:r>
              <a:rPr lang="ru-RU" sz="2100" b="1" dirty="0">
                <a:solidFill>
                  <a:srgbClr val="C00000"/>
                </a:solidFill>
              </a:rPr>
              <a:t>академического типа — словарь-справочник</a:t>
            </a:r>
            <a:r>
              <a:rPr lang="ru-RU" sz="2100" dirty="0"/>
              <a:t>. Словарь академического типа является нормативным, описывающим лексическую систему данного языка: в нём не должно быть фактов, противоречащих современному употреблению. В противоположность академическим словарям словари-справочники могут содержать сведения о более широком круге слов, выходящих за границы нормативного литературного языка.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100" b="1" dirty="0">
                <a:solidFill>
                  <a:srgbClr val="FF0000"/>
                </a:solidFill>
              </a:rPr>
              <a:t>Энциклопедический словарь — общий словарь</a:t>
            </a:r>
            <a:r>
              <a:rPr lang="ru-RU" sz="2100" dirty="0"/>
              <a:t>. Противопоставление энциклопедических (описывают вещь, реалию) и лингвистических словарей (описывают слова)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100" b="1" dirty="0">
                <a:solidFill>
                  <a:srgbClr val="C00000"/>
                </a:solidFill>
              </a:rPr>
              <a:t>Тезаурус — обычный (толковый или переводной) словарь</a:t>
            </a:r>
            <a:r>
              <a:rPr lang="ru-RU" sz="2100" dirty="0">
                <a:solidFill>
                  <a:srgbClr val="C00000"/>
                </a:solidFill>
              </a:rPr>
              <a:t>. </a:t>
            </a:r>
            <a:r>
              <a:rPr lang="ru-RU" sz="2100" dirty="0"/>
              <a:t>Тезаурусами считаются словари, в которых приводятся все слова, встретившиеся в данном языке хотя бы один раз.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100" b="1" dirty="0">
                <a:solidFill>
                  <a:srgbClr val="FF0000"/>
                </a:solidFill>
              </a:rPr>
              <a:t>Обычный (толковый или переводной) словарь — идеологический (идеографический) словарь</a:t>
            </a:r>
            <a:r>
              <a:rPr lang="ru-RU" sz="2100" dirty="0"/>
              <a:t>. В идеологическом словаре слова должны идти по порядку.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100" b="1" dirty="0">
                <a:solidFill>
                  <a:srgbClr val="FF0000"/>
                </a:solidFill>
              </a:rPr>
              <a:t>Толковый словарь — переводной словарь</a:t>
            </a:r>
            <a:r>
              <a:rPr lang="ru-RU" sz="2100" dirty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100" b="1" dirty="0">
                <a:solidFill>
                  <a:srgbClr val="FF0000"/>
                </a:solidFill>
              </a:rPr>
              <a:t>Исторический словарь — неисторический словарь</a:t>
            </a:r>
            <a:r>
              <a:rPr lang="ru-RU" sz="2100" dirty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297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Разграничение Лингвистических и Энциклопедических словарей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энциклопедических словарях описываются понятия (в зависимости от объёма и адресата словаря даётся более или менее развёрнутая научная информация), в </a:t>
            </a:r>
            <a:r>
              <a:rPr lang="ru-RU" dirty="0" smtClean="0"/>
              <a:t>лингвистических (толковых) лингвистические </a:t>
            </a:r>
            <a:r>
              <a:rPr lang="ru-RU" dirty="0"/>
              <a:t>значения.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Пример </a:t>
            </a:r>
            <a:r>
              <a:rPr lang="ru-RU" dirty="0"/>
              <a:t>словарной статьи из </a:t>
            </a:r>
            <a:r>
              <a:rPr lang="ru-RU" dirty="0">
                <a:solidFill>
                  <a:srgbClr val="C00000"/>
                </a:solidFill>
              </a:rPr>
              <a:t>лингвистического словаря</a:t>
            </a:r>
            <a:r>
              <a:rPr lang="ru-RU" dirty="0"/>
              <a:t>: </a:t>
            </a:r>
          </a:p>
          <a:p>
            <a:r>
              <a:rPr lang="ru-RU" b="1" dirty="0">
                <a:solidFill>
                  <a:srgbClr val="7030A0"/>
                </a:solidFill>
              </a:rPr>
              <a:t>СУРОК</a:t>
            </a:r>
            <a:r>
              <a:rPr lang="ru-RU" dirty="0">
                <a:solidFill>
                  <a:srgbClr val="7030A0"/>
                </a:solidFill>
              </a:rPr>
              <a:t>, -р к а, м. </a:t>
            </a:r>
            <a:r>
              <a:rPr lang="ru-RU" dirty="0"/>
              <a:t>Небольшой грызун сем. беличьих, живущий в норах и зимой впадающий в спячку.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Пример </a:t>
            </a:r>
            <a:r>
              <a:rPr lang="ru-RU" dirty="0"/>
              <a:t>словарной статьи из </a:t>
            </a:r>
            <a:r>
              <a:rPr lang="ru-RU" dirty="0">
                <a:solidFill>
                  <a:srgbClr val="FF0000"/>
                </a:solidFill>
              </a:rPr>
              <a:t>энциклопедического словаря</a:t>
            </a:r>
            <a:r>
              <a:rPr lang="ru-RU" dirty="0"/>
              <a:t>: </a:t>
            </a:r>
          </a:p>
          <a:p>
            <a:r>
              <a:rPr lang="ru-RU" b="1" dirty="0">
                <a:solidFill>
                  <a:srgbClr val="7030A0"/>
                </a:solidFill>
              </a:rPr>
              <a:t>СУРКИ</a:t>
            </a:r>
            <a:r>
              <a:rPr lang="ru-RU" dirty="0">
                <a:solidFill>
                  <a:srgbClr val="7030A0"/>
                </a:solidFill>
              </a:rPr>
              <a:t>, род млекопитающих сем. беличьих</a:t>
            </a:r>
            <a:r>
              <a:rPr lang="ru-RU" dirty="0"/>
              <a:t>. Длина тела до 60 см, хвоста менее 1/2 длины тела. 13 видов, в Сев. полушарии (исключая пустыни и тундры); в России </a:t>
            </a:r>
            <a:r>
              <a:rPr lang="ru-RU" dirty="0" err="1"/>
              <a:t>неск</a:t>
            </a:r>
            <a:r>
              <a:rPr lang="ru-RU" dirty="0"/>
              <a:t>. видов. Объект промысла (мех, жир, мясо). Могут быть носителями возбудителя чумы. </a:t>
            </a:r>
            <a:r>
              <a:rPr lang="ru-RU" dirty="0" err="1"/>
              <a:t>Нек-рые</a:t>
            </a:r>
            <a:r>
              <a:rPr lang="ru-RU" dirty="0"/>
              <a:t> виды редки, охраняются.</a:t>
            </a:r>
          </a:p>
        </p:txBody>
      </p:sp>
    </p:spTree>
    <p:extLst>
      <p:ext uri="{BB962C8B-B14F-4D97-AF65-F5344CB8AC3E}">
        <p14:creationId xmlns:p14="http://schemas.microsoft.com/office/powerpoint/2010/main" val="3680331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563" y="631372"/>
            <a:ext cx="8596668" cy="1320800"/>
          </a:xfrm>
        </p:spPr>
        <p:txBody>
          <a:bodyPr>
            <a:normAutofit/>
          </a:bodyPr>
          <a:lstStyle/>
          <a:p>
            <a:r>
              <a:rPr lang="ru-RU" dirty="0" smtClean="0"/>
              <a:t>Виды лингвистических словарей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900" dirty="0"/>
              <a:t>С точки зрения </a:t>
            </a:r>
            <a:r>
              <a:rPr lang="ru-RU" sz="1900" b="1" dirty="0"/>
              <a:t>отбора</a:t>
            </a:r>
            <a:r>
              <a:rPr lang="ru-RU" sz="1900" dirty="0"/>
              <a:t> </a:t>
            </a:r>
            <a:r>
              <a:rPr lang="ru-RU" sz="1900" dirty="0" smtClean="0"/>
              <a:t>лексики: словари </a:t>
            </a:r>
            <a:r>
              <a:rPr lang="ru-RU" sz="1900" dirty="0">
                <a:solidFill>
                  <a:srgbClr val="C00000"/>
                </a:solidFill>
              </a:rPr>
              <a:t>тезаурусного </a:t>
            </a:r>
            <a:r>
              <a:rPr lang="ru-RU" sz="1900" dirty="0" smtClean="0">
                <a:solidFill>
                  <a:srgbClr val="C00000"/>
                </a:solidFill>
              </a:rPr>
              <a:t>типа и словари</a:t>
            </a:r>
            <a:r>
              <a:rPr lang="ru-RU" sz="1900" dirty="0">
                <a:solidFill>
                  <a:srgbClr val="C00000"/>
                </a:solidFill>
              </a:rPr>
              <a:t>, в которых лексика отбирается по определённым параметрам </a:t>
            </a:r>
          </a:p>
          <a:p>
            <a:pPr lvl="1"/>
            <a:r>
              <a:rPr lang="ru-RU" sz="1900" b="1" dirty="0">
                <a:solidFill>
                  <a:srgbClr val="C00000"/>
                </a:solidFill>
              </a:rPr>
              <a:t>по сфере употребле</a:t>
            </a:r>
            <a:r>
              <a:rPr lang="ru-RU" sz="1900" dirty="0">
                <a:solidFill>
                  <a:srgbClr val="C00000"/>
                </a:solidFill>
              </a:rPr>
              <a:t>ния </a:t>
            </a:r>
          </a:p>
          <a:p>
            <a:pPr lvl="2"/>
            <a:r>
              <a:rPr lang="ru-RU" sz="1900" dirty="0"/>
              <a:t>разговорный</a:t>
            </a:r>
          </a:p>
          <a:p>
            <a:pPr lvl="2"/>
            <a:r>
              <a:rPr lang="ru-RU" sz="1900" dirty="0"/>
              <a:t>просторечный</a:t>
            </a:r>
          </a:p>
          <a:p>
            <a:pPr lvl="2"/>
            <a:r>
              <a:rPr lang="ru-RU" sz="1900" dirty="0"/>
              <a:t>диалектный</a:t>
            </a:r>
          </a:p>
          <a:p>
            <a:pPr lvl="2"/>
            <a:r>
              <a:rPr lang="ru-RU" sz="1900" dirty="0"/>
              <a:t>арго</a:t>
            </a:r>
          </a:p>
          <a:p>
            <a:pPr lvl="2"/>
            <a:r>
              <a:rPr lang="ru-RU" sz="1900" dirty="0"/>
              <a:t>терминологический</a:t>
            </a:r>
          </a:p>
          <a:p>
            <a:pPr lvl="2"/>
            <a:r>
              <a:rPr lang="ru-RU" sz="1900" dirty="0"/>
              <a:t>поэтической </a:t>
            </a:r>
            <a:r>
              <a:rPr lang="ru-RU" sz="1900" dirty="0" smtClean="0"/>
              <a:t>лексики и т.д.</a:t>
            </a:r>
            <a:endParaRPr lang="ru-RU" sz="1900" dirty="0"/>
          </a:p>
          <a:p>
            <a:endParaRPr lang="ru-RU" i="1" dirty="0" smtClean="0"/>
          </a:p>
        </p:txBody>
      </p:sp>
    </p:spTree>
    <p:extLst>
      <p:ext uri="{BB962C8B-B14F-4D97-AF65-F5344CB8AC3E}">
        <p14:creationId xmlns:p14="http://schemas.microsoft.com/office/powerpoint/2010/main" val="772359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4677" y="326572"/>
            <a:ext cx="8596668" cy="1320800"/>
          </a:xfrm>
        </p:spPr>
        <p:txBody>
          <a:bodyPr>
            <a:normAutofit/>
          </a:bodyPr>
          <a:lstStyle/>
          <a:p>
            <a:r>
              <a:rPr lang="ru-RU" dirty="0" smtClean="0"/>
              <a:t>Обор лексики по параметрам (2)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30087"/>
            <a:ext cx="8596668" cy="4811276"/>
          </a:xfrm>
        </p:spPr>
        <p:txBody>
          <a:bodyPr>
            <a:normAutofit fontScale="85000" lnSpcReduction="20000"/>
          </a:bodyPr>
          <a:lstStyle/>
          <a:p>
            <a:r>
              <a:rPr lang="ru-RU" sz="2100" b="1" dirty="0" smtClean="0">
                <a:solidFill>
                  <a:srgbClr val="C00000"/>
                </a:solidFill>
              </a:rPr>
              <a:t>По исторической </a:t>
            </a:r>
            <a:r>
              <a:rPr lang="ru-RU" sz="2100" b="1" dirty="0">
                <a:solidFill>
                  <a:srgbClr val="C00000"/>
                </a:solidFill>
              </a:rPr>
              <a:t>перспективе </a:t>
            </a:r>
          </a:p>
          <a:p>
            <a:pPr lvl="1"/>
            <a:r>
              <a:rPr lang="ru-RU" sz="2100" b="1" dirty="0"/>
              <a:t>архаизмов</a:t>
            </a:r>
          </a:p>
          <a:p>
            <a:pPr lvl="1"/>
            <a:r>
              <a:rPr lang="ru-RU" sz="2100" b="1" dirty="0"/>
              <a:t>историзмов</a:t>
            </a:r>
          </a:p>
          <a:p>
            <a:pPr lvl="1"/>
            <a:r>
              <a:rPr lang="ru-RU" sz="2100" b="1" dirty="0"/>
              <a:t>неологизмов</a:t>
            </a:r>
          </a:p>
          <a:p>
            <a:r>
              <a:rPr lang="ru-RU" sz="2100" b="1" dirty="0">
                <a:solidFill>
                  <a:srgbClr val="C00000"/>
                </a:solidFill>
              </a:rPr>
              <a:t>происхождению </a:t>
            </a:r>
          </a:p>
          <a:p>
            <a:pPr lvl="1"/>
            <a:r>
              <a:rPr lang="ru-RU" sz="2100" b="1" dirty="0" smtClean="0"/>
              <a:t>иностранных </a:t>
            </a:r>
            <a:r>
              <a:rPr lang="ru-RU" sz="2100" b="1" dirty="0"/>
              <a:t>слов</a:t>
            </a:r>
          </a:p>
          <a:p>
            <a:pPr lvl="1"/>
            <a:r>
              <a:rPr lang="ru-RU" sz="2100" b="1" dirty="0"/>
              <a:t>интернационализмов</a:t>
            </a:r>
          </a:p>
          <a:p>
            <a:r>
              <a:rPr lang="ru-RU" sz="2100" b="1" dirty="0">
                <a:solidFill>
                  <a:srgbClr val="FF0000"/>
                </a:solidFill>
              </a:rPr>
              <a:t>характеристике типов слов </a:t>
            </a:r>
          </a:p>
          <a:p>
            <a:pPr lvl="1"/>
            <a:r>
              <a:rPr lang="ru-RU" sz="2100" b="1" dirty="0"/>
              <a:t>сокращений</a:t>
            </a:r>
          </a:p>
          <a:p>
            <a:pPr lvl="1"/>
            <a:r>
              <a:rPr lang="ru-RU" sz="2100" b="1" dirty="0"/>
              <a:t>ономастические</a:t>
            </a:r>
          </a:p>
          <a:p>
            <a:pPr lvl="1"/>
            <a:r>
              <a:rPr lang="ru-RU" sz="2100" b="1" dirty="0"/>
              <a:t>окказионализмов</a:t>
            </a:r>
          </a:p>
          <a:p>
            <a:r>
              <a:rPr lang="ru-RU" sz="2100" b="1" dirty="0">
                <a:solidFill>
                  <a:srgbClr val="FF0000"/>
                </a:solidFill>
              </a:rPr>
              <a:t>источнику </a:t>
            </a:r>
          </a:p>
          <a:p>
            <a:pPr lvl="1"/>
            <a:r>
              <a:rPr lang="ru-RU" sz="2100" b="1" dirty="0"/>
              <a:t>словари отдельных </a:t>
            </a:r>
            <a:r>
              <a:rPr lang="ru-RU" sz="2100" b="1" dirty="0" smtClean="0"/>
              <a:t>авторов (</a:t>
            </a:r>
            <a:r>
              <a:rPr lang="ru-RU" sz="2100" b="1" dirty="0" err="1" smtClean="0"/>
              <a:t>В.Даля</a:t>
            </a:r>
            <a:r>
              <a:rPr lang="ru-RU" sz="2100" b="1" dirty="0" smtClean="0"/>
              <a:t>)</a:t>
            </a:r>
            <a:endParaRPr lang="ru-RU" sz="21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051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Пункты для рассмотрения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Прикладная лингвистика. Основные прикладные задачи языкознания</a:t>
            </a:r>
            <a:endParaRPr lang="ru-RU" dirty="0"/>
          </a:p>
          <a:p>
            <a:r>
              <a:rPr lang="ru-RU" dirty="0" smtClean="0"/>
              <a:t>Направления ПЛ</a:t>
            </a:r>
          </a:p>
          <a:p>
            <a:r>
              <a:rPr lang="ru-RU" dirty="0" smtClean="0"/>
              <a:t>Автоматизированная обработка языковых данных. Сферы приложения</a:t>
            </a:r>
          </a:p>
          <a:p>
            <a:r>
              <a:rPr lang="ru-RU" dirty="0" smtClean="0"/>
              <a:t>Лексикография как направление ПЛ. Виды словарей. </a:t>
            </a:r>
          </a:p>
          <a:p>
            <a:endParaRPr lang="ru-RU" dirty="0"/>
          </a:p>
          <a:p>
            <a:r>
              <a:rPr lang="ru-RU" dirty="0" smtClean="0"/>
              <a:t>Учебное пособие </a:t>
            </a:r>
            <a:r>
              <a:rPr lang="ru-RU" dirty="0" err="1" smtClean="0"/>
              <a:t>А.Н.Баранов</a:t>
            </a:r>
            <a:r>
              <a:rPr lang="ru-RU" dirty="0" smtClean="0"/>
              <a:t>. Введение в прикладную лингвистику. – М.: </a:t>
            </a:r>
            <a:r>
              <a:rPr lang="ru-RU" dirty="0" err="1" smtClean="0"/>
              <a:t>Эдиториал</a:t>
            </a:r>
            <a:r>
              <a:rPr lang="ru-RU" dirty="0" smtClean="0"/>
              <a:t> УРСС, 2001. – 360 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339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 параметрам слова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448" y="1453017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 точки зрения раскрытия отдельных </a:t>
            </a:r>
            <a:r>
              <a:rPr lang="ru-RU" b="1" u="sng" dirty="0">
                <a:solidFill>
                  <a:srgbClr val="C00000"/>
                </a:solidFill>
              </a:rPr>
              <a:t>аспектов</a:t>
            </a:r>
            <a:r>
              <a:rPr lang="ru-RU" u="sng" dirty="0">
                <a:solidFill>
                  <a:srgbClr val="C00000"/>
                </a:solidFill>
              </a:rPr>
              <a:t> (параметров) слова </a:t>
            </a:r>
            <a:endParaRPr lang="ru-RU" u="sng" dirty="0"/>
          </a:p>
          <a:p>
            <a:r>
              <a:rPr lang="ru-RU" sz="2400" b="1" dirty="0" smtClean="0">
                <a:solidFill>
                  <a:srgbClr val="C00000"/>
                </a:solidFill>
              </a:rPr>
              <a:t>этимологические</a:t>
            </a:r>
            <a:endParaRPr lang="ru-RU" sz="2400" b="1" dirty="0">
              <a:solidFill>
                <a:srgbClr val="C00000"/>
              </a:solidFill>
            </a:endParaRPr>
          </a:p>
          <a:p>
            <a:r>
              <a:rPr lang="ru-RU" sz="2400" b="1" dirty="0">
                <a:solidFill>
                  <a:srgbClr val="C00000"/>
                </a:solidFill>
              </a:rPr>
              <a:t>грамматические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орфографические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орфоэпические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словари служебных слов</a:t>
            </a:r>
          </a:p>
          <a:p>
            <a:r>
              <a:rPr lang="ru-RU" sz="2400" dirty="0"/>
              <a:t>и т. 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467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 точки зрения раскрытия </a:t>
            </a:r>
            <a:r>
              <a:rPr lang="ru-RU" b="1" dirty="0"/>
              <a:t>системных отношений</a:t>
            </a:r>
            <a:r>
              <a:rPr lang="ru-RU" dirty="0"/>
              <a:t> между </a:t>
            </a:r>
            <a:r>
              <a:rPr lang="ru-RU" dirty="0" smtClean="0"/>
              <a:t>словами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гнездовые</a:t>
            </a:r>
            <a:endParaRPr lang="ru-RU" sz="2400" b="1" dirty="0">
              <a:solidFill>
                <a:srgbClr val="C00000"/>
              </a:solidFill>
            </a:endParaRPr>
          </a:p>
          <a:p>
            <a:r>
              <a:rPr lang="ru-RU" sz="2400" b="1" dirty="0">
                <a:solidFill>
                  <a:srgbClr val="C00000"/>
                </a:solidFill>
              </a:rPr>
              <a:t>словообразовательные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омонимические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паронимические словари (план выражений)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синонимические, антонимические словари (план </a:t>
            </a:r>
            <a:r>
              <a:rPr lang="ru-RU" sz="2400" b="1" dirty="0" smtClean="0">
                <a:solidFill>
                  <a:srgbClr val="C00000"/>
                </a:solidFill>
              </a:rPr>
              <a:t>содержания)</a:t>
            </a:r>
            <a:endParaRPr lang="ru-RU" sz="2400" b="1" dirty="0">
              <a:solidFill>
                <a:srgbClr val="C00000"/>
              </a:solidFill>
            </a:endParaRP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18268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 </a:t>
            </a:r>
            <a:r>
              <a:rPr lang="ru-RU" dirty="0"/>
              <a:t>точки зрения выбора </a:t>
            </a:r>
            <a:r>
              <a:rPr lang="ru-RU" b="1" dirty="0"/>
              <a:t>единицы описания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морфем</a:t>
            </a:r>
            <a:endParaRPr lang="ru-RU" sz="2800" b="1" dirty="0">
              <a:solidFill>
                <a:srgbClr val="C00000"/>
              </a:solidFill>
            </a:endParaRPr>
          </a:p>
          <a:p>
            <a:r>
              <a:rPr lang="ru-RU" sz="2800" b="1" dirty="0">
                <a:solidFill>
                  <a:srgbClr val="C00000"/>
                </a:solidFill>
              </a:rPr>
              <a:t>корней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аффиксов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сочетаний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фразеологизмов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цитат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и т. 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5009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/>
              <a:t>С точки зрения описания отдельного </a:t>
            </a:r>
            <a:r>
              <a:rPr lang="ru-RU" sz="3200" b="1" dirty="0">
                <a:solidFill>
                  <a:srgbClr val="C00000"/>
                </a:solidFill>
              </a:rPr>
              <a:t>диахронического среза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  <a:endParaRPr lang="ru-RU" sz="3200" dirty="0" smtClean="0">
              <a:solidFill>
                <a:srgbClr val="C00000"/>
              </a:solidFill>
            </a:endParaRPr>
          </a:p>
          <a:p>
            <a:r>
              <a:rPr lang="ru-RU" sz="3200" u="sng" dirty="0" smtClean="0">
                <a:solidFill>
                  <a:srgbClr val="7030A0"/>
                </a:solidFill>
              </a:rPr>
              <a:t>исторические</a:t>
            </a:r>
            <a:endParaRPr lang="ru-RU" sz="3200" u="sng" dirty="0">
              <a:solidFill>
                <a:srgbClr val="7030A0"/>
              </a:solidFill>
            </a:endParaRPr>
          </a:p>
          <a:p>
            <a:r>
              <a:rPr lang="ru-RU" sz="3200" u="sng" dirty="0">
                <a:solidFill>
                  <a:srgbClr val="7030A0"/>
                </a:solidFill>
              </a:rPr>
              <a:t>разных эпох современного языка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786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 параметрам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С точки зрения </a:t>
            </a:r>
            <a:r>
              <a:rPr lang="ru-RU" b="1" u="sng" dirty="0">
                <a:solidFill>
                  <a:srgbClr val="C00000"/>
                </a:solidFill>
              </a:rPr>
              <a:t>функционального аспекта</a:t>
            </a:r>
            <a:r>
              <a:rPr lang="ru-RU" u="sng" dirty="0">
                <a:solidFill>
                  <a:srgbClr val="C00000"/>
                </a:solidFill>
              </a:rPr>
              <a:t> по частотности </a:t>
            </a:r>
          </a:p>
          <a:p>
            <a:pPr lvl="1"/>
            <a:r>
              <a:rPr lang="ru-RU" dirty="0"/>
              <a:t>частотные</a:t>
            </a:r>
          </a:p>
          <a:p>
            <a:pPr lvl="1"/>
            <a:r>
              <a:rPr lang="ru-RU" dirty="0"/>
              <a:t>редких слов</a:t>
            </a:r>
          </a:p>
          <a:p>
            <a:r>
              <a:rPr lang="ru-RU" u="sng" dirty="0">
                <a:solidFill>
                  <a:srgbClr val="FF0000"/>
                </a:solidFill>
              </a:rPr>
              <a:t>по стилистическому использованию </a:t>
            </a:r>
          </a:p>
          <a:p>
            <a:pPr lvl="1"/>
            <a:r>
              <a:rPr lang="ru-RU" dirty="0"/>
              <a:t>метафор</a:t>
            </a:r>
          </a:p>
          <a:p>
            <a:pPr lvl="1"/>
            <a:r>
              <a:rPr lang="ru-RU" dirty="0"/>
              <a:t>эпитетов</a:t>
            </a:r>
          </a:p>
          <a:p>
            <a:pPr lvl="1"/>
            <a:r>
              <a:rPr lang="ru-RU" dirty="0"/>
              <a:t>сравнений</a:t>
            </a:r>
          </a:p>
          <a:p>
            <a:pPr lvl="1"/>
            <a:r>
              <a:rPr lang="ru-RU" dirty="0"/>
              <a:t>экспрессивной лексики</a:t>
            </a:r>
          </a:p>
          <a:p>
            <a:r>
              <a:rPr lang="ru-RU" u="sng" dirty="0">
                <a:solidFill>
                  <a:srgbClr val="FF0000"/>
                </a:solidFill>
              </a:rPr>
              <a:t>по нормативной характеристике </a:t>
            </a:r>
          </a:p>
          <a:p>
            <a:pPr lvl="1"/>
            <a:r>
              <a:rPr lang="ru-RU" dirty="0"/>
              <a:t>трудностей</a:t>
            </a:r>
          </a:p>
          <a:p>
            <a:pPr lvl="1"/>
            <a:r>
              <a:rPr lang="ru-RU" dirty="0"/>
              <a:t>правильностей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51575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Базовые ссылки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Щерба </a:t>
            </a:r>
            <a:r>
              <a:rPr lang="ru-RU" i="1" dirty="0"/>
              <a:t>Л. В.</a:t>
            </a:r>
            <a:r>
              <a:rPr lang="ru-RU" dirty="0"/>
              <a:t> Опыт общей теории лексикографии</a:t>
            </a:r>
          </a:p>
          <a:p>
            <a:r>
              <a:rPr lang="ru-RU" dirty="0"/>
              <a:t>Словарь // Лингвистический энциклопедический </a:t>
            </a:r>
            <a:r>
              <a:rPr lang="ru-RU" dirty="0" smtClean="0"/>
              <a:t>словарь/ </a:t>
            </a:r>
            <a:r>
              <a:rPr lang="ru-RU" dirty="0"/>
              <a:t>Главный редактор В. Н. Ярцева. — М.: Советская энциклопедия, 1990. — 685 с. </a:t>
            </a:r>
            <a:endParaRPr lang="ru-RU" dirty="0" smtClean="0"/>
          </a:p>
          <a:p>
            <a:r>
              <a:rPr lang="ru-RU" i="1" dirty="0" smtClean="0"/>
              <a:t>А.</a:t>
            </a:r>
            <a:r>
              <a:rPr lang="ru-RU" i="1" dirty="0"/>
              <a:t> С. Герд, Л. А. Ивашко, И. С. </a:t>
            </a:r>
            <a:r>
              <a:rPr lang="ru-RU" i="1" dirty="0" err="1"/>
              <a:t>Лутовинова</a:t>
            </a:r>
            <a:r>
              <a:rPr lang="ru-RU" i="1" dirty="0"/>
              <a:t> и др.</a:t>
            </a:r>
            <a:r>
              <a:rPr lang="ru-RU" dirty="0"/>
              <a:t> Основные типы словарей в отечественной русистике // Лексикография русского языка. Учебник для высших учебных заведений Российской Федерации. — СПб.: Факультет филологии и искусств СПбГУ, 2009. — 672 с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А.Н.Баранов</a:t>
            </a:r>
            <a:r>
              <a:rPr lang="ru-RU" dirty="0" smtClean="0"/>
              <a:t>. Введение в прикладную лингвистику.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976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Прикладная лингвистика. Основные задачи ПЛ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ru-RU" sz="1500" dirty="0" smtClean="0"/>
          </a:p>
          <a:p>
            <a:pPr algn="just"/>
            <a:r>
              <a:rPr lang="ru-RU" sz="2400" dirty="0"/>
              <a:t>Прикладное языкознание занимается вопросами </a:t>
            </a:r>
            <a:r>
              <a:rPr lang="ru-RU" sz="2400" b="1" dirty="0"/>
              <a:t>практического использования теоретических результатов общей или частной лингвистики.</a:t>
            </a:r>
            <a:r>
              <a:rPr lang="ru-RU" sz="2400" dirty="0"/>
              <a:t> </a:t>
            </a:r>
            <a:endParaRPr lang="ru-RU" sz="2400" dirty="0" smtClean="0"/>
          </a:p>
          <a:p>
            <a:pPr algn="just"/>
            <a:r>
              <a:rPr lang="ru-RU" sz="2400" dirty="0" smtClean="0"/>
              <a:t>Прикладное </a:t>
            </a:r>
            <a:r>
              <a:rPr lang="ru-RU" sz="2400" dirty="0"/>
              <a:t>языкознание – это направление в лингвистике, которое занимается разработкой методов решения практических задач, связанных с использованием языка. </a:t>
            </a:r>
            <a:endParaRPr lang="ru-RU" sz="2400" dirty="0" smtClean="0"/>
          </a:p>
          <a:p>
            <a:pPr algn="just"/>
            <a:r>
              <a:rPr lang="ru-RU" sz="2400" dirty="0" smtClean="0"/>
              <a:t>Прикладные </a:t>
            </a:r>
            <a:r>
              <a:rPr lang="ru-RU" sz="2400" dirty="0"/>
              <a:t>сферы языкознания отличаются широким разнообразием. </a:t>
            </a:r>
          </a:p>
        </p:txBody>
      </p:sp>
    </p:spTree>
    <p:extLst>
      <p:ext uri="{BB962C8B-B14F-4D97-AF65-F5344CB8AC3E}">
        <p14:creationId xmlns:p14="http://schemas.microsoft.com/office/powerpoint/2010/main" val="3875151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>
                <a:solidFill>
                  <a:srgbClr val="C00000"/>
                </a:solidFill>
              </a:rPr>
              <a:t>Традиционными прикладными задачами </a:t>
            </a:r>
            <a:r>
              <a:rPr lang="ru-RU" dirty="0"/>
              <a:t>в языкознании являются: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обучение </a:t>
            </a:r>
            <a:r>
              <a:rPr lang="ru-RU" b="1" dirty="0"/>
              <a:t>родному и иностранному языку (лингводидактика); </a:t>
            </a:r>
          </a:p>
          <a:p>
            <a:r>
              <a:rPr lang="ru-RU" b="1" dirty="0"/>
              <a:t>нормирование языкового употребления (составление словарей и грамматик разработка проблем культуры речи, орфографии, орфоэпии</a:t>
            </a:r>
            <a:r>
              <a:rPr lang="ru-RU" b="1" dirty="0" smtClean="0"/>
              <a:t>); создание </a:t>
            </a:r>
            <a:r>
              <a:rPr lang="ru-RU" b="1" dirty="0"/>
              <a:t>и совершенствование систем письма;</a:t>
            </a:r>
          </a:p>
          <a:p>
            <a:r>
              <a:rPr lang="ru-RU" b="1" dirty="0"/>
              <a:t>устный и письменный перевод</a:t>
            </a:r>
            <a:r>
              <a:rPr lang="ru-RU" b="1" dirty="0" smtClean="0"/>
              <a:t>; </a:t>
            </a:r>
          </a:p>
          <a:p>
            <a:r>
              <a:rPr lang="ru-RU" b="1" dirty="0" smtClean="0"/>
              <a:t>проблемы </a:t>
            </a:r>
            <a:r>
              <a:rPr lang="ru-RU" b="1" dirty="0"/>
              <a:t>прикладной ономастики (прежде всего топонимики);</a:t>
            </a:r>
          </a:p>
          <a:p>
            <a:r>
              <a:rPr lang="ru-RU" b="1" dirty="0" smtClean="0"/>
              <a:t> </a:t>
            </a:r>
            <a:r>
              <a:rPr lang="ru-RU" b="1" dirty="0"/>
              <a:t>дешифровка текстов на древних языках;</a:t>
            </a:r>
          </a:p>
          <a:p>
            <a:r>
              <a:rPr lang="ru-RU" b="1" dirty="0" smtClean="0"/>
              <a:t>создание </a:t>
            </a:r>
            <a:r>
              <a:rPr lang="ru-RU" b="1" dirty="0"/>
              <a:t>искусственных </a:t>
            </a:r>
            <a:r>
              <a:rPr lang="ru-RU" b="1" dirty="0" smtClean="0"/>
              <a:t>языков;</a:t>
            </a:r>
            <a:endParaRPr lang="ru-RU" b="1" dirty="0"/>
          </a:p>
          <a:p>
            <a:r>
              <a:rPr lang="ru-RU" b="1" dirty="0" smtClean="0"/>
              <a:t>построение </a:t>
            </a:r>
            <a:r>
              <a:rPr lang="ru-RU" b="1" dirty="0"/>
              <a:t>искусственных (формализованных) языков для различных наук (логики, математики, физики, химии и др.;</a:t>
            </a:r>
          </a:p>
          <a:p>
            <a:r>
              <a:rPr lang="ru-RU" b="1" dirty="0" smtClean="0"/>
              <a:t>создание </a:t>
            </a:r>
            <a:r>
              <a:rPr lang="ru-RU" b="1" dirty="0"/>
              <a:t>систем письма для </a:t>
            </a:r>
            <a:r>
              <a:rPr lang="ru-RU" b="1" dirty="0" smtClean="0"/>
              <a:t>слепых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28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010" y="27549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Сферы прикладной лингвистики 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420" y="1784420"/>
            <a:ext cx="8596668" cy="5416061"/>
          </a:xfrm>
        </p:spPr>
        <p:txBody>
          <a:bodyPr>
            <a:normAutofit/>
          </a:bodyPr>
          <a:lstStyle/>
          <a:p>
            <a:r>
              <a:rPr lang="ru-RU" sz="2400" dirty="0"/>
              <a:t>Лингвистические данные используются в логопедии, психиатрии, медицине, археологии, этнографии, психоанализе, следственной практике, </a:t>
            </a:r>
            <a:r>
              <a:rPr lang="ru-RU" sz="2400" dirty="0" smtClean="0"/>
              <a:t>туризме, административной и юридической сфере и </a:t>
            </a:r>
            <a:r>
              <a:rPr lang="ru-RU" sz="2400" dirty="0"/>
              <a:t>др.</a:t>
            </a:r>
          </a:p>
          <a:p>
            <a:r>
              <a:rPr lang="ru-RU" sz="2400" dirty="0"/>
              <a:t> Одно из традиционных направлений прикладной лингвистики – </a:t>
            </a:r>
            <a:r>
              <a:rPr lang="ru-RU" sz="2400" b="1" dirty="0">
                <a:solidFill>
                  <a:srgbClr val="C00000"/>
                </a:solidFill>
              </a:rPr>
              <a:t>участие в языковой политике государства:</a:t>
            </a:r>
            <a:r>
              <a:rPr lang="ru-RU" sz="2400" dirty="0"/>
              <a:t> ликвидация неграмотности, выбор государственного языка, определение положения других языков по отношению к государственному, вопросы именования и переименования городов, улиц, площадей и т.п.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10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2721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</a:rPr>
              <a:t>Современные задачи </a:t>
            </a:r>
            <a:r>
              <a:rPr lang="ru-RU" sz="3200" dirty="0" smtClean="0"/>
              <a:t>ПЛ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6658" y="1633050"/>
            <a:ext cx="8596668" cy="38807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b="1" dirty="0" smtClean="0"/>
          </a:p>
          <a:p>
            <a:r>
              <a:rPr lang="ru-RU" sz="2400" dirty="0"/>
              <a:t>Одновременно с развитием и совершенствованием классических прикладных областей языкознания </a:t>
            </a:r>
            <a:r>
              <a:rPr lang="ru-RU" sz="2400" b="1" u="sng" dirty="0"/>
              <a:t>во второй половине ХХ в</a:t>
            </a:r>
            <a:r>
              <a:rPr lang="ru-RU" sz="2400" dirty="0"/>
              <a:t>. наметился ряд новых направлений прикладной лингвистики, связанных с решением задач:</a:t>
            </a:r>
          </a:p>
          <a:p>
            <a:r>
              <a:rPr lang="ru-RU" sz="2400" dirty="0">
                <a:solidFill>
                  <a:srgbClr val="FF0000"/>
                </a:solidFill>
              </a:rPr>
              <a:t>- автоматической обработки информации, текстов</a:t>
            </a:r>
            <a:r>
              <a:rPr lang="ru-RU" sz="2400" dirty="0"/>
              <a:t>;</a:t>
            </a:r>
          </a:p>
          <a:p>
            <a:r>
              <a:rPr lang="ru-RU" sz="2400" dirty="0"/>
              <a:t>- </a:t>
            </a:r>
            <a:r>
              <a:rPr lang="ru-RU" sz="2400" dirty="0">
                <a:solidFill>
                  <a:srgbClr val="FF0000"/>
                </a:solidFill>
              </a:rPr>
              <a:t>автоматического информационного поиска</a:t>
            </a:r>
            <a:r>
              <a:rPr lang="ru-RU" sz="2400" dirty="0"/>
              <a:t>, лингвистического обеспечения информационно-поисковых систем;</a:t>
            </a:r>
          </a:p>
          <a:p>
            <a:r>
              <a:rPr lang="ru-RU" sz="2400" dirty="0"/>
              <a:t>- создание языков программирования и языков для целей </a:t>
            </a:r>
            <a:r>
              <a:rPr lang="ru-RU" sz="2400" dirty="0">
                <a:solidFill>
                  <a:srgbClr val="C00000"/>
                </a:solidFill>
              </a:rPr>
              <a:t>человеко-машинной коммуникации;</a:t>
            </a:r>
          </a:p>
          <a:p>
            <a:r>
              <a:rPr lang="ru-RU" sz="2400" dirty="0"/>
              <a:t>- </a:t>
            </a:r>
            <a:r>
              <a:rPr lang="ru-RU" sz="2400" dirty="0">
                <a:solidFill>
                  <a:srgbClr val="FF0000"/>
                </a:solidFill>
              </a:rPr>
              <a:t>разработки проблем искусственного интеллекта, машинного перевода </a:t>
            </a:r>
            <a:r>
              <a:rPr lang="ru-RU" sz="2400" dirty="0"/>
              <a:t>и др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-решение задач  </a:t>
            </a:r>
            <a:r>
              <a:rPr lang="ru-RU" sz="2400" dirty="0" smtClean="0">
                <a:solidFill>
                  <a:srgbClr val="C00000"/>
                </a:solidFill>
              </a:rPr>
              <a:t>эффективного </a:t>
            </a:r>
            <a:r>
              <a:rPr lang="ru-RU" sz="2400" dirty="0">
                <a:solidFill>
                  <a:srgbClr val="C00000"/>
                </a:solidFill>
              </a:rPr>
              <a:t>использования языка в массовой коммуникации, в рекламе, выработку рекомендаций по оптимизации использования языковых форм в межличностном и межгрупповом общении. </a:t>
            </a:r>
            <a:r>
              <a:rPr lang="ru-RU" sz="2400" dirty="0" smtClean="0">
                <a:solidFill>
                  <a:srgbClr val="C00000"/>
                </a:solidFill>
              </a:rPr>
              <a:t>Разрабатывается </a:t>
            </a:r>
            <a:r>
              <a:rPr lang="ru-RU" sz="2400" dirty="0">
                <a:solidFill>
                  <a:srgbClr val="C00000"/>
                </a:solidFill>
              </a:rPr>
              <a:t>направление </a:t>
            </a:r>
            <a:r>
              <a:rPr lang="ru-RU" sz="2400" b="1" dirty="0">
                <a:solidFill>
                  <a:srgbClr val="C00000"/>
                </a:solidFill>
              </a:rPr>
              <a:t>судебной лингвистики</a:t>
            </a:r>
          </a:p>
        </p:txBody>
      </p:sp>
    </p:spTree>
    <p:extLst>
      <p:ext uri="{BB962C8B-B14F-4D97-AF65-F5344CB8AC3E}">
        <p14:creationId xmlns:p14="http://schemas.microsoft.com/office/powerpoint/2010/main" val="28265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1659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Современные направления ПЛ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1259"/>
            <a:ext cx="9260042" cy="4827494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Методы прикладной лингвистики;</a:t>
            </a:r>
          </a:p>
          <a:p>
            <a:pPr lvl="0"/>
            <a:r>
              <a:rPr lang="ru-RU" b="1" u="sng" dirty="0">
                <a:solidFill>
                  <a:srgbClr val="7030A0"/>
                </a:solidFill>
              </a:rPr>
              <a:t>Компьютерная лингвистика</a:t>
            </a:r>
            <a:r>
              <a:rPr lang="ru-RU" b="1" dirty="0">
                <a:solidFill>
                  <a:srgbClr val="7030A0"/>
                </a:solidFill>
              </a:rPr>
              <a:t>;</a:t>
            </a: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Авторизация текста;</a:t>
            </a:r>
          </a:p>
          <a:p>
            <a:pPr lvl="0"/>
            <a:r>
              <a:rPr lang="ru-RU" b="1" u="sng" dirty="0">
                <a:solidFill>
                  <a:srgbClr val="7030A0"/>
                </a:solidFill>
              </a:rPr>
              <a:t>Лексикография. Компьютерная </a:t>
            </a:r>
            <a:r>
              <a:rPr lang="ru-RU" b="1" u="sng" dirty="0" smtClean="0">
                <a:solidFill>
                  <a:srgbClr val="7030A0"/>
                </a:solidFill>
              </a:rPr>
              <a:t>лексикография. Корпусная лингвистика;</a:t>
            </a:r>
            <a:endParaRPr lang="ru-RU" b="1" u="sng" dirty="0">
              <a:solidFill>
                <a:srgbClr val="7030A0"/>
              </a:solidFill>
            </a:endParaRP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Перевод как прикладная лингвистическая дисциплина. Машинный перевод;</a:t>
            </a: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Информационно-поисковые языки;</a:t>
            </a:r>
          </a:p>
          <a:p>
            <a:pPr lvl="0"/>
            <a:r>
              <a:rPr lang="ru-RU" b="1" dirty="0" err="1">
                <a:solidFill>
                  <a:srgbClr val="7030A0"/>
                </a:solidFill>
              </a:rPr>
              <a:t>Аудиолингвальный</a:t>
            </a:r>
            <a:r>
              <a:rPr lang="ru-RU" b="1" dirty="0">
                <a:solidFill>
                  <a:srgbClr val="7030A0"/>
                </a:solidFill>
              </a:rPr>
              <a:t> и аудиовизуальный методы обучения иностранным языкам;</a:t>
            </a:r>
          </a:p>
          <a:p>
            <a:pPr lvl="0"/>
            <a:r>
              <a:rPr lang="ru-RU" b="1" dirty="0" err="1">
                <a:solidFill>
                  <a:srgbClr val="7030A0"/>
                </a:solidFill>
              </a:rPr>
              <a:t>Нейро</a:t>
            </a:r>
            <a:r>
              <a:rPr lang="ru-RU" b="1" dirty="0">
                <a:solidFill>
                  <a:srgbClr val="7030A0"/>
                </a:solidFill>
              </a:rPr>
              <a:t>-лингвистическое программирование;</a:t>
            </a: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Политическая лингвистика. Методика контент-анализа. </a:t>
            </a: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Лингвистическая </a:t>
            </a:r>
            <a:r>
              <a:rPr lang="ru-RU" b="1" dirty="0" smtClean="0">
                <a:solidFill>
                  <a:srgbClr val="7030A0"/>
                </a:solidFill>
              </a:rPr>
              <a:t>экспертиза</a:t>
            </a:r>
          </a:p>
          <a:p>
            <a:pPr lvl="0"/>
            <a:r>
              <a:rPr lang="ru-RU" i="1" dirty="0" smtClean="0"/>
              <a:t>(см. </a:t>
            </a:r>
            <a:r>
              <a:rPr lang="ru-RU" i="1" dirty="0" err="1" smtClean="0"/>
              <a:t>А.Н.Баранов</a:t>
            </a:r>
            <a:r>
              <a:rPr lang="ru-RU" i="1" dirty="0" smtClean="0"/>
              <a:t>. Введение в прикладную лингвистику)</a:t>
            </a:r>
            <a:endParaRPr lang="ru-RU" i="1" dirty="0"/>
          </a:p>
          <a:p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8523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/>
              <a:t>Компьютерная лингвистика.</a:t>
            </a:r>
            <a:br>
              <a:rPr lang="ru-RU" sz="2800" b="1" dirty="0" smtClean="0"/>
            </a:br>
            <a:r>
              <a:rPr lang="ru-RU" sz="2800" b="1" dirty="0"/>
              <a:t>Лингвистическое обеспечение автоматизированных систем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b="1" dirty="0" smtClean="0"/>
              <a:t>Предмет компьютерной лингвистики - лингвистическое </a:t>
            </a:r>
            <a:r>
              <a:rPr lang="ru-RU" sz="2000" b="1" dirty="0"/>
              <a:t>обеспечение автоматизированных </a:t>
            </a:r>
            <a:r>
              <a:rPr lang="ru-RU" sz="2000" b="1" dirty="0" smtClean="0"/>
              <a:t>систем. </a:t>
            </a:r>
          </a:p>
          <a:p>
            <a:r>
              <a:rPr lang="ru-RU" sz="2000" b="1" dirty="0" smtClean="0"/>
              <a:t>Автоматизированные системы -</a:t>
            </a:r>
            <a:r>
              <a:rPr lang="ru-RU" sz="2000" dirty="0" smtClean="0"/>
              <a:t> </a:t>
            </a:r>
            <a:r>
              <a:rPr lang="ru-RU" sz="2000" dirty="0"/>
              <a:t>это </a:t>
            </a:r>
            <a:r>
              <a:rPr lang="ru-RU" sz="2000" b="1" dirty="0"/>
              <a:t>совокупность средств,</a:t>
            </a:r>
            <a:r>
              <a:rPr lang="ru-RU" sz="2000" dirty="0"/>
              <a:t> позволяющих </a:t>
            </a:r>
            <a:r>
              <a:rPr lang="ru-RU" sz="2000" b="1" dirty="0"/>
              <a:t>осуществлять компьютеризацию языковой деятельности</a:t>
            </a:r>
            <a:r>
              <a:rPr lang="ru-RU" sz="2000" b="1" dirty="0" smtClean="0"/>
              <a:t>.</a:t>
            </a:r>
          </a:p>
          <a:p>
            <a:r>
              <a:rPr lang="ru-RU" sz="2000" b="1" dirty="0"/>
              <a:t>Лингвистическое обеспечение автоматизированных систем</a:t>
            </a:r>
            <a:r>
              <a:rPr lang="ru-RU" sz="2000" dirty="0"/>
              <a:t>– это </a:t>
            </a:r>
            <a:r>
              <a:rPr lang="ru-RU" sz="2000" b="1" dirty="0"/>
              <a:t>совокупность средств,</a:t>
            </a:r>
            <a:r>
              <a:rPr lang="ru-RU" sz="2000" dirty="0"/>
              <a:t> позволяющих </a:t>
            </a:r>
            <a:r>
              <a:rPr lang="ru-RU" sz="2000" b="1" dirty="0"/>
              <a:t>осуществлять </a:t>
            </a:r>
            <a:r>
              <a:rPr lang="ru-RU" sz="2000" b="1" u="sng" dirty="0"/>
              <a:t>компьютеризацию языковой деятельности</a:t>
            </a:r>
            <a:r>
              <a:rPr lang="ru-RU" sz="2000" b="1" u="sng" dirty="0" smtClean="0"/>
              <a:t>.</a:t>
            </a:r>
            <a:r>
              <a:rPr lang="ru-RU" sz="2000" dirty="0"/>
              <a:t> </a:t>
            </a:r>
          </a:p>
          <a:p>
            <a:r>
              <a:rPr lang="ru-RU" sz="2000" dirty="0"/>
              <a:t>Речь, в частности, </a:t>
            </a:r>
            <a:r>
              <a:rPr lang="ru-RU" sz="2000" b="1" dirty="0"/>
              <a:t>идёт о создании </a:t>
            </a:r>
            <a:r>
              <a:rPr lang="ru-RU" sz="2000" b="1" dirty="0" smtClean="0"/>
              <a:t>того </a:t>
            </a:r>
            <a:r>
              <a:rPr lang="ru-RU" sz="2000" dirty="0" smtClean="0"/>
              <a:t>или </a:t>
            </a:r>
            <a:r>
              <a:rPr lang="ru-RU" sz="2000" b="1" dirty="0" smtClean="0"/>
              <a:t>иного </a:t>
            </a:r>
            <a:r>
              <a:rPr lang="ru-RU" sz="2000" b="1" dirty="0"/>
              <a:t>типа автоматизированной системы обработки текста </a:t>
            </a:r>
            <a:r>
              <a:rPr lang="ru-RU" sz="2000" b="1" dirty="0">
                <a:solidFill>
                  <a:srgbClr val="C00000"/>
                </a:solidFill>
              </a:rPr>
              <a:t>(АСОТ)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– некоторого процессора, </a:t>
            </a:r>
            <a:r>
              <a:rPr lang="ru-RU" sz="2000" dirty="0">
                <a:solidFill>
                  <a:srgbClr val="C00000"/>
                </a:solidFill>
              </a:rPr>
              <a:t>на </a:t>
            </a:r>
            <a:r>
              <a:rPr lang="ru-RU" sz="2000" b="1" dirty="0">
                <a:solidFill>
                  <a:srgbClr val="C00000"/>
                </a:solidFill>
              </a:rPr>
              <a:t>входе</a:t>
            </a:r>
            <a:r>
              <a:rPr lang="ru-RU" sz="2000" dirty="0">
                <a:solidFill>
                  <a:srgbClr val="C00000"/>
                </a:solidFill>
              </a:rPr>
              <a:t> и </a:t>
            </a:r>
            <a:r>
              <a:rPr lang="ru-RU" sz="2000" b="1" dirty="0">
                <a:solidFill>
                  <a:srgbClr val="C00000"/>
                </a:solidFill>
              </a:rPr>
              <a:t>на выходе </a:t>
            </a:r>
            <a:r>
              <a:rPr lang="ru-RU" sz="2000" b="1" dirty="0"/>
              <a:t>которого присутствует </a:t>
            </a:r>
            <a:r>
              <a:rPr lang="ru-RU" sz="2000" b="1" dirty="0">
                <a:solidFill>
                  <a:srgbClr val="C00000"/>
                </a:solidFill>
              </a:rPr>
              <a:t>текстовая информация на естественном языке.</a:t>
            </a:r>
            <a:endParaRPr lang="ru-RU" sz="20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000" dirty="0"/>
          </a:p>
          <a:p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157525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Задача </a:t>
            </a:r>
            <a:r>
              <a:rPr lang="ru-RU" sz="2800" b="1" dirty="0" smtClean="0"/>
              <a:t>создания </a:t>
            </a:r>
            <a:r>
              <a:rPr lang="ru-RU" sz="2800" b="1" dirty="0"/>
              <a:t>искусственного интеллекта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/>
              <a:t>Одна из главных </a:t>
            </a:r>
            <a:r>
              <a:rPr lang="ru-RU" sz="2800" b="1" dirty="0" smtClean="0"/>
              <a:t>задач КЛ: </a:t>
            </a:r>
            <a:r>
              <a:rPr lang="ru-RU" sz="2800" b="1" dirty="0"/>
              <a:t>создание искусственного интеллекта.</a:t>
            </a:r>
          </a:p>
          <a:p>
            <a:r>
              <a:rPr lang="ru-RU" sz="2800" b="1" dirty="0"/>
              <a:t>Искусственный интеллект</a:t>
            </a:r>
            <a:r>
              <a:rPr lang="ru-RU" sz="2800" dirty="0"/>
              <a:t> – </a:t>
            </a:r>
            <a:r>
              <a:rPr lang="ru-RU" sz="2800" b="1" dirty="0"/>
              <a:t>область исследований,</a:t>
            </a:r>
            <a:r>
              <a:rPr lang="ru-RU" sz="2800" dirty="0"/>
              <a:t> ориентированных на </a:t>
            </a:r>
            <a:r>
              <a:rPr lang="ru-RU" sz="2800" b="1" dirty="0"/>
              <a:t>разработку компьютерных программ, </a:t>
            </a:r>
            <a:r>
              <a:rPr lang="ru-RU" sz="2800" dirty="0"/>
              <a:t>способных </a:t>
            </a:r>
            <a:r>
              <a:rPr lang="ru-RU" sz="2800" b="1" dirty="0"/>
              <a:t>выполнять функции, обычно ассоциируемые</a:t>
            </a:r>
            <a:r>
              <a:rPr lang="ru-RU" sz="2800" dirty="0"/>
              <a:t> с </a:t>
            </a:r>
            <a:r>
              <a:rPr lang="ru-RU" sz="2800" b="1" dirty="0"/>
              <a:t>интеллектуальными действиями человека: анализ, обучение, планирование, решение, творчество</a:t>
            </a:r>
            <a:endParaRPr lang="ru-RU" sz="28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7160717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Бегущая строка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863</TotalTime>
  <Words>1050</Words>
  <Application>Microsoft Office PowerPoint</Application>
  <PresentationFormat>Произвольный</PresentationFormat>
  <Paragraphs>166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Грань</vt:lpstr>
      <vt:lpstr>Прикладная лингвистика </vt:lpstr>
      <vt:lpstr>Пункты для рассмотрения</vt:lpstr>
      <vt:lpstr>Прикладная лингвистика. Основные задачи ПЛ</vt:lpstr>
      <vt:lpstr>Традиционными прикладными задачами в языкознании являются:  </vt:lpstr>
      <vt:lpstr>Сферы прикладной лингвистики </vt:lpstr>
      <vt:lpstr>Современные задачи ПЛ</vt:lpstr>
      <vt:lpstr>Современные направления ПЛ </vt:lpstr>
      <vt:lpstr>Компьютерная лингвистика. Лингвистическое обеспечение автоматизированных систем</vt:lpstr>
      <vt:lpstr> Задача создания искусственного интеллекта</vt:lpstr>
      <vt:lpstr>Сущность лингвистической стороны процессов АСОТ</vt:lpstr>
      <vt:lpstr>Фундаментальные качества естественного языка, которые создают трудности для автоматической обработки информации</vt:lpstr>
      <vt:lpstr>Компьютерная лингвистика Распознавание речи</vt:lpstr>
      <vt:lpstr>Системы распознавания речи</vt:lpstr>
      <vt:lpstr>Этапы распознавания речи. Применение  </vt:lpstr>
      <vt:lpstr>Лексикология - Лексикография</vt:lpstr>
      <vt:lpstr>Типы словарей по шести критериям Л.В.Щербы</vt:lpstr>
      <vt:lpstr>Разграничение Лингвистических и Энциклопедических словарей</vt:lpstr>
      <vt:lpstr>Виды лингвистических словарей</vt:lpstr>
      <vt:lpstr>Обор лексики по параметрам (2)  </vt:lpstr>
      <vt:lpstr>По параметрам слова</vt:lpstr>
      <vt:lpstr>С точки зрения раскрытия системных отношений между словами</vt:lpstr>
      <vt:lpstr>С точки зрения выбора единицы описания </vt:lpstr>
      <vt:lpstr>Презентация PowerPoint</vt:lpstr>
      <vt:lpstr>По параметрам</vt:lpstr>
      <vt:lpstr>Базовые ссылки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ЭТНОСЕМОМЕТРИЯ ЗНАКОВ «ИННОВАЦИЯ» И «创新»:        СРАВНИТЕЛЬНЫЕ РУССКО-КИТАЙСКИЕ ПАРАЛЛЕЛИ</dc:title>
  <dc:creator>DNA7 X86</dc:creator>
  <cp:lastModifiedBy>Сергей</cp:lastModifiedBy>
  <cp:revision>184</cp:revision>
  <dcterms:created xsi:type="dcterms:W3CDTF">2016-05-16T11:04:38Z</dcterms:created>
  <dcterms:modified xsi:type="dcterms:W3CDTF">2018-11-18T00:37:19Z</dcterms:modified>
</cp:coreProperties>
</file>