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88" r:id="rId3"/>
    <p:sldId id="308" r:id="rId4"/>
    <p:sldId id="286" r:id="rId5"/>
    <p:sldId id="289" r:id="rId6"/>
    <p:sldId id="272" r:id="rId7"/>
    <p:sldId id="301" r:id="rId8"/>
    <p:sldId id="302" r:id="rId9"/>
    <p:sldId id="303" r:id="rId10"/>
    <p:sldId id="304" r:id="rId11"/>
    <p:sldId id="305" r:id="rId12"/>
    <p:sldId id="290" r:id="rId13"/>
    <p:sldId id="307" r:id="rId14"/>
    <p:sldId id="291" r:id="rId15"/>
    <p:sldId id="292" r:id="rId16"/>
    <p:sldId id="299" r:id="rId17"/>
    <p:sldId id="306" r:id="rId18"/>
    <p:sldId id="29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26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14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94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0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5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1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2403-79E6-4394-97B9-ACEE874C2699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918" y="1651499"/>
            <a:ext cx="9811885" cy="1646302"/>
          </a:xfrm>
        </p:spPr>
        <p:txBody>
          <a:bodyPr/>
          <a:lstStyle/>
          <a:p>
            <a:pPr algn="ctr"/>
            <a:r>
              <a:rPr lang="ru-RU" sz="4800" b="1" dirty="0" smtClean="0"/>
              <a:t>Теория поля</a:t>
            </a:r>
            <a:br>
              <a:rPr lang="ru-RU" sz="4800" b="1" dirty="0" smtClean="0"/>
            </a:br>
            <a:r>
              <a:rPr lang="ru-RU" sz="4800" b="1" dirty="0" smtClean="0"/>
              <a:t>в лингвистике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96535" y="5984921"/>
            <a:ext cx="3361765" cy="299254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4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Л.Вайсгербер</a:t>
            </a:r>
            <a:r>
              <a:rPr lang="ru-RU" dirty="0"/>
              <a:t>,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err="1"/>
              <a:t>Л.Вайсгербер</a:t>
            </a:r>
            <a:r>
              <a:rPr lang="ru-RU" sz="2400" dirty="0"/>
              <a:t>, так же как Трир, считает слово минимальной зависимой единицей, которая существует только благодаря целому, т.е. лексическому полю. </a:t>
            </a:r>
            <a:endParaRPr lang="ru-RU" sz="2400" dirty="0" smtClean="0"/>
          </a:p>
          <a:p>
            <a:r>
              <a:rPr lang="ru-RU" sz="2400" dirty="0" smtClean="0"/>
              <a:t>“</a:t>
            </a:r>
            <a:r>
              <a:rPr lang="ru-RU" sz="2400" dirty="0"/>
              <a:t>Чтобы понять значение отдельного слова, - пишет </a:t>
            </a:r>
            <a:r>
              <a:rPr lang="ru-RU" sz="2400" dirty="0" err="1"/>
              <a:t>Вайсгербер</a:t>
            </a:r>
            <a:r>
              <a:rPr lang="ru-RU" sz="2400" dirty="0"/>
              <a:t>, - надо представить все поле и найти в его структуре место этого компонента». Как и Трир, </a:t>
            </a:r>
            <a:r>
              <a:rPr lang="ru-RU" sz="2400" dirty="0" err="1"/>
              <a:t>Вайсгербер</a:t>
            </a:r>
            <a:r>
              <a:rPr lang="ru-RU" sz="2400" dirty="0"/>
              <a:t> считает слово неразрывным единством </a:t>
            </a:r>
            <a:r>
              <a:rPr lang="ru-RU" sz="2400" u="sng" dirty="0">
                <a:solidFill>
                  <a:srgbClr val="C00000"/>
                </a:solidFill>
              </a:rPr>
              <a:t>одного имени и одного понятия</a:t>
            </a:r>
            <a:r>
              <a:rPr lang="ru-RU" sz="2400" dirty="0">
                <a:solidFill>
                  <a:srgbClr val="C00000"/>
                </a:solidFill>
              </a:rPr>
              <a:t>,</a:t>
            </a:r>
            <a:r>
              <a:rPr lang="ru-RU" sz="2400" dirty="0"/>
              <a:t> т.е. </a:t>
            </a:r>
            <a:r>
              <a:rPr lang="ru-RU" sz="2400" b="1" i="1" dirty="0"/>
              <a:t>исключает существование полисемии</a:t>
            </a:r>
            <a:r>
              <a:rPr lang="ru-RU" sz="2400" dirty="0"/>
              <a:t>: “в языке нет никаких многозначных слов, давших пищу многим рассуждениям” </a:t>
            </a:r>
          </a:p>
        </p:txBody>
      </p:sp>
    </p:spTree>
    <p:extLst>
      <p:ext uri="{BB962C8B-B14F-4D97-AF65-F5344CB8AC3E}">
        <p14:creationId xmlns:p14="http://schemas.microsoft.com/office/powerpoint/2010/main" val="3849271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Л.Вайсгербер</a:t>
            </a:r>
            <a:r>
              <a:rPr lang="ru-RU" dirty="0"/>
              <a:t>,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Решительно возражая против идеи единства человеческого мышления, имеющего </a:t>
            </a:r>
            <a:r>
              <a:rPr lang="ru-RU" dirty="0" err="1"/>
              <a:t>надъязыковой</a:t>
            </a:r>
            <a:r>
              <a:rPr lang="ru-RU" dirty="0"/>
              <a:t> характер, </a:t>
            </a:r>
            <a:r>
              <a:rPr lang="ru-RU" dirty="0" err="1"/>
              <a:t>Вайсгербер</a:t>
            </a:r>
            <a:r>
              <a:rPr lang="ru-RU" dirty="0"/>
              <a:t> ссылается на аргумент о неизбежном искажении смысла при переводе с одного языка на другой. Смысл меняется якобы потому, что логика каждого языка вырастает на почве родного языка, и “то, что в другом языке; имела бы место та же логика, представляется невероятным” . </a:t>
            </a:r>
            <a:endParaRPr lang="ru-RU" dirty="0" smtClean="0"/>
          </a:p>
          <a:p>
            <a:r>
              <a:rPr lang="ru-RU" dirty="0" smtClean="0"/>
              <a:t>Отличие </a:t>
            </a:r>
            <a:r>
              <a:rPr lang="ru-RU" dirty="0"/>
              <a:t>подхода </a:t>
            </a:r>
            <a:r>
              <a:rPr lang="ru-RU" dirty="0" err="1"/>
              <a:t>Вайсгербера</a:t>
            </a:r>
            <a:r>
              <a:rPr lang="ru-RU" dirty="0"/>
              <a:t> от </a:t>
            </a:r>
            <a:r>
              <a:rPr lang="ru-RU" dirty="0" err="1"/>
              <a:t>трировского</a:t>
            </a:r>
            <a:r>
              <a:rPr lang="ru-RU" dirty="0"/>
              <a:t> подхода состоит главным образом в способе выделения семантического поля: у Трира это ономасиологический </a:t>
            </a:r>
            <a:r>
              <a:rPr lang="ru-RU" dirty="0" smtClean="0"/>
              <a:t>способ (от смысла, от понятия к форме, к знаку, к имени), </a:t>
            </a:r>
            <a:r>
              <a:rPr lang="ru-RU" dirty="0"/>
              <a:t>у </a:t>
            </a:r>
            <a:r>
              <a:rPr lang="ru-RU" dirty="0" err="1"/>
              <a:t>Вайсгербера</a:t>
            </a:r>
            <a:r>
              <a:rPr lang="ru-RU" dirty="0"/>
              <a:t> </a:t>
            </a:r>
            <a:r>
              <a:rPr lang="ru-RU" dirty="0" smtClean="0"/>
              <a:t>– семасиологический (от имени, текста, </a:t>
            </a:r>
            <a:r>
              <a:rPr lang="ru-RU" dirty="0" err="1" smtClean="0"/>
              <a:t>зака</a:t>
            </a:r>
            <a:r>
              <a:rPr lang="ru-RU" dirty="0" smtClean="0"/>
              <a:t> к его значению, смыслу) , </a:t>
            </a:r>
            <a:r>
              <a:rPr lang="ru-RU" dirty="0"/>
              <a:t>хотя конечный результат одинаковый - языковое поле, образующее как бы </a:t>
            </a:r>
            <a:r>
              <a:rPr lang="ru-RU" b="1" dirty="0">
                <a:solidFill>
                  <a:srgbClr val="FF0000"/>
                </a:solidFill>
              </a:rPr>
              <a:t>промежуточный мир (</a:t>
            </a:r>
            <a:r>
              <a:rPr lang="ru-RU" b="1" dirty="0" err="1">
                <a:solidFill>
                  <a:srgbClr val="FF0000"/>
                </a:solidFill>
              </a:rPr>
              <a:t>Zwischenwelt</a:t>
            </a:r>
            <a:r>
              <a:rPr lang="ru-RU" b="1" dirty="0">
                <a:solidFill>
                  <a:srgbClr val="FF0000"/>
                </a:solidFill>
              </a:rPr>
              <a:t>) между внешним миром и сознанием человека определенной языковой общности. </a:t>
            </a:r>
          </a:p>
        </p:txBody>
      </p:sp>
    </p:spTree>
    <p:extLst>
      <p:ext uri="{BB962C8B-B14F-4D97-AF65-F5344CB8AC3E}">
        <p14:creationId xmlns:p14="http://schemas.microsoft.com/office/powerpoint/2010/main" val="386221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Ассоциативное семантическое поле </a:t>
            </a:r>
            <a:r>
              <a:rPr lang="ru-RU" b="1" dirty="0" err="1"/>
              <a:t>Ш.Балли</a:t>
            </a:r>
            <a:r>
              <a:rPr lang="ru-RU" dirty="0"/>
              <a:t> 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 </a:t>
            </a:r>
            <a:r>
              <a:rPr lang="ru-RU" sz="2000" dirty="0"/>
              <a:t>его понимании языковая система представляется человеку “в виде обширной сети постоянных мнемонических ассоциаций, весьма сходных между собой у всех говорящих субъектов, ассоциаций, которые распространяются на все части языка от синтаксиса, стилистики, затем лексики и словообразования до звуков и основных форм произношения” . 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качестве гримера приводится поле “животные”, которое включает в себя такие слова, как </a:t>
            </a:r>
            <a:r>
              <a:rPr lang="ru-RU" sz="2000" dirty="0" err="1"/>
              <a:t>boeuf“вол</a:t>
            </a:r>
            <a:r>
              <a:rPr lang="ru-RU" sz="2000" dirty="0"/>
              <a:t>”, </a:t>
            </a:r>
            <a:r>
              <a:rPr lang="ru-RU" sz="2000" dirty="0" err="1"/>
              <a:t>vache</a:t>
            </a:r>
            <a:r>
              <a:rPr lang="ru-RU" sz="2000" dirty="0"/>
              <a:t> “корова”, </a:t>
            </a:r>
            <a:r>
              <a:rPr lang="ru-RU" sz="2000" dirty="0" err="1"/>
              <a:t>taurreau</a:t>
            </a:r>
            <a:r>
              <a:rPr lang="ru-RU" sz="2000" dirty="0"/>
              <a:t> “бык”, </a:t>
            </a:r>
            <a:r>
              <a:rPr lang="ru-RU" sz="2000" dirty="0" err="1"/>
              <a:t>veau</a:t>
            </a:r>
            <a:r>
              <a:rPr lang="ru-RU" sz="2000" dirty="0"/>
              <a:t> “теленок” </a:t>
            </a:r>
            <a:r>
              <a:rPr lang="ru-RU" sz="2000" dirty="0" err="1"/>
              <a:t>ruminer</a:t>
            </a:r>
            <a:r>
              <a:rPr lang="ru-RU" sz="2000" dirty="0"/>
              <a:t> “жевать”, </a:t>
            </a:r>
            <a:r>
              <a:rPr lang="ru-RU" sz="2000" dirty="0" err="1"/>
              <a:t>beugler</a:t>
            </a:r>
            <a:r>
              <a:rPr lang="ru-RU" sz="2000" dirty="0"/>
              <a:t> “мычать” и т.д. При этом, сознавая, что объем ассоциаций у людей разный, </a:t>
            </a:r>
            <a:r>
              <a:rPr lang="ru-RU" sz="2000" dirty="0" err="1"/>
              <a:t>Ш.Балли</a:t>
            </a:r>
            <a:r>
              <a:rPr lang="ru-RU" sz="2000" dirty="0"/>
              <a:t> говорит об </a:t>
            </a:r>
            <a:r>
              <a:rPr lang="ru-RU" sz="2000" dirty="0" smtClean="0"/>
              <a:t>эластичности </a:t>
            </a:r>
            <a:r>
              <a:rPr lang="ru-RU" sz="2000" dirty="0"/>
              <a:t>поля, которая зависит от степени </a:t>
            </a:r>
            <a:r>
              <a:rPr lang="ru-RU" sz="2000" dirty="0" err="1"/>
              <a:t>мотивированности</a:t>
            </a:r>
            <a:r>
              <a:rPr lang="ru-RU" sz="2000" dirty="0"/>
              <a:t> знака. </a:t>
            </a:r>
          </a:p>
        </p:txBody>
      </p:sp>
    </p:spTree>
    <p:extLst>
      <p:ext uri="{BB962C8B-B14F-4D97-AF65-F5344CB8AC3E}">
        <p14:creationId xmlns:p14="http://schemas.microsoft.com/office/powerpoint/2010/main" val="3428789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Теория Функционально-семантического поля </a:t>
            </a:r>
            <a:r>
              <a:rPr lang="ru-RU" dirty="0" err="1" smtClean="0"/>
              <a:t>В.В.Бондарко</a:t>
            </a:r>
            <a:r>
              <a:rPr lang="ru-RU" dirty="0" smtClean="0"/>
              <a:t> (ФСП)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Ядром является семантическая категория (например, категория времени</a:t>
            </a:r>
            <a:r>
              <a:rPr lang="ru-RU" sz="2400" dirty="0" smtClean="0"/>
              <a:t>)= является категориальный признак</a:t>
            </a:r>
            <a:endParaRPr lang="ru-RU" sz="2400" dirty="0" smtClean="0"/>
          </a:p>
          <a:p>
            <a:r>
              <a:rPr lang="ru-RU" sz="2400" dirty="0" smtClean="0"/>
              <a:t>Ближняя периферия – грамматические средства выражения категории (грамматическая категория времени, её средства)</a:t>
            </a:r>
          </a:p>
          <a:p>
            <a:r>
              <a:rPr lang="ru-RU" sz="2400" dirty="0" smtClean="0"/>
              <a:t>Дальняя периферия (вариативные средства выражения семантической категории (существительные, прилагательные, наречия с устойчивой или контекстуально обусловленной семантикой времени)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0410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Итоговые базовые положения теории семантического поля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b="1" dirty="0"/>
              <a:t>Семантическое поле</a:t>
            </a:r>
            <a:r>
              <a:rPr lang="ru-RU" sz="2400" dirty="0"/>
              <a:t> ‒ </a:t>
            </a:r>
            <a:r>
              <a:rPr lang="ru-RU" sz="2400" b="1" dirty="0"/>
              <a:t>большее</a:t>
            </a:r>
            <a:r>
              <a:rPr lang="ru-RU" sz="2400" dirty="0"/>
              <a:t> или </a:t>
            </a:r>
            <a:r>
              <a:rPr lang="ru-RU" sz="2400" b="1" dirty="0"/>
              <a:t>меньшее множество</a:t>
            </a:r>
            <a:r>
              <a:rPr lang="ru-RU" sz="2400" dirty="0"/>
              <a:t> слов, точнее ‒ их </a:t>
            </a:r>
            <a:r>
              <a:rPr lang="ru-RU" sz="2400" b="1" dirty="0"/>
              <a:t>значений,</a:t>
            </a:r>
            <a:r>
              <a:rPr lang="ru-RU" sz="2400" dirty="0"/>
              <a:t> связанных с </a:t>
            </a:r>
            <a:r>
              <a:rPr lang="ru-RU" sz="2400" b="1" dirty="0"/>
              <a:t>одним</a:t>
            </a:r>
            <a:r>
              <a:rPr lang="ru-RU" sz="2400" dirty="0"/>
              <a:t> и </a:t>
            </a:r>
            <a:r>
              <a:rPr lang="ru-RU" sz="2400" b="1" dirty="0"/>
              <a:t>тем же фрагментом действительности.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r>
              <a:rPr lang="ru-RU" sz="2400" b="1" dirty="0"/>
              <a:t>Л</a:t>
            </a:r>
            <a:r>
              <a:rPr lang="ru-RU" sz="2400" b="1" dirty="0" smtClean="0"/>
              <a:t>ексика</a:t>
            </a:r>
            <a:r>
              <a:rPr lang="ru-RU" sz="2400" dirty="0" smtClean="0"/>
              <a:t> </a:t>
            </a:r>
            <a:r>
              <a:rPr lang="ru-RU" sz="2400" dirty="0"/>
              <a:t>‒ совокупность систем, внутри которой слова связаны противоположностями и каждое слово обретает смысл как часть поля.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r>
              <a:rPr lang="ru-RU" sz="2400" b="1" dirty="0"/>
              <a:t>Слова,</a:t>
            </a:r>
            <a:r>
              <a:rPr lang="ru-RU" sz="2400" dirty="0"/>
              <a:t> значения которых входят в </a:t>
            </a:r>
            <a:r>
              <a:rPr lang="ru-RU" sz="2400" b="1" dirty="0"/>
              <a:t>поле,</a:t>
            </a:r>
            <a:r>
              <a:rPr lang="ru-RU" sz="2400" dirty="0"/>
              <a:t> образуют </a:t>
            </a:r>
            <a:r>
              <a:rPr lang="ru-RU" sz="2400" b="1" dirty="0"/>
              <a:t>«тематическую группу» более</a:t>
            </a:r>
            <a:r>
              <a:rPr lang="ru-RU" sz="2400" dirty="0"/>
              <a:t> или </a:t>
            </a:r>
            <a:r>
              <a:rPr lang="ru-RU" sz="2400" b="1" dirty="0"/>
              <a:t>менее широкого охвата.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1423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Примеры </a:t>
            </a:r>
            <a:r>
              <a:rPr lang="ru-RU" b="1" dirty="0" smtClean="0"/>
              <a:t>семантических  </a:t>
            </a:r>
            <a:r>
              <a:rPr lang="ru-RU" b="1" dirty="0"/>
              <a:t>групп: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· </a:t>
            </a:r>
            <a:r>
              <a:rPr lang="ru-RU" sz="2000" dirty="0"/>
              <a:t>слова, </a:t>
            </a:r>
            <a:r>
              <a:rPr lang="ru-RU" sz="2000" b="1" dirty="0"/>
              <a:t>обозначающие время</a:t>
            </a:r>
            <a:r>
              <a:rPr lang="ru-RU" sz="2000" dirty="0"/>
              <a:t> и его </a:t>
            </a:r>
            <a:r>
              <a:rPr lang="ru-RU" sz="2000" b="1" dirty="0"/>
              <a:t>различные отрезки</a:t>
            </a:r>
            <a:endParaRPr lang="ru-RU" sz="2000" dirty="0"/>
          </a:p>
          <a:p>
            <a:r>
              <a:rPr lang="ru-RU" sz="2000" dirty="0"/>
              <a:t>· </a:t>
            </a:r>
            <a:r>
              <a:rPr lang="ru-RU" sz="2000" b="1" dirty="0"/>
              <a:t>термины родства</a:t>
            </a:r>
            <a:endParaRPr lang="ru-RU" sz="2000" dirty="0"/>
          </a:p>
          <a:p>
            <a:r>
              <a:rPr lang="ru-RU" sz="2000" dirty="0"/>
              <a:t>· названия </a:t>
            </a:r>
            <a:r>
              <a:rPr lang="ru-RU" sz="2000" b="1" dirty="0"/>
              <a:t>растений</a:t>
            </a:r>
            <a:r>
              <a:rPr lang="ru-RU" sz="2000" dirty="0"/>
              <a:t> (или более узкие группы: названия деревьев, кустарников и т. д.)</a:t>
            </a:r>
          </a:p>
          <a:p>
            <a:r>
              <a:rPr lang="ru-RU" sz="2000" dirty="0"/>
              <a:t>· названия </a:t>
            </a:r>
            <a:r>
              <a:rPr lang="ru-RU" sz="2000" b="1" dirty="0"/>
              <a:t>температурных ощущений</a:t>
            </a:r>
            <a:r>
              <a:rPr lang="ru-RU" sz="2000" dirty="0"/>
              <a:t> (горячий, теплый, прохладный и</a:t>
            </a:r>
          </a:p>
          <a:p>
            <a:r>
              <a:rPr lang="ru-RU" sz="2000" dirty="0"/>
              <a:t>· т. д.)</a:t>
            </a:r>
          </a:p>
          <a:p>
            <a:r>
              <a:rPr lang="ru-RU" sz="2000" dirty="0"/>
              <a:t>· названия процессов </a:t>
            </a:r>
            <a:r>
              <a:rPr lang="ru-RU" sz="2000" b="1" dirty="0"/>
              <a:t>чувственного восприятия</a:t>
            </a:r>
            <a:r>
              <a:rPr lang="ru-RU" sz="2000" dirty="0"/>
              <a:t> и </a:t>
            </a:r>
            <a:r>
              <a:rPr lang="ru-RU" sz="2000" b="1" dirty="0"/>
              <a:t>процессов мысли</a:t>
            </a:r>
            <a:endParaRPr lang="ru-RU" sz="2000" dirty="0"/>
          </a:p>
          <a:p>
            <a:r>
              <a:rPr lang="ru-RU" sz="2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914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Семантическое поле</a:t>
            </a:r>
            <a:r>
              <a:rPr lang="ru-RU" dirty="0"/>
              <a:t> ‒ самая </a:t>
            </a:r>
            <a:r>
              <a:rPr lang="ru-RU" b="1" dirty="0"/>
              <a:t>крупная смысловая парадигма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Семантическое поле</a:t>
            </a:r>
            <a:r>
              <a:rPr lang="ru-RU" sz="2800" dirty="0"/>
              <a:t> ‒ самая </a:t>
            </a:r>
            <a:r>
              <a:rPr lang="ru-RU" sz="2800" b="1" dirty="0"/>
              <a:t>крупная смысловая парадигма,</a:t>
            </a:r>
            <a:r>
              <a:rPr lang="ru-RU" sz="2800" dirty="0"/>
              <a:t> объединяющая </a:t>
            </a:r>
            <a:r>
              <a:rPr lang="ru-RU" sz="2800" b="1" dirty="0"/>
              <a:t>слова различных частей речи,</a:t>
            </a:r>
            <a:r>
              <a:rPr lang="ru-RU" sz="2800" dirty="0"/>
              <a:t> значения которых имеют </a:t>
            </a:r>
            <a:r>
              <a:rPr lang="ru-RU" sz="2800" b="1" dirty="0"/>
              <a:t>один общий семантический признак.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Например</a:t>
            </a:r>
            <a:r>
              <a:rPr lang="ru-RU" sz="2800" b="1" dirty="0"/>
              <a:t>: семантическое поле «</a:t>
            </a:r>
            <a:r>
              <a:rPr lang="ru-RU" sz="2800" b="1" dirty="0">
                <a:solidFill>
                  <a:srgbClr val="FF0000"/>
                </a:solidFill>
              </a:rPr>
              <a:t>свет</a:t>
            </a:r>
            <a:r>
              <a:rPr lang="ru-RU" sz="2800" b="1" dirty="0" smtClean="0"/>
              <a:t>» (ядро) </a:t>
            </a:r>
            <a:r>
              <a:rPr lang="ru-RU" sz="2800" dirty="0" smtClean="0"/>
              <a:t>‒ </a:t>
            </a:r>
            <a:r>
              <a:rPr lang="ru-RU" sz="2800" dirty="0"/>
              <a:t>свет, вспышка, молния, сиять, сверкать, светлый, </a:t>
            </a:r>
            <a:r>
              <a:rPr lang="ru-RU" sz="2800" dirty="0" smtClean="0"/>
              <a:t>ярко, тьма, день, ночь,  </a:t>
            </a:r>
            <a:r>
              <a:rPr lang="ru-RU" sz="2800" dirty="0"/>
              <a:t>и др.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Формализованная модель: Ядро – периферия, отношения системные</a:t>
            </a:r>
          </a:p>
        </p:txBody>
      </p:sp>
    </p:spTree>
    <p:extLst>
      <p:ext uri="{BB962C8B-B14F-4D97-AF65-F5344CB8AC3E}">
        <p14:creationId xmlns:p14="http://schemas.microsoft.com/office/powerpoint/2010/main" val="2665520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системных связей, образующих поле: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100" b="1" dirty="0" err="1" smtClean="0"/>
              <a:t>Гипероним</a:t>
            </a:r>
            <a:r>
              <a:rPr lang="ru-RU" sz="2100" dirty="0" smtClean="0"/>
              <a:t> </a:t>
            </a:r>
            <a:r>
              <a:rPr lang="ru-RU" sz="2100" dirty="0"/>
              <a:t>– понятие, в отношении к другому понятию выражающее </a:t>
            </a:r>
            <a:r>
              <a:rPr lang="ru-RU" sz="2100" b="1" dirty="0"/>
              <a:t>более общую</a:t>
            </a:r>
            <a:r>
              <a:rPr lang="ru-RU" sz="2100" dirty="0"/>
              <a:t> сущность:</a:t>
            </a:r>
          </a:p>
          <a:p>
            <a:r>
              <a:rPr lang="ru-RU" sz="2100" dirty="0"/>
              <a:t> </a:t>
            </a:r>
            <a:r>
              <a:rPr lang="ru-RU" sz="2100" i="1" dirty="0" smtClean="0"/>
              <a:t>растение </a:t>
            </a:r>
            <a:r>
              <a:rPr lang="ru-RU" sz="2100" i="1" dirty="0"/>
              <a:t>– </a:t>
            </a:r>
            <a:r>
              <a:rPr lang="ru-RU" sz="2100" i="1" dirty="0" err="1"/>
              <a:t>гипероним</a:t>
            </a:r>
            <a:r>
              <a:rPr lang="ru-RU" sz="2100" i="1" dirty="0"/>
              <a:t> дереву</a:t>
            </a:r>
            <a:endParaRPr lang="ru-RU" sz="2100" dirty="0"/>
          </a:p>
          <a:p>
            <a:pPr lvl="0"/>
            <a:r>
              <a:rPr lang="ru-RU" sz="2100" i="1" dirty="0"/>
              <a:t>транспорт – </a:t>
            </a:r>
            <a:r>
              <a:rPr lang="ru-RU" sz="2100" i="1" dirty="0" err="1"/>
              <a:t>гипероним</a:t>
            </a:r>
            <a:r>
              <a:rPr lang="ru-RU" sz="2100" i="1" dirty="0"/>
              <a:t> </a:t>
            </a:r>
            <a:r>
              <a:rPr lang="ru-RU" sz="2100" i="1" dirty="0" smtClean="0"/>
              <a:t>трамваю</a:t>
            </a:r>
            <a:endParaRPr lang="ru-RU" sz="2100" dirty="0"/>
          </a:p>
          <a:p>
            <a:pPr lvl="0"/>
            <a:r>
              <a:rPr lang="ru-RU" sz="2100" dirty="0" smtClean="0"/>
              <a:t>Обратным </a:t>
            </a:r>
            <a:r>
              <a:rPr lang="ru-RU" sz="2100" dirty="0"/>
              <a:t>отношением к </a:t>
            </a:r>
            <a:r>
              <a:rPr lang="ru-RU" sz="2100" b="1" dirty="0" err="1">
                <a:solidFill>
                  <a:srgbClr val="FF0000"/>
                </a:solidFill>
              </a:rPr>
              <a:t>гиперониму</a:t>
            </a:r>
            <a:r>
              <a:rPr lang="ru-RU" sz="2100" dirty="0">
                <a:solidFill>
                  <a:srgbClr val="FF0000"/>
                </a:solidFill>
              </a:rPr>
              <a:t> является </a:t>
            </a:r>
            <a:r>
              <a:rPr lang="ru-RU" sz="2100" b="1" dirty="0">
                <a:solidFill>
                  <a:srgbClr val="FF0000"/>
                </a:solidFill>
              </a:rPr>
              <a:t>гипоним</a:t>
            </a:r>
            <a:r>
              <a:rPr lang="ru-RU" sz="2100" dirty="0"/>
              <a:t>.</a:t>
            </a:r>
          </a:p>
          <a:p>
            <a:pPr marL="0" indent="0">
              <a:buNone/>
            </a:pPr>
            <a:endParaRPr lang="ru-RU" sz="2100" dirty="0"/>
          </a:p>
          <a:p>
            <a:r>
              <a:rPr lang="ru-RU" sz="2100" b="1" dirty="0" err="1">
                <a:solidFill>
                  <a:srgbClr val="FF0000"/>
                </a:solidFill>
              </a:rPr>
              <a:t>Меронимические</a:t>
            </a:r>
            <a:r>
              <a:rPr lang="ru-RU" sz="2100" b="1" dirty="0">
                <a:solidFill>
                  <a:srgbClr val="FF0000"/>
                </a:solidFill>
              </a:rPr>
              <a:t> отношения</a:t>
            </a:r>
            <a:endParaRPr lang="ru-RU" sz="2100" dirty="0">
              <a:solidFill>
                <a:srgbClr val="FF0000"/>
              </a:solidFill>
            </a:endParaRPr>
          </a:p>
          <a:p>
            <a:r>
              <a:rPr lang="ru-RU" sz="2100" dirty="0"/>
              <a:t> </a:t>
            </a:r>
            <a:r>
              <a:rPr lang="ru-RU" sz="2100" b="1" dirty="0" err="1" smtClean="0"/>
              <a:t>Меронимия</a:t>
            </a:r>
            <a:r>
              <a:rPr lang="ru-RU" sz="2100" dirty="0" smtClean="0"/>
              <a:t> </a:t>
            </a:r>
            <a:r>
              <a:rPr lang="ru-RU" sz="2100" dirty="0"/>
              <a:t>– это соотношение </a:t>
            </a:r>
            <a:r>
              <a:rPr lang="ru-RU" sz="2100" b="1" dirty="0" smtClean="0"/>
              <a:t>части </a:t>
            </a:r>
            <a:r>
              <a:rPr lang="ru-RU" sz="2100" dirty="0" smtClean="0"/>
              <a:t>и </a:t>
            </a:r>
            <a:r>
              <a:rPr lang="ru-RU" sz="2100" b="1" dirty="0"/>
              <a:t>целого: стебель, бутон, листья – цветок.</a:t>
            </a:r>
            <a:endParaRPr lang="ru-RU" sz="2100" dirty="0"/>
          </a:p>
          <a:p>
            <a:r>
              <a:rPr lang="ru-RU" sz="2100" dirty="0"/>
              <a:t> </a:t>
            </a:r>
            <a:r>
              <a:rPr lang="ru-RU" sz="2100" b="1" dirty="0" smtClean="0">
                <a:solidFill>
                  <a:srgbClr val="C00000"/>
                </a:solidFill>
              </a:rPr>
              <a:t>Отношения </a:t>
            </a:r>
            <a:r>
              <a:rPr lang="ru-RU" sz="2100" b="1" dirty="0">
                <a:solidFill>
                  <a:srgbClr val="C00000"/>
                </a:solidFill>
              </a:rPr>
              <a:t>соподчинения: рельсы, шпалы – железная дорога; океан, суша – Земной шар и т.д.</a:t>
            </a:r>
            <a:endParaRPr lang="ru-RU" sz="2100" dirty="0">
              <a:solidFill>
                <a:srgbClr val="C00000"/>
              </a:solidFill>
            </a:endParaRPr>
          </a:p>
          <a:p>
            <a:r>
              <a:rPr lang="ru-RU" sz="2100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370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Свойства семантического поля: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Свойства семантического поля</a:t>
            </a:r>
            <a:r>
              <a:rPr lang="ru-RU" b="1" dirty="0" smtClean="0"/>
              <a:t>:</a:t>
            </a:r>
            <a:endParaRPr lang="ru-RU" dirty="0"/>
          </a:p>
          <a:p>
            <a:r>
              <a:rPr lang="ru-RU" b="1" dirty="0"/>
              <a:t>1</a:t>
            </a:r>
            <a:r>
              <a:rPr lang="ru-RU" sz="2100" b="1" dirty="0"/>
              <a:t>) Интуитивно понятно носителю языка</a:t>
            </a:r>
            <a:r>
              <a:rPr lang="ru-RU" sz="2100" dirty="0"/>
              <a:t> и обладает для него </a:t>
            </a:r>
            <a:r>
              <a:rPr lang="ru-RU" sz="2100" b="1" dirty="0"/>
              <a:t>психологической</a:t>
            </a:r>
            <a:r>
              <a:rPr lang="ru-RU" sz="2100" dirty="0"/>
              <a:t> реальностью.</a:t>
            </a:r>
          </a:p>
          <a:p>
            <a:r>
              <a:rPr lang="ru-RU" sz="2100" b="1" dirty="0"/>
              <a:t>2)</a:t>
            </a:r>
            <a:r>
              <a:rPr lang="ru-RU" sz="2100" dirty="0"/>
              <a:t>Семантическое поле </a:t>
            </a:r>
            <a:r>
              <a:rPr lang="ru-RU" sz="2100" b="1" dirty="0"/>
              <a:t>автономно</a:t>
            </a:r>
            <a:r>
              <a:rPr lang="ru-RU" sz="2100" dirty="0"/>
              <a:t> и </a:t>
            </a:r>
            <a:r>
              <a:rPr lang="ru-RU" sz="2100" b="1" dirty="0"/>
              <a:t>может быть выделено как самостоятельная подсистема</a:t>
            </a:r>
            <a:r>
              <a:rPr lang="ru-RU" sz="2100" dirty="0"/>
              <a:t> языка.</a:t>
            </a:r>
          </a:p>
          <a:p>
            <a:r>
              <a:rPr lang="ru-RU" sz="2100" b="1" dirty="0"/>
              <a:t>3) Единицы семантического поля</a:t>
            </a:r>
            <a:r>
              <a:rPr lang="ru-RU" sz="2100" dirty="0"/>
              <a:t> связаны </a:t>
            </a:r>
            <a:r>
              <a:rPr lang="ru-RU" sz="2100" b="1" dirty="0" smtClean="0"/>
              <a:t>теми </a:t>
            </a:r>
            <a:r>
              <a:rPr lang="ru-RU" sz="2100" dirty="0" smtClean="0"/>
              <a:t>или </a:t>
            </a:r>
            <a:r>
              <a:rPr lang="ru-RU" sz="2100" b="1" dirty="0" smtClean="0"/>
              <a:t>иными </a:t>
            </a:r>
            <a:r>
              <a:rPr lang="ru-RU" sz="2100" b="1" dirty="0"/>
              <a:t>системными семантическими</a:t>
            </a:r>
            <a:r>
              <a:rPr lang="ru-RU" sz="2100" dirty="0"/>
              <a:t> отношениями.</a:t>
            </a:r>
          </a:p>
          <a:p>
            <a:r>
              <a:rPr lang="ru-RU" sz="2100" b="1" dirty="0"/>
              <a:t>4) Каждое семантическое поле</a:t>
            </a:r>
            <a:r>
              <a:rPr lang="ru-RU" sz="2100" dirty="0"/>
              <a:t> связано с </a:t>
            </a:r>
            <a:r>
              <a:rPr lang="ru-RU" sz="2100" b="1" dirty="0"/>
              <a:t>другими семантическими полями языка</a:t>
            </a:r>
            <a:r>
              <a:rPr lang="ru-RU" sz="2100" dirty="0"/>
              <a:t> и в совокупности с ними образует </a:t>
            </a:r>
            <a:r>
              <a:rPr lang="ru-RU" sz="2100" b="1" dirty="0"/>
              <a:t>языковую систему</a:t>
            </a:r>
            <a:r>
              <a:rPr lang="ru-RU" sz="2100" b="1" dirty="0" smtClean="0"/>
              <a:t>.</a:t>
            </a:r>
            <a:r>
              <a:rPr lang="ru-RU" sz="2100" dirty="0"/>
              <a:t> </a:t>
            </a:r>
          </a:p>
          <a:p>
            <a:r>
              <a:rPr lang="ru-RU" sz="2100" dirty="0"/>
              <a:t>Наиболее </a:t>
            </a:r>
            <a:r>
              <a:rPr lang="ru-RU" sz="2100" b="1" dirty="0"/>
              <a:t>простая разновидность</a:t>
            </a:r>
            <a:r>
              <a:rPr lang="ru-RU" sz="2100" dirty="0"/>
              <a:t> семантического поля – поле </a:t>
            </a:r>
            <a:r>
              <a:rPr lang="ru-RU" sz="2100" b="1" dirty="0"/>
              <a:t>парадигматического типа,</a:t>
            </a:r>
            <a:r>
              <a:rPr lang="ru-RU" sz="2100" dirty="0"/>
              <a:t> единицами которого являются </a:t>
            </a:r>
            <a:r>
              <a:rPr lang="ru-RU" sz="2100" b="1" dirty="0"/>
              <a:t>лексемы,</a:t>
            </a:r>
            <a:r>
              <a:rPr lang="ru-RU" sz="2100" dirty="0"/>
              <a:t> принадлежащие к </a:t>
            </a:r>
            <a:r>
              <a:rPr lang="ru-RU" sz="2100" b="1" dirty="0"/>
              <a:t>одной части речи</a:t>
            </a:r>
            <a:r>
              <a:rPr lang="ru-RU" sz="2100" dirty="0"/>
              <a:t> и объединенные </a:t>
            </a:r>
            <a:r>
              <a:rPr lang="ru-RU" sz="2100" b="1" dirty="0"/>
              <a:t>общей категориальной семой в значении.</a:t>
            </a:r>
            <a:endParaRPr lang="ru-RU" sz="2100" dirty="0"/>
          </a:p>
          <a:p>
            <a:pPr marL="0" indent="0">
              <a:buNone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98622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Пункты рассмотрения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Определение</a:t>
            </a:r>
          </a:p>
          <a:p>
            <a:r>
              <a:rPr lang="ru-RU" sz="2400" dirty="0" smtClean="0"/>
              <a:t>Основополагающие концепции (</a:t>
            </a:r>
            <a:r>
              <a:rPr lang="ru-RU" sz="2400" dirty="0" err="1" smtClean="0"/>
              <a:t>ф.де</a:t>
            </a:r>
            <a:r>
              <a:rPr lang="ru-RU" sz="2400" dirty="0" smtClean="0"/>
              <a:t> Соссюр, </a:t>
            </a:r>
            <a:r>
              <a:rPr lang="ru-RU" sz="2400" dirty="0" err="1" smtClean="0"/>
              <a:t>В.фон</a:t>
            </a:r>
            <a:r>
              <a:rPr lang="ru-RU" sz="2400" dirty="0" smtClean="0"/>
              <a:t> Гумбольдт, </a:t>
            </a:r>
            <a:r>
              <a:rPr lang="ru-RU" sz="2400" dirty="0" err="1" smtClean="0"/>
              <a:t>Й.Трир</a:t>
            </a:r>
            <a:r>
              <a:rPr lang="ru-RU" sz="2400" dirty="0" smtClean="0"/>
              <a:t>, </a:t>
            </a:r>
            <a:r>
              <a:rPr lang="ru-RU" sz="2400" dirty="0" err="1" smtClean="0"/>
              <a:t>Л.Вайсгербер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Основные концепции и </a:t>
            </a:r>
            <a:r>
              <a:rPr lang="ru-RU" sz="2400" dirty="0"/>
              <a:t>в</a:t>
            </a:r>
            <a:r>
              <a:rPr lang="ru-RU" sz="2400" dirty="0" smtClean="0"/>
              <a:t>иды полей</a:t>
            </a:r>
          </a:p>
          <a:p>
            <a:r>
              <a:rPr lang="ru-RU" sz="2400" dirty="0" smtClean="0"/>
              <a:t>Семантическое </a:t>
            </a:r>
            <a:r>
              <a:rPr lang="ru-RU" sz="2400" dirty="0" smtClean="0"/>
              <a:t>поле</a:t>
            </a:r>
          </a:p>
          <a:p>
            <a:r>
              <a:rPr lang="ru-RU" sz="2400" dirty="0" smtClean="0"/>
              <a:t>ФСП (функционально-семантическое поле) </a:t>
            </a:r>
            <a:r>
              <a:rPr lang="ru-RU" sz="2400" dirty="0" err="1" smtClean="0"/>
              <a:t>В.В.Бондарко</a:t>
            </a:r>
            <a:endParaRPr lang="ru-RU" sz="2400" dirty="0" smtClean="0"/>
          </a:p>
          <a:p>
            <a:r>
              <a:rPr lang="ru-RU" sz="2400" dirty="0" err="1" smtClean="0"/>
              <a:t>Полевый</a:t>
            </a:r>
            <a:r>
              <a:rPr lang="ru-RU" sz="2400" dirty="0" smtClean="0"/>
              <a:t> метод анализа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2833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 компоненты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К. изложена автором ё в </a:t>
            </a:r>
            <a:r>
              <a:rPr lang="ru-RU" dirty="0" err="1" smtClean="0"/>
              <a:t>опр.работах</a:t>
            </a:r>
            <a:r>
              <a:rPr lang="ru-RU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Установочно-</a:t>
            </a:r>
            <a:r>
              <a:rPr lang="ru-RU" dirty="0" err="1" smtClean="0">
                <a:solidFill>
                  <a:srgbClr val="FF0000"/>
                </a:solidFill>
              </a:rPr>
              <a:t>предпосылочный</a:t>
            </a:r>
            <a:r>
              <a:rPr lang="ru-RU" dirty="0" smtClean="0">
                <a:solidFill>
                  <a:srgbClr val="FF0000"/>
                </a:solidFill>
              </a:rPr>
              <a:t> (постулаты подхода к языку, исходные </a:t>
            </a:r>
            <a:r>
              <a:rPr lang="ru-RU" dirty="0" err="1" smtClean="0">
                <a:solidFill>
                  <a:srgbClr val="FF0000"/>
                </a:solidFill>
              </a:rPr>
              <a:t>теор</a:t>
            </a:r>
            <a:r>
              <a:rPr lang="ru-RU" dirty="0" smtClean="0">
                <a:solidFill>
                  <a:srgbClr val="FF0000"/>
                </a:solidFill>
              </a:rPr>
              <a:t>. положения = аксиоматические);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Предметно-познавательный (объекты, выделяемые согласно к.1);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Методологический, технологический (подход, принципы, определенная методика (</a:t>
            </a:r>
            <a:r>
              <a:rPr lang="ru-RU" dirty="0" err="1" smtClean="0">
                <a:solidFill>
                  <a:srgbClr val="FF0000"/>
                </a:solidFill>
              </a:rPr>
              <a:t>задача,цель</a:t>
            </a:r>
            <a:r>
              <a:rPr lang="ru-RU" dirty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, метод – сущность метода,  алгоритм, включая приемы,  применения.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55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поля в лингвистике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      </a:t>
            </a:r>
            <a:endParaRPr lang="ru-RU" dirty="0"/>
          </a:p>
          <a:p>
            <a:pPr algn="just"/>
            <a:r>
              <a:rPr lang="ru-RU" sz="2800" b="1" dirty="0">
                <a:solidFill>
                  <a:srgbClr val="FF0000"/>
                </a:solidFill>
              </a:rPr>
              <a:t>ПОЛЕ</a:t>
            </a:r>
            <a:r>
              <a:rPr lang="ru-RU" sz="2800" dirty="0">
                <a:solidFill>
                  <a:srgbClr val="FF0000"/>
                </a:solidFill>
              </a:rPr>
              <a:t> — </a:t>
            </a:r>
            <a:r>
              <a:rPr lang="ru-RU" sz="2800" dirty="0">
                <a:solidFill>
                  <a:srgbClr val="7030A0"/>
                </a:solidFill>
              </a:rPr>
              <a:t>совокупность языковых (гл. обр. лексических) единиц, объединенных общностью содержания (иногда также общностью формальных показателей) и отражающих </a:t>
            </a:r>
            <a:r>
              <a:rPr lang="ru-RU" sz="2800" b="1" dirty="0">
                <a:solidFill>
                  <a:srgbClr val="7030A0"/>
                </a:solidFill>
              </a:rPr>
              <a:t>понятийное,</a:t>
            </a:r>
            <a:r>
              <a:rPr lang="ru-RU" sz="2800" dirty="0">
                <a:solidFill>
                  <a:srgbClr val="7030A0"/>
                </a:solidFill>
              </a:rPr>
              <a:t> предметное или функциональное </a:t>
            </a:r>
            <a:r>
              <a:rPr lang="ru-RU" sz="2800" u="sng" dirty="0">
                <a:solidFill>
                  <a:srgbClr val="7030A0"/>
                </a:solidFill>
              </a:rPr>
              <a:t>сходство</a:t>
            </a:r>
            <a:r>
              <a:rPr lang="ru-RU" sz="2800" dirty="0">
                <a:solidFill>
                  <a:srgbClr val="7030A0"/>
                </a:solidFill>
              </a:rPr>
              <a:t> обозначаемых явлений. 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515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Основополагающие концепции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600" dirty="0"/>
              <a:t>В идейно-теоретическом плане возникновение ПОЛЕВОЙ теории обычно связывается с учением Ф. де Соссюра о “значимости языковых сущностей”, приобретаемых ими лишь внутри замкнутых систем, и с возрождением в XX в. учения В. Гумбольдта о </a:t>
            </a:r>
            <a:r>
              <a:rPr lang="ru-RU" sz="3600" b="1" i="1" dirty="0"/>
              <a:t>“внутренней форме языка”, понимаемой как “постоянный и гомогенный элемент в деятельности ума, который поднимает артикулированный звук до выражения мысли” </a:t>
            </a:r>
            <a:r>
              <a:rPr lang="ru-RU" sz="3600" dirty="0" smtClean="0"/>
              <a:t>и </a:t>
            </a:r>
            <a:r>
              <a:rPr lang="ru-RU" sz="3600" dirty="0"/>
              <a:t>предопределяет закон лексической </a:t>
            </a:r>
            <a:r>
              <a:rPr lang="ru-RU" sz="3600" dirty="0" err="1"/>
              <a:t>членимости</a:t>
            </a:r>
            <a:r>
              <a:rPr lang="ru-RU" sz="3600" dirty="0"/>
              <a:t> языка.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1465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Вклад германских учёных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Употребление </a:t>
            </a:r>
            <a:r>
              <a:rPr lang="ru-RU" dirty="0" smtClean="0"/>
              <a:t> </a:t>
            </a:r>
            <a:r>
              <a:rPr lang="ru-RU" b="1" i="1" u="sng" dirty="0"/>
              <a:t>термина</a:t>
            </a:r>
            <a:r>
              <a:rPr lang="ru-RU" b="1" i="1" dirty="0"/>
              <a:t> (</a:t>
            </a:r>
            <a:r>
              <a:rPr lang="ru-RU" b="1" i="1" dirty="0" err="1"/>
              <a:t>Feld</a:t>
            </a:r>
            <a:r>
              <a:rPr lang="ru-RU" b="1" i="1" dirty="0"/>
              <a:t>) восходит к Г. </a:t>
            </a:r>
            <a:r>
              <a:rPr lang="ru-RU" b="1" i="1" dirty="0" err="1"/>
              <a:t>Ипсену</a:t>
            </a:r>
            <a:r>
              <a:rPr lang="ru-RU" dirty="0"/>
              <a:t>, который определяет его содержание как “</a:t>
            </a:r>
            <a:r>
              <a:rPr lang="ru-RU" b="1" i="1" dirty="0"/>
              <a:t>совокупность слов, обладающих общим значением</a:t>
            </a:r>
            <a:r>
              <a:rPr lang="ru-RU" b="1" i="1" dirty="0" smtClean="0"/>
              <a:t>”;</a:t>
            </a:r>
          </a:p>
          <a:p>
            <a:r>
              <a:rPr lang="ru-RU" dirty="0"/>
              <a:t>З</a:t>
            </a:r>
            <a:r>
              <a:rPr lang="ru-RU" dirty="0" smtClean="0"/>
              <a:t>наменитая </a:t>
            </a:r>
            <a:r>
              <a:rPr lang="ru-RU" dirty="0"/>
              <a:t>аналогия семантического поля с </a:t>
            </a:r>
            <a:r>
              <a:rPr lang="ru-RU" u="sng" dirty="0"/>
              <a:t>мозаикой,</a:t>
            </a:r>
            <a:r>
              <a:rPr lang="ru-RU" dirty="0"/>
              <a:t> принадлежащая </a:t>
            </a:r>
            <a:r>
              <a:rPr lang="ru-RU" dirty="0" err="1"/>
              <a:t>Ипсену</a:t>
            </a:r>
            <a:r>
              <a:rPr lang="ru-RU" dirty="0"/>
              <a:t>, имплицирует семантический критерий: “как в мозаике соединяется здесь слово со словом, одно вплотную к другому, так что в итоге их контуры совпадают, и все вместе они восходят к смысловому единству высшего </a:t>
            </a:r>
            <a:r>
              <a:rPr lang="ru-RU" dirty="0" smtClean="0"/>
              <a:t>порядка</a:t>
            </a:r>
            <a:r>
              <a:rPr lang="ru-RU" dirty="0"/>
              <a:t>, не опускаясь до гнилых абстракций” 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60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Синтаксическое </a:t>
            </a:r>
            <a:r>
              <a:rPr lang="ru-RU" u="sng" dirty="0" smtClean="0"/>
              <a:t>поле </a:t>
            </a:r>
            <a:r>
              <a:rPr lang="ru-RU" b="1" u="sng" dirty="0" err="1" smtClean="0"/>
              <a:t>Порцига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4257"/>
            <a:ext cx="8596668" cy="4637105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Под синтаксическим </a:t>
            </a:r>
            <a:r>
              <a:rPr lang="ru-RU" sz="2000" dirty="0">
                <a:solidFill>
                  <a:srgbClr val="C00000"/>
                </a:solidFill>
              </a:rPr>
              <a:t>полем </a:t>
            </a:r>
            <a:r>
              <a:rPr lang="ru-RU" sz="2000" b="1" dirty="0" err="1">
                <a:solidFill>
                  <a:srgbClr val="C00000"/>
                </a:solidFill>
              </a:rPr>
              <a:t>Порциг</a:t>
            </a:r>
            <a:r>
              <a:rPr lang="ru-RU" sz="2000" dirty="0">
                <a:solidFill>
                  <a:srgbClr val="C00000"/>
                </a:solidFill>
              </a:rPr>
              <a:t> понимает словосочетания и синтаксические комплексы, основанные на “сущностных </a:t>
            </a:r>
            <a:r>
              <a:rPr lang="ru-RU" sz="2000" dirty="0" smtClean="0">
                <a:solidFill>
                  <a:srgbClr val="C00000"/>
                </a:solidFill>
              </a:rPr>
              <a:t>элементарных связях </a:t>
            </a:r>
            <a:r>
              <a:rPr lang="ru-RU" sz="2000" dirty="0">
                <a:solidFill>
                  <a:srgbClr val="C00000"/>
                </a:solidFill>
              </a:rPr>
              <a:t>значений”, т.е. семантических компонентов</a:t>
            </a:r>
            <a:r>
              <a:rPr lang="ru-RU" sz="2000" dirty="0"/>
              <a:t>. </a:t>
            </a:r>
            <a:r>
              <a:rPr lang="ru-RU" i="1" dirty="0"/>
              <a:t>Такие связи можно найти, например, в сочетаниях глагола с именами существительными и прилагательными: действие - орудие действия (</a:t>
            </a:r>
            <a:r>
              <a:rPr lang="ru-RU" i="1" dirty="0" err="1"/>
              <a:t>sehen</a:t>
            </a:r>
            <a:r>
              <a:rPr lang="ru-RU" i="1" dirty="0"/>
              <a:t> “видеть” - </a:t>
            </a:r>
            <a:r>
              <a:rPr lang="ru-RU" i="1" dirty="0" err="1"/>
              <a:t>das</a:t>
            </a:r>
            <a:r>
              <a:rPr lang="ru-RU" i="1" dirty="0"/>
              <a:t> </a:t>
            </a:r>
            <a:r>
              <a:rPr lang="ru-RU" i="1" dirty="0" err="1"/>
              <a:t>Auge</a:t>
            </a:r>
            <a:r>
              <a:rPr lang="ru-RU" i="1" dirty="0"/>
              <a:t> “глаз”, </a:t>
            </a:r>
            <a:r>
              <a:rPr lang="ru-RU" i="1" dirty="0" err="1"/>
              <a:t>greifen</a:t>
            </a:r>
            <a:r>
              <a:rPr lang="ru-RU" i="1" dirty="0"/>
              <a:t> “хватать” - </a:t>
            </a:r>
            <a:r>
              <a:rPr lang="ru-RU" i="1" dirty="0" err="1"/>
              <a:t>die</a:t>
            </a:r>
            <a:r>
              <a:rPr lang="ru-RU" i="1" dirty="0"/>
              <a:t> </a:t>
            </a:r>
            <a:r>
              <a:rPr lang="ru-RU" i="1" dirty="0" err="1"/>
              <a:t>Hand</a:t>
            </a:r>
            <a:r>
              <a:rPr lang="ru-RU" i="1" dirty="0"/>
              <a:t> “рука”), действие - субъект действия (</a:t>
            </a:r>
            <a:r>
              <a:rPr lang="ru-RU" i="1" dirty="0" err="1"/>
              <a:t>bellen</a:t>
            </a:r>
            <a:r>
              <a:rPr lang="ru-RU" i="1" dirty="0"/>
              <a:t> “лаять” - </a:t>
            </a:r>
            <a:r>
              <a:rPr lang="ru-RU" i="1" dirty="0" err="1"/>
              <a:t>der</a:t>
            </a:r>
            <a:r>
              <a:rPr lang="ru-RU" i="1" dirty="0"/>
              <a:t> </a:t>
            </a:r>
            <a:r>
              <a:rPr lang="ru-RU" i="1" dirty="0" err="1"/>
              <a:t>Hund</a:t>
            </a:r>
            <a:r>
              <a:rPr lang="ru-RU" i="1" dirty="0"/>
              <a:t> “собака”, </a:t>
            </a:r>
            <a:r>
              <a:rPr lang="ru-RU" i="1" dirty="0" err="1"/>
              <a:t>wiehen</a:t>
            </a:r>
            <a:r>
              <a:rPr lang="ru-RU" i="1" dirty="0"/>
              <a:t> “ржать.” - </a:t>
            </a:r>
            <a:r>
              <a:rPr lang="ru-RU" i="1" dirty="0" err="1"/>
              <a:t>das</a:t>
            </a:r>
            <a:r>
              <a:rPr lang="ru-RU" i="1" dirty="0"/>
              <a:t> </a:t>
            </a:r>
            <a:r>
              <a:rPr lang="ru-RU" i="1" dirty="0" err="1"/>
              <a:t>Pferd</a:t>
            </a:r>
            <a:r>
              <a:rPr lang="ru-RU" i="1" dirty="0"/>
              <a:t> “лошадь”)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sz="2000" dirty="0" smtClean="0"/>
              <a:t>Каждое </a:t>
            </a:r>
            <a:r>
              <a:rPr lang="ru-RU" sz="2000" dirty="0"/>
              <a:t>такое </a:t>
            </a:r>
            <a:r>
              <a:rPr lang="ru-RU" sz="2000" dirty="0" smtClean="0"/>
              <a:t>поле </a:t>
            </a:r>
            <a:r>
              <a:rPr lang="ru-RU" sz="2000" dirty="0"/>
              <a:t>обусловлено </a:t>
            </a:r>
            <a:r>
              <a:rPr lang="ru-RU" sz="2000" u="sng" dirty="0"/>
              <a:t>лексической валентностью </a:t>
            </a:r>
            <a:r>
              <a:rPr lang="ru-RU" sz="2000" dirty="0"/>
              <a:t>сочетающихся слов и моделью синтаксических отношений. Существование такого поля свидетельствует о том, что своеобразие семантической структуры языка проявляется не только в характерных для данного языка </a:t>
            </a:r>
            <a:r>
              <a:rPr lang="ru-RU" sz="2000" dirty="0">
                <a:solidFill>
                  <a:srgbClr val="C00000"/>
                </a:solidFill>
              </a:rPr>
              <a:t>семантических связях слов, но и в </a:t>
            </a:r>
            <a:r>
              <a:rPr lang="ru-RU" sz="2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ассоциативно-синтаксических связя</a:t>
            </a:r>
            <a:r>
              <a:rPr lang="ru-RU" sz="2000" dirty="0">
                <a:solidFill>
                  <a:srgbClr val="C00000"/>
                </a:solidFill>
              </a:rPr>
              <a:t>х</a:t>
            </a:r>
            <a:r>
              <a:rPr lang="ru-RU" sz="2000" dirty="0"/>
              <a:t>. Поэтому “элементарные семантические поля” </a:t>
            </a:r>
            <a:r>
              <a:rPr lang="ru-RU" sz="2000" dirty="0" smtClean="0"/>
              <a:t>предусматривают </a:t>
            </a:r>
            <a:r>
              <a:rPr lang="ru-RU" sz="2000" dirty="0"/>
              <a:t>структурно-семантический анализ между </a:t>
            </a:r>
            <a:r>
              <a:rPr lang="ru-RU" sz="2000" dirty="0" smtClean="0"/>
              <a:t>словами </a:t>
            </a:r>
            <a:r>
              <a:rPr lang="ru-RU" sz="2000" dirty="0"/>
              <a:t>и словосочетаниями, и анализ форм производности.</a:t>
            </a:r>
          </a:p>
        </p:txBody>
      </p:sp>
    </p:spTree>
    <p:extLst>
      <p:ext uri="{BB962C8B-B14F-4D97-AF65-F5344CB8AC3E}">
        <p14:creationId xmlns:p14="http://schemas.microsoft.com/office/powerpoint/2010/main" val="253179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Межуровневая </a:t>
            </a:r>
            <a:r>
              <a:rPr lang="ru-RU" sz="2400" b="1" i="1" dirty="0" smtClean="0"/>
              <a:t> </a:t>
            </a:r>
            <a:r>
              <a:rPr lang="ru-RU" sz="2400" b="1" i="1" dirty="0"/>
              <a:t>концепция Трира, точнее </a:t>
            </a:r>
            <a:r>
              <a:rPr lang="ru-RU" sz="2400" b="1" i="1" dirty="0" smtClean="0"/>
              <a:t>Трира-</a:t>
            </a:r>
            <a:r>
              <a:rPr lang="ru-RU" sz="2400" b="1" i="1" dirty="0" err="1" smtClean="0"/>
              <a:t>Вайсгербера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Семантическое </a:t>
            </a:r>
            <a:r>
              <a:rPr lang="ru-RU" sz="2400" b="1" i="1" dirty="0" smtClean="0"/>
              <a:t>поле </a:t>
            </a:r>
            <a:r>
              <a:rPr lang="ru-RU" sz="2400" b="1" i="1" dirty="0" smtClean="0"/>
              <a:t>= </a:t>
            </a:r>
            <a:r>
              <a:rPr lang="ru-RU" sz="2400" b="1" i="1" u="sng" dirty="0" smtClean="0"/>
              <a:t>ЛЕКСИКО-понятийное поле</a:t>
            </a:r>
            <a:endParaRPr lang="ru-RU" sz="24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Й. Трир</a:t>
            </a:r>
            <a:r>
              <a:rPr lang="ru-RU" dirty="0"/>
              <a:t> исходит из соссюрианского понятия </a:t>
            </a:r>
            <a:r>
              <a:rPr lang="ru-RU" dirty="0">
                <a:solidFill>
                  <a:srgbClr val="7030A0"/>
                </a:solidFill>
              </a:rPr>
              <a:t>значимости, считая, что “все получает смысл только из целого” </a:t>
            </a:r>
            <a:r>
              <a:rPr lang="ru-RU" dirty="0"/>
              <a:t>и что “</a:t>
            </a:r>
            <a:r>
              <a:rPr lang="ru-RU" b="1" i="1" u="sng" dirty="0"/>
              <a:t>слово имеет смысл только потому, что его имеют также другие, смежные с ним слова</a:t>
            </a:r>
            <a:r>
              <a:rPr lang="ru-RU" b="1" i="1" u="sng" dirty="0" smtClean="0"/>
              <a:t>”</a:t>
            </a:r>
            <a:r>
              <a:rPr lang="ru-RU" u="sng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другой работе Трир полемически заостряет эту мысль, утверждая, что “вне поля слово вообще не может иметь значения” [149,5]. </a:t>
            </a:r>
            <a:r>
              <a:rPr lang="ru-RU" sz="2000" dirty="0"/>
              <a:t>При этом Трир различает два вида полей - </a:t>
            </a:r>
            <a:r>
              <a:rPr lang="ru-RU" sz="2000" b="1" i="1" dirty="0" err="1"/>
              <a:t>Begriffsfelder</a:t>
            </a:r>
            <a:r>
              <a:rPr lang="ru-RU" sz="2000" b="1" i="1" dirty="0"/>
              <a:t> “</a:t>
            </a:r>
            <a:r>
              <a:rPr lang="ru-RU" sz="2000" b="1" i="1" dirty="0">
                <a:solidFill>
                  <a:srgbClr val="C00000"/>
                </a:solidFill>
              </a:rPr>
              <a:t>понятийные поля” и </a:t>
            </a:r>
            <a:r>
              <a:rPr lang="ru-RU" sz="2000" b="1" i="1" dirty="0" err="1">
                <a:solidFill>
                  <a:srgbClr val="C00000"/>
                </a:solidFill>
              </a:rPr>
              <a:t>Wortfelder</a:t>
            </a:r>
            <a:r>
              <a:rPr lang="ru-RU" sz="2000" b="1" i="1" dirty="0">
                <a:solidFill>
                  <a:srgbClr val="C00000"/>
                </a:solidFill>
              </a:rPr>
              <a:t> “лексические поля</a:t>
            </a:r>
            <a:r>
              <a:rPr lang="ru-RU" sz="2000" b="1" i="1" dirty="0"/>
              <a:t>”</a:t>
            </a:r>
            <a:r>
              <a:rPr lang="ru-RU" sz="2000" dirty="0"/>
              <a:t>,</a:t>
            </a:r>
            <a:r>
              <a:rPr lang="ru-RU" dirty="0"/>
              <a:t> утверждая, что </a:t>
            </a:r>
            <a:r>
              <a:rPr lang="ru-RU" sz="2400" dirty="0">
                <a:solidFill>
                  <a:srgbClr val="C00000"/>
                </a:solidFill>
              </a:rPr>
              <a:t>единицы лексического поля, т.е. слова, полностью покрывают единицы понятийного поля</a:t>
            </a:r>
            <a:r>
              <a:rPr lang="ru-RU" dirty="0"/>
              <a:t>, т.е. понятия. Объединение </a:t>
            </a:r>
            <a:r>
              <a:rPr lang="ru-RU" dirty="0" err="1"/>
              <a:t>Begriffsfelder</a:t>
            </a:r>
            <a:r>
              <a:rPr lang="ru-RU" dirty="0"/>
              <a:t> и </a:t>
            </a:r>
            <a:r>
              <a:rPr lang="ru-RU" dirty="0" err="1"/>
              <a:t>Wortfelder</a:t>
            </a:r>
            <a:r>
              <a:rPr lang="ru-RU" dirty="0"/>
              <a:t> образует </a:t>
            </a:r>
            <a:r>
              <a:rPr lang="ru-RU" sz="2400" b="1" i="1" dirty="0" err="1"/>
              <a:t>Sprachliche</a:t>
            </a:r>
            <a:r>
              <a:rPr lang="ru-RU" sz="2400" b="1" i="1" dirty="0"/>
              <a:t> </a:t>
            </a:r>
            <a:r>
              <a:rPr lang="ru-RU" sz="2400" b="1" i="1" dirty="0" err="1"/>
              <a:t>Felder</a:t>
            </a:r>
            <a:r>
              <a:rPr lang="ru-RU" sz="2400" b="1" i="1" dirty="0"/>
              <a:t> </a:t>
            </a:r>
            <a:r>
              <a:rPr lang="ru-RU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“языковые поля</a:t>
            </a:r>
            <a:r>
              <a:rPr lang="ru-RU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882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Языковое поле - среднее звено между лексическими значениями единиц-лексем и </a:t>
            </a:r>
            <a:r>
              <a:rPr lang="ru-RU" dirty="0" err="1" smtClean="0"/>
              <a:t>и</a:t>
            </a:r>
            <a:r>
              <a:rPr lang="ru-RU" dirty="0" smtClean="0"/>
              <a:t> лексической системой языка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Таким </a:t>
            </a:r>
            <a:r>
              <a:rPr lang="ru-RU" sz="2000" dirty="0"/>
              <a:t>образом, языковое поле составляет как бы среднее звено между лексическим массивом языка, состоящим из минимальных зависимых единиц, и лексико- семантической </a:t>
            </a:r>
            <a:r>
              <a:rPr lang="ru-RU" sz="2000" u="sng" dirty="0"/>
              <a:t>системой языка</a:t>
            </a:r>
            <a:r>
              <a:rPr lang="ru-RU" sz="2000" dirty="0"/>
              <a:t>, которая конституируется языковыми полями. </a:t>
            </a:r>
            <a:endParaRPr lang="ru-RU" sz="2000" dirty="0" smtClean="0"/>
          </a:p>
          <a:p>
            <a:r>
              <a:rPr lang="ru-RU" sz="2000" dirty="0" smtClean="0"/>
              <a:t>Установление </a:t>
            </a:r>
            <a:r>
              <a:rPr lang="ru-RU" sz="2000" dirty="0"/>
              <a:t>такого </a:t>
            </a:r>
            <a:r>
              <a:rPr lang="ru-RU" sz="2000" dirty="0">
                <a:solidFill>
                  <a:srgbClr val="FF0000"/>
                </a:solidFill>
              </a:rPr>
              <a:t>изоморфизма</a:t>
            </a:r>
            <a:r>
              <a:rPr lang="ru-RU" sz="2000" dirty="0"/>
              <a:t> между </a:t>
            </a:r>
            <a:r>
              <a:rPr lang="ru-RU" sz="2000" u="sng" dirty="0">
                <a:solidFill>
                  <a:srgbClr val="7030A0"/>
                </a:solidFill>
              </a:rPr>
              <a:t>лексикой и понятийной сферой </a:t>
            </a:r>
            <a:r>
              <a:rPr lang="ru-RU" sz="2000" dirty="0">
                <a:solidFill>
                  <a:srgbClr val="7030A0"/>
                </a:solidFill>
              </a:rPr>
              <a:t>о</a:t>
            </a:r>
            <a:r>
              <a:rPr lang="ru-RU" sz="2000" dirty="0"/>
              <a:t>бусловливает понимание </a:t>
            </a:r>
            <a:r>
              <a:rPr lang="ru-RU" sz="2000" u="sng" dirty="0"/>
              <a:t>внутренней формы языка как выражения мироощущения его носителей, которое изменяется с течением времени.</a:t>
            </a:r>
          </a:p>
          <a:p>
            <a:r>
              <a:rPr lang="ru-RU" sz="2000" dirty="0" smtClean="0"/>
              <a:t>Выход к понятию «языковой картины мира</a:t>
            </a:r>
            <a:r>
              <a:rPr lang="ru-RU" sz="2400" dirty="0" smtClean="0"/>
              <a:t>»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промежуточного мира между мышлением и воспринимаемым и осмысляемым миром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868672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1246</TotalTime>
  <Words>1303</Words>
  <Application>Microsoft Office PowerPoint</Application>
  <PresentationFormat>Произвольный</PresentationFormat>
  <Paragraphs>80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Грань</vt:lpstr>
      <vt:lpstr>Теория поля в лингвистике</vt:lpstr>
      <vt:lpstr>Пункты рассмотрения</vt:lpstr>
      <vt:lpstr>КОНЦЕПЦИЯ компоненты</vt:lpstr>
      <vt:lpstr>Понятие поля в лингвистике</vt:lpstr>
      <vt:lpstr>Основополагающие концепции </vt:lpstr>
      <vt:lpstr> Вклад германских учёных</vt:lpstr>
      <vt:lpstr>Синтаксическое поле Порцига</vt:lpstr>
      <vt:lpstr>Межуровневая  концепция Трира, точнее Трира-Вайсгербера Семантическое поле = ЛЕКСИКО-понятийное поле</vt:lpstr>
      <vt:lpstr>Языковое поле - среднее звено между лексическими значениями единиц-лексем и и лексической системой языка </vt:lpstr>
      <vt:lpstr>Л.Вайсгербер,</vt:lpstr>
      <vt:lpstr>Л.Вайсгербер,</vt:lpstr>
      <vt:lpstr>Ассоциативное семантическое поле Ш.Балли .</vt:lpstr>
      <vt:lpstr>Теория Функционально-семантического поля В.В.Бондарко (ФСП) </vt:lpstr>
      <vt:lpstr>Итоговые базовые положения теории семантического поля</vt:lpstr>
      <vt:lpstr>Примеры семантических  групп:   </vt:lpstr>
      <vt:lpstr>Семантическое поле ‒ самая крупная смысловая парадигма</vt:lpstr>
      <vt:lpstr>Примеры системных связей, образующих поле: </vt:lpstr>
      <vt:lpstr>Свойства семантического поля:  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ЭТНОСЕМОМЕТРИЯ ЗНАКОВ «ИННОВАЦИЯ» И «创新»:        СРАВНИТЕЛЬНЫЕ РУССКО-КИТАЙСКИЕ ПАРАЛЛЕЛИ</dc:title>
  <dc:creator>DNA7 X86</dc:creator>
  <cp:lastModifiedBy>User</cp:lastModifiedBy>
  <cp:revision>228</cp:revision>
  <dcterms:created xsi:type="dcterms:W3CDTF">2016-05-16T11:04:38Z</dcterms:created>
  <dcterms:modified xsi:type="dcterms:W3CDTF">2021-11-03T03:33:59Z</dcterms:modified>
</cp:coreProperties>
</file>