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84" r:id="rId2"/>
    <p:sldId id="353" r:id="rId3"/>
    <p:sldId id="334" r:id="rId4"/>
    <p:sldId id="323" r:id="rId5"/>
    <p:sldId id="335" r:id="rId6"/>
    <p:sldId id="336" r:id="rId7"/>
    <p:sldId id="337" r:id="rId8"/>
    <p:sldId id="338" r:id="rId9"/>
    <p:sldId id="33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>
        <p:scale>
          <a:sx n="89" d="100"/>
          <a:sy n="89" d="100"/>
        </p:scale>
        <p:origin x="-1206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14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94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0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5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1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2403-79E6-4394-97B9-ACEE874C2699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A%D0%BE%D0%BB%D0%BE%D0%B3%D0%B8%D1%8F" TargetMode="External"/><Relationship Id="rId2" Type="http://schemas.openxmlformats.org/officeDocument/2006/relationships/hyperlink" Target="https://ru.wikipedia.org/wiki/%D0%9B%D0%B8%D0%BD%D0%B3%D0%B2%D0%B8%D1%81%D1%82%D0%B8%D0%BA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70" TargetMode="External"/><Relationship Id="rId2" Type="http://schemas.openxmlformats.org/officeDocument/2006/relationships/hyperlink" Target="https://en.wikipedia.org/wiki/Einar_Haug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1%81%D0%B8%D1%85%D0%BE%D0%BB%D0%B8%D0%BD%D0%B3%D0%B2%D0%B8%D1%81%D1%82%D0%B8%D0%BA%D0%B0" TargetMode="External"/><Relationship Id="rId4" Type="http://schemas.openxmlformats.org/officeDocument/2006/relationships/hyperlink" Target="https://ru.wikipedia.org/wiki/%D0%A1%D0%BE%D1%86%D0%B8%D0%BE%D0%BB%D0%B8%D0%BD%D0%B3%D0%B2%D0%B8%D1%81%D1%82%D0%B8%D0%BA%D0%B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D%D0%BA%D0%BE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8%D0%BB%D0%B8%D1%81%D1%82%D0%B8%D0%BA%D0%B0" TargetMode="External"/><Relationship Id="rId7" Type="http://schemas.openxmlformats.org/officeDocument/2006/relationships/hyperlink" Target="https://ru.wikipedia.org/wiki/%D0%9F%D1%83%D0%B1%D0%BB%D0%B8%D1%86%D0%B8%D1%81%D1%82%D0%B8%D0%BA%D0%B0" TargetMode="External"/><Relationship Id="rId2" Type="http://schemas.openxmlformats.org/officeDocument/2006/relationships/hyperlink" Target="https://ru.wikipedia.org/wiki/%D0%9A%D1%83%D0%BB%D1%8C%D1%82%D1%83%D1%80%D0%B0_%D1%80%D0%B5%D1%87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4%D0%BE%D0%BB%D1%8C%D0%BA%D0%BB%D0%BE%D1%80" TargetMode="External"/><Relationship Id="rId5" Type="http://schemas.openxmlformats.org/officeDocument/2006/relationships/hyperlink" Target="https://ru.wikipedia.org/wiki/%D0%A5%D1%83%D0%B4%D0%BE%D0%B6%D0%B5%D1%81%D1%82%D0%B2%D0%B5%D0%BD%D0%BD%D0%B0%D1%8F_%D0%BB%D0%B8%D1%82%D0%B5%D1%80%D0%B0%D1%82%D1%83%D1%80%D0%B0" TargetMode="External"/><Relationship Id="rId4" Type="http://schemas.openxmlformats.org/officeDocument/2006/relationships/hyperlink" Target="https://ru.wikipedia.org/wiki/%D0%A0%D0%B8%D1%82%D0%BE%D1%80%D0%B8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ЭКОЛИНГВИСТИКА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направление, разрабатывающее  вопросы, связанные с сохранением, сбережением  национальных языков </a:t>
            </a:r>
          </a:p>
        </p:txBody>
      </p:sp>
    </p:spTree>
    <p:extLst>
      <p:ext uri="{BB962C8B-B14F-4D97-AF65-F5344CB8AC3E}">
        <p14:creationId xmlns:p14="http://schemas.microsoft.com/office/powerpoint/2010/main" val="317969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 err="1" smtClean="0"/>
              <a:t>эколингвистики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err="1"/>
              <a:t>Эколингвистика</a:t>
            </a:r>
            <a:r>
              <a:rPr lang="ru-RU" sz="2800" dirty="0"/>
              <a:t> — одно из современных научных направлений в области </a:t>
            </a:r>
            <a:r>
              <a:rPr lang="ru-RU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Лингвистика"/>
              </a:rPr>
              <a:t>языкознания</a:t>
            </a:r>
            <a:r>
              <a:rPr lang="ru-RU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800" dirty="0"/>
              <a:t> которое сформировалось на стыке социального, психологического и философского направлений в лингвистике. </a:t>
            </a:r>
            <a:r>
              <a:rPr lang="ru-RU" sz="2800" dirty="0" err="1"/>
              <a:t>Эколингвистика</a:t>
            </a:r>
            <a:r>
              <a:rPr lang="ru-RU" sz="2800" dirty="0"/>
              <a:t> как новое научное направление в изучении языковой сферы обитания человека и общества формируется на выявлении законов, принципов и правил, общих как для </a:t>
            </a:r>
            <a:r>
              <a:rPr lang="ru-RU" sz="2800" u="sng" dirty="0">
                <a:hlinkClick r:id="rId3" tooltip="Экология"/>
              </a:rPr>
              <a:t>экологии</a:t>
            </a:r>
            <a:r>
              <a:rPr lang="ru-RU" sz="2800" dirty="0"/>
              <a:t>, так и для развития языка, и исследует роль языка при возможном решении проблем окружающей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115985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Аспекты и объекты изучения ЭКОЛОГИИ ЯЗЫКА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Качество  языковой сферы обитания человека и общества </a:t>
            </a:r>
          </a:p>
          <a:p>
            <a:r>
              <a:rPr lang="ru-RU" sz="2800" dirty="0" smtClean="0"/>
              <a:t>Сбережение </a:t>
            </a:r>
            <a:r>
              <a:rPr lang="ru-RU" sz="2800" dirty="0"/>
              <a:t>языка в обществе</a:t>
            </a:r>
          </a:p>
          <a:p>
            <a:r>
              <a:rPr lang="ru-RU" sz="2800" dirty="0"/>
              <a:t>Развитие языка в континууме культуры</a:t>
            </a:r>
          </a:p>
          <a:p>
            <a:r>
              <a:rPr lang="ru-RU" sz="2800" dirty="0"/>
              <a:t>Роль языка в создании экологического отношения к окружающей </a:t>
            </a:r>
            <a:r>
              <a:rPr lang="ru-RU" sz="2800" dirty="0" smtClean="0"/>
              <a:t>среде и решении экологических проблем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217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r>
              <a:rPr lang="ru-RU" dirty="0" err="1" smtClean="0"/>
              <a:t>эколингвистики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8251"/>
            <a:ext cx="8596668" cy="4803112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/>
              <a:t>Родоначальником понятия экологии языка принято считать американского лингвиста </a:t>
            </a:r>
            <a:r>
              <a:rPr lang="ru-RU" sz="3200" u="sng" dirty="0" err="1">
                <a:hlinkClick r:id="rId2" tooltip="en:Einar Haugen"/>
              </a:rPr>
              <a:t>Эйнара</a:t>
            </a:r>
            <a:r>
              <a:rPr lang="ru-RU" sz="3200" u="sng" dirty="0">
                <a:hlinkClick r:id="rId2" tooltip="en:Einar Haugen"/>
              </a:rPr>
              <a:t> </a:t>
            </a:r>
            <a:r>
              <a:rPr lang="ru-RU" sz="3200" u="sng" dirty="0" err="1">
                <a:hlinkClick r:id="rId2" tooltip="en:Einar Haugen"/>
              </a:rPr>
              <a:t>Хаугена</a:t>
            </a:r>
            <a:r>
              <a:rPr lang="ru-RU" sz="3200" dirty="0"/>
              <a:t> </a:t>
            </a:r>
            <a:r>
              <a:rPr lang="ru-RU" sz="3200" dirty="0" smtClean="0"/>
              <a:t>, который </a:t>
            </a:r>
            <a:r>
              <a:rPr lang="ru-RU" sz="3200" dirty="0"/>
              <a:t>в </a:t>
            </a:r>
            <a:r>
              <a:rPr lang="ru-RU" sz="3200" u="sng" dirty="0">
                <a:hlinkClick r:id="rId3" tooltip="1970"/>
              </a:rPr>
              <a:t>1970</a:t>
            </a:r>
            <a:r>
              <a:rPr lang="ru-RU" sz="3200" dirty="0"/>
              <a:t> г. в докладе «Экология языка» и ввел аспект взаимодействия в </a:t>
            </a:r>
            <a:r>
              <a:rPr lang="ru-RU" sz="3200" u="sng" dirty="0">
                <a:hlinkClick r:id="rId4" tooltip="Социолингвистика"/>
              </a:rPr>
              <a:t>социолингвистику</a:t>
            </a:r>
            <a:r>
              <a:rPr lang="ru-RU" sz="3200" dirty="0"/>
              <a:t> и </a:t>
            </a:r>
            <a:r>
              <a:rPr lang="ru-RU" sz="3200" u="sng" dirty="0">
                <a:hlinkClick r:id="rId5" tooltip="Психолингвистика"/>
              </a:rPr>
              <a:t>психолингвистику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dirty="0"/>
              <a:t>Экологию языка можно определить как науку о взаимоотношениях между языком и его окружением, где под окружением языка понимается общество, использующее язык как один из своих кодов. Язык существует только в сознании говорящих на нём и функционирует только при взаимоотношениях с другими говорящими и с их социальным и естественным (природным) окружением. Частично экология языка имеет физиологическую природу (то есть взаимодействие с другими языками в сознании говорящего), частично социальную (то есть взаимодействие с обществом, в котором язык используется как средство коммуникации). Экология языка зависит от людей, которые учат его, используют и передают другим людям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200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Главная идея </a:t>
            </a:r>
            <a:r>
              <a:rPr lang="ru-RU" sz="2400" dirty="0" err="1"/>
              <a:t>Хаугена</a:t>
            </a:r>
            <a:r>
              <a:rPr lang="ru-RU" sz="2400" dirty="0"/>
              <a:t> заключается в том, что языки, подобно различным видам животных и растений, находятся в состоянии равновесия, конкурируют друг с другом, и само их существование зависит друг от друга, как внутри государства и других социальных групп, так и в сознании человека, владеющего несколькими </a:t>
            </a:r>
            <a:r>
              <a:rPr lang="ru-RU" sz="2400" dirty="0" smtClean="0"/>
              <a:t>языками.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30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</a:t>
            </a:r>
            <a:r>
              <a:rPr lang="ru-RU" dirty="0" err="1" smtClean="0"/>
              <a:t>эколингвистики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эколингвистики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взаимодействие между языком, человеком как языковой личностью и его окружающей средой. Язык при этом рассматривается как неотъемлемый компонент цепи взаимоотношений между человеком, обществом и природой. Функционирование и развитие языка представляется как 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Экосистема"/>
              </a:rPr>
              <a:t>экосистема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окружающий мир — как языковой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0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 </a:t>
            </a:r>
            <a:r>
              <a:rPr lang="ru-RU" b="1" dirty="0" err="1" smtClean="0"/>
              <a:t>Хаарман</a:t>
            </a:r>
            <a:r>
              <a:rPr lang="ru-RU" b="1" dirty="0" smtClean="0"/>
              <a:t> </a:t>
            </a:r>
            <a:r>
              <a:rPr lang="ru-RU" b="1" dirty="0" err="1" smtClean="0"/>
              <a:t>ыделяет</a:t>
            </a:r>
            <a:r>
              <a:rPr lang="ru-RU" b="1" dirty="0" smtClean="0"/>
              <a:t> </a:t>
            </a:r>
            <a:r>
              <a:rPr lang="ru-RU" b="1" dirty="0"/>
              <a:t>7 экологических </a:t>
            </a:r>
            <a:r>
              <a:rPr lang="ru-RU" b="1" dirty="0" smtClean="0"/>
              <a:t>переменных ЭКОСИСТЕМЫ ЧЕЛОВЕКА И ОБЩЕСТВА , </a:t>
            </a:r>
            <a:r>
              <a:rPr lang="ru-RU" b="1" dirty="0"/>
              <a:t>определяющих языковое поведение:</a:t>
            </a:r>
          </a:p>
          <a:p>
            <a:pPr lvl="0"/>
            <a:r>
              <a:rPr lang="ru-RU" b="1" dirty="0"/>
              <a:t>Демографические</a:t>
            </a:r>
          </a:p>
          <a:p>
            <a:pPr lvl="0"/>
            <a:r>
              <a:rPr lang="ru-RU" b="1" dirty="0"/>
              <a:t>Социальные</a:t>
            </a:r>
          </a:p>
          <a:p>
            <a:pPr lvl="0"/>
            <a:r>
              <a:rPr lang="ru-RU" b="1" dirty="0"/>
              <a:t>Политические</a:t>
            </a:r>
          </a:p>
          <a:p>
            <a:pPr lvl="0"/>
            <a:r>
              <a:rPr lang="ru-RU" b="1" dirty="0"/>
              <a:t>Культурные</a:t>
            </a:r>
          </a:p>
          <a:p>
            <a:pPr lvl="0"/>
            <a:r>
              <a:rPr lang="ru-RU" b="1" dirty="0"/>
              <a:t>Психические</a:t>
            </a:r>
          </a:p>
          <a:p>
            <a:pPr lvl="0"/>
            <a:r>
              <a:rPr lang="ru-RU" b="1" dirty="0" err="1"/>
              <a:t>Интеракционные</a:t>
            </a:r>
            <a:endParaRPr lang="ru-RU" b="1" dirty="0"/>
          </a:p>
          <a:p>
            <a:pPr lvl="0"/>
            <a:r>
              <a:rPr lang="ru-RU" b="1" dirty="0"/>
              <a:t>Лингвистические</a:t>
            </a:r>
          </a:p>
          <a:p>
            <a:r>
              <a:rPr lang="ru-RU" b="1" dirty="0"/>
              <a:t>По его теории данные переменные невозможно разделить, они тесно связаны и взаимодействуют друг с другом, тем самым образуя «экологическую систему». Таким образом, экологическая система — это взаимосвязь семи экологических переменных, образующих в итоге одно целое.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Экологическая система Х. </a:t>
            </a:r>
            <a:r>
              <a:rPr lang="ru-RU" dirty="0" err="1" smtClean="0"/>
              <a:t>Хаарманна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04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Терминология для областей </a:t>
            </a:r>
            <a:r>
              <a:rPr lang="ru-RU" dirty="0" err="1" smtClean="0"/>
              <a:t>эколингвистики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85951"/>
            <a:ext cx="8596668" cy="4155412"/>
          </a:xfrm>
        </p:spPr>
        <p:txBody>
          <a:bodyPr>
            <a:normAutofit fontScale="92500"/>
          </a:bodyPr>
          <a:lstStyle/>
          <a:p>
            <a:r>
              <a:rPr lang="ru-RU" sz="2000" b="1" dirty="0" err="1"/>
              <a:t>Алвин</a:t>
            </a:r>
            <a:r>
              <a:rPr lang="ru-RU" sz="2000" b="1" dirty="0"/>
              <a:t> </a:t>
            </a:r>
            <a:r>
              <a:rPr lang="ru-RU" sz="2000" b="1" dirty="0" err="1"/>
              <a:t>Филл</a:t>
            </a:r>
            <a:r>
              <a:rPr lang="ru-RU" sz="2000" b="1" dirty="0"/>
              <a:t> был первым кто разработал чёткую терминологию для разных областей </a:t>
            </a:r>
            <a:r>
              <a:rPr lang="ru-RU" sz="2000" b="1" dirty="0" err="1"/>
              <a:t>эколингвистики</a:t>
            </a:r>
            <a:r>
              <a:rPr lang="ru-RU" sz="2000" b="1" dirty="0"/>
              <a:t>. Всего он выделил три области:</a:t>
            </a:r>
          </a:p>
          <a:p>
            <a:pPr lvl="0"/>
            <a:r>
              <a:rPr lang="ru-RU" sz="2400" b="1" dirty="0" err="1"/>
              <a:t>Эколингвистика</a:t>
            </a:r>
            <a:r>
              <a:rPr lang="ru-RU" sz="2400" b="1" dirty="0"/>
              <a:t> — общий термин для всех областей исследования, которые объединяют экологию и лингвистику;</a:t>
            </a:r>
          </a:p>
          <a:p>
            <a:pPr lvl="0"/>
            <a:r>
              <a:rPr lang="ru-RU" sz="2400" b="1" dirty="0"/>
              <a:t>Экология языка — исследует взаимодействие между языками с целью сохранения языкового </a:t>
            </a:r>
            <a:r>
              <a:rPr lang="ru-RU" sz="2400" b="1" dirty="0" smtClean="0"/>
              <a:t>многообразия;</a:t>
            </a:r>
            <a:endParaRPr lang="ru-RU" sz="2400" b="1" dirty="0"/>
          </a:p>
          <a:p>
            <a:r>
              <a:rPr lang="ru-RU" sz="2400" b="1" dirty="0" smtClean="0"/>
              <a:t>Лингвистическая </a:t>
            </a:r>
            <a:r>
              <a:rPr lang="ru-RU" sz="2400" b="1" dirty="0"/>
              <a:t>(языковая) экология изучает взаимосвязь между языком и «экологическими» </a:t>
            </a:r>
            <a:r>
              <a:rPr lang="ru-RU" sz="2400" b="1" dirty="0" smtClean="0"/>
              <a:t>вопросами</a:t>
            </a:r>
            <a:r>
              <a:rPr lang="ru-RU" sz="2400" b="1" u="sng" baseline="30000" dirty="0" smtClean="0"/>
              <a:t>.</a:t>
            </a:r>
            <a:r>
              <a:rPr lang="ru-RU" sz="2400" b="1" u="sng" dirty="0" smtClean="0"/>
              <a:t> 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09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350"/>
          </a:xfrm>
        </p:spPr>
        <p:txBody>
          <a:bodyPr/>
          <a:lstStyle/>
          <a:p>
            <a:r>
              <a:rPr lang="ru-RU" dirty="0" smtClean="0"/>
              <a:t>Активно развивающиеся аспекты ЭЛ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0651"/>
            <a:ext cx="8596668" cy="4650712"/>
          </a:xfrm>
        </p:spPr>
        <p:txBody>
          <a:bodyPr>
            <a:noAutofit/>
          </a:bodyPr>
          <a:lstStyle/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Интралингвальный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(связан с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Культура речи"/>
              </a:rPr>
              <a:t>культурой речи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тилистика"/>
              </a:rPr>
              <a:t>стилистикой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Риторика"/>
              </a:rPr>
              <a:t>риторикой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включает исследования нарушений правильности, ясности, логичности, выразительности и других коммуникативных свойств речи).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Интерлингвальный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(связан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полиязычием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средой обитания отдельного этнического языка и с проблемой исчезновения языков, а значит, и с уменьшением лингвистического разнообразия на Земле).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Транслингвальный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(связан с использованием единиц, средств, реалий одного языка, одной культуры в контексте и средствами иного языка, принадлежащего другой культуре в 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Художественная литература"/>
              </a:rPr>
              <a:t>художественной литературе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Фольклор"/>
              </a:rPr>
              <a:t>фольклоре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Публицистика"/>
              </a:rPr>
              <a:t>публицистике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цифровом сетевом пространстве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3152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1273</TotalTime>
  <Words>194</Words>
  <Application>Microsoft Office PowerPoint</Application>
  <PresentationFormat>Произвольный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ЭКОЛИНГВИСТИКА</vt:lpstr>
      <vt:lpstr>Определение эколингвистики </vt:lpstr>
      <vt:lpstr>Аспекты и объекты изучения ЭКОЛОГИИ ЯЗЫКА  </vt:lpstr>
      <vt:lpstr>История эколингвистики </vt:lpstr>
      <vt:lpstr>Сущность концепции</vt:lpstr>
      <vt:lpstr>Предмет эколингвистики </vt:lpstr>
      <vt:lpstr>Экологическая система Х. Хаарманна</vt:lpstr>
      <vt:lpstr>Терминология для областей эколингвистики </vt:lpstr>
      <vt:lpstr>Активно развивающиеся аспекты ЭЛ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ЭТНОСЕМОМЕТРИЯ ЗНАКОВ «ИННОВАЦИЯ» И «创新»:        СРАВНИТЕЛЬНЫЕ РУССКО-КИТАЙСКИЕ ПАРАЛЛЕЛИ</dc:title>
  <dc:creator>DNA7 X86</dc:creator>
  <cp:lastModifiedBy>User</cp:lastModifiedBy>
  <cp:revision>265</cp:revision>
  <dcterms:created xsi:type="dcterms:W3CDTF">2016-05-16T11:04:38Z</dcterms:created>
  <dcterms:modified xsi:type="dcterms:W3CDTF">2021-12-22T04:25:54Z</dcterms:modified>
</cp:coreProperties>
</file>