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92" r:id="rId5"/>
    <p:sldId id="259" r:id="rId6"/>
    <p:sldId id="266" r:id="rId7"/>
    <p:sldId id="290" r:id="rId8"/>
    <p:sldId id="279" r:id="rId9"/>
    <p:sldId id="280" r:id="rId10"/>
    <p:sldId id="281" r:id="rId11"/>
    <p:sldId id="267" r:id="rId12"/>
    <p:sldId id="260" r:id="rId13"/>
    <p:sldId id="262" r:id="rId14"/>
    <p:sldId id="261" r:id="rId15"/>
    <p:sldId id="263" r:id="rId16"/>
    <p:sldId id="286" r:id="rId17"/>
    <p:sldId id="291" r:id="rId18"/>
    <p:sldId id="287" r:id="rId19"/>
    <p:sldId id="275" r:id="rId20"/>
    <p:sldId id="271" r:id="rId21"/>
    <p:sldId id="270" r:id="rId22"/>
    <p:sldId id="269" r:id="rId23"/>
    <p:sldId id="277" r:id="rId24"/>
    <p:sldId id="276" r:id="rId25"/>
    <p:sldId id="278" r:id="rId26"/>
    <p:sldId id="293" r:id="rId27"/>
    <p:sldId id="289" r:id="rId28"/>
    <p:sldId id="294" r:id="rId29"/>
    <p:sldId id="295" r:id="rId30"/>
    <p:sldId id="297" r:id="rId31"/>
    <p:sldId id="296" r:id="rId32"/>
    <p:sldId id="298" r:id="rId33"/>
    <p:sldId id="299" r:id="rId34"/>
    <p:sldId id="282" r:id="rId35"/>
    <p:sldId id="283" r:id="rId36"/>
    <p:sldId id="284" r:id="rId37"/>
    <p:sldId id="285" r:id="rId38"/>
    <p:sldId id="288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D266EF-61B6-4101-8C26-F1F065878883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39F17C-61B8-48B0-9851-D19E5AE1781A}">
      <dgm:prSet phldrT="[Текст]"/>
      <dgm:spPr>
        <a:solidFill>
          <a:srgbClr val="00B0F0"/>
        </a:solidFill>
      </dgm:spPr>
      <dgm:t>
        <a:bodyPr/>
        <a:lstStyle/>
        <a:p>
          <a:r>
            <a:rPr lang="ru-RU" dirty="0" smtClean="0"/>
            <a:t>Аналитические</a:t>
          </a:r>
          <a:endParaRPr lang="ru-RU" dirty="0"/>
        </a:p>
      </dgm:t>
    </dgm:pt>
    <dgm:pt modelId="{C34528FD-79CD-4BDD-8D24-159277C72273}" type="parTrans" cxnId="{315FB819-B6E9-45D4-AA76-46FF009212E3}">
      <dgm:prSet/>
      <dgm:spPr/>
      <dgm:t>
        <a:bodyPr/>
        <a:lstStyle/>
        <a:p>
          <a:endParaRPr lang="ru-RU"/>
        </a:p>
      </dgm:t>
    </dgm:pt>
    <dgm:pt modelId="{036750BA-0996-4648-8911-E95339712F2D}" type="sibTrans" cxnId="{315FB819-B6E9-45D4-AA76-46FF009212E3}">
      <dgm:prSet/>
      <dgm:spPr/>
      <dgm:t>
        <a:bodyPr/>
        <a:lstStyle/>
        <a:p>
          <a:endParaRPr lang="ru-RU"/>
        </a:p>
      </dgm:t>
    </dgm:pt>
    <dgm:pt modelId="{300F36EE-4AAC-4E42-8141-878C9A4CFD77}">
      <dgm:prSet phldrT="[Текст]"/>
      <dgm:spPr>
        <a:solidFill>
          <a:srgbClr val="00B0F0"/>
        </a:solidFill>
      </dgm:spPr>
      <dgm:t>
        <a:bodyPr/>
        <a:lstStyle/>
        <a:p>
          <a:r>
            <a:rPr lang="ru-RU" dirty="0" smtClean="0"/>
            <a:t>Синтетические</a:t>
          </a:r>
          <a:endParaRPr lang="ru-RU" dirty="0"/>
        </a:p>
      </dgm:t>
    </dgm:pt>
    <dgm:pt modelId="{CBC01563-23D4-4835-8FBC-0F90DD0A2BF4}" type="parTrans" cxnId="{75FE3CCB-AA42-448E-BE71-814C8E2CF66E}">
      <dgm:prSet/>
      <dgm:spPr/>
      <dgm:t>
        <a:bodyPr/>
        <a:lstStyle/>
        <a:p>
          <a:endParaRPr lang="ru-RU"/>
        </a:p>
      </dgm:t>
    </dgm:pt>
    <dgm:pt modelId="{463A651F-5829-4C5F-B696-DFB3BB42BC8C}" type="sibTrans" cxnId="{75FE3CCB-AA42-448E-BE71-814C8E2CF66E}">
      <dgm:prSet/>
      <dgm:spPr/>
      <dgm:t>
        <a:bodyPr/>
        <a:lstStyle/>
        <a:p>
          <a:endParaRPr lang="ru-RU"/>
        </a:p>
      </dgm:t>
    </dgm:pt>
    <dgm:pt modelId="{84FBAFD9-CA74-4B07-8615-4C00F14FC49D}">
      <dgm:prSet phldrT="[Текст]"/>
      <dgm:spPr/>
      <dgm:t>
        <a:bodyPr/>
        <a:lstStyle/>
        <a:p>
          <a:r>
            <a:rPr lang="ru-RU" dirty="0" smtClean="0"/>
            <a:t>флективные</a:t>
          </a:r>
          <a:endParaRPr lang="ru-RU" dirty="0"/>
        </a:p>
      </dgm:t>
    </dgm:pt>
    <dgm:pt modelId="{A3B4C210-30A2-4354-98F3-FA589AE5D6D7}" type="parTrans" cxnId="{37105E32-00AD-4384-994E-E879AC983F98}">
      <dgm:prSet/>
      <dgm:spPr/>
      <dgm:t>
        <a:bodyPr/>
        <a:lstStyle/>
        <a:p>
          <a:endParaRPr lang="ru-RU"/>
        </a:p>
      </dgm:t>
    </dgm:pt>
    <dgm:pt modelId="{BD83FDFE-CE70-4786-B261-A39A76FED198}" type="sibTrans" cxnId="{37105E32-00AD-4384-994E-E879AC983F98}">
      <dgm:prSet/>
      <dgm:spPr/>
      <dgm:t>
        <a:bodyPr/>
        <a:lstStyle/>
        <a:p>
          <a:endParaRPr lang="ru-RU"/>
        </a:p>
      </dgm:t>
    </dgm:pt>
    <dgm:pt modelId="{0DF882E1-FECE-48F3-9953-91E2E3059F24}">
      <dgm:prSet phldrT="[Текст]"/>
      <dgm:spPr/>
      <dgm:t>
        <a:bodyPr/>
        <a:lstStyle/>
        <a:p>
          <a:r>
            <a:rPr lang="ru-RU" dirty="0" smtClean="0"/>
            <a:t>изолирующие </a:t>
          </a:r>
          <a:endParaRPr lang="ru-RU" dirty="0"/>
        </a:p>
      </dgm:t>
    </dgm:pt>
    <dgm:pt modelId="{BE95A24D-32F1-4EDC-B353-C5D195824307}" type="parTrans" cxnId="{7C83CE3D-E734-4327-8BB5-B7E609B0D196}">
      <dgm:prSet/>
      <dgm:spPr/>
      <dgm:t>
        <a:bodyPr/>
        <a:lstStyle/>
        <a:p>
          <a:endParaRPr lang="ru-RU"/>
        </a:p>
      </dgm:t>
    </dgm:pt>
    <dgm:pt modelId="{F5B27F8C-EAE1-42B9-B460-FD57B45DD278}" type="sibTrans" cxnId="{7C83CE3D-E734-4327-8BB5-B7E609B0D196}">
      <dgm:prSet/>
      <dgm:spPr/>
      <dgm:t>
        <a:bodyPr/>
        <a:lstStyle/>
        <a:p>
          <a:endParaRPr lang="ru-RU"/>
        </a:p>
      </dgm:t>
    </dgm:pt>
    <dgm:pt modelId="{4B659100-E6CE-4364-B463-642A703BF607}">
      <dgm:prSet/>
      <dgm:spPr>
        <a:solidFill>
          <a:srgbClr val="92D050"/>
        </a:solidFill>
      </dgm:spPr>
      <dgm:t>
        <a:bodyPr/>
        <a:lstStyle/>
        <a:p>
          <a:r>
            <a:rPr lang="ru-RU" dirty="0" smtClean="0"/>
            <a:t>английский, испанский, итальянский</a:t>
          </a:r>
          <a:endParaRPr lang="ru-RU" dirty="0"/>
        </a:p>
      </dgm:t>
    </dgm:pt>
    <dgm:pt modelId="{5052751C-90F1-432A-A5A3-8452B32B2560}" type="parTrans" cxnId="{9819022C-BB16-432F-868B-73B53FD5161E}">
      <dgm:prSet/>
      <dgm:spPr/>
      <dgm:t>
        <a:bodyPr/>
        <a:lstStyle/>
        <a:p>
          <a:endParaRPr lang="ru-RU"/>
        </a:p>
      </dgm:t>
    </dgm:pt>
    <dgm:pt modelId="{31AE7490-D50C-4DBE-AB3A-87F09C6FD6A5}" type="sibTrans" cxnId="{9819022C-BB16-432F-868B-73B53FD5161E}">
      <dgm:prSet/>
      <dgm:spPr/>
      <dgm:t>
        <a:bodyPr/>
        <a:lstStyle/>
        <a:p>
          <a:endParaRPr lang="ru-RU"/>
        </a:p>
      </dgm:t>
    </dgm:pt>
    <dgm:pt modelId="{C9122EAB-A359-41B6-9FBC-4B24168F5634}">
      <dgm:prSet/>
      <dgm:spPr/>
      <dgm:t>
        <a:bodyPr/>
        <a:lstStyle/>
        <a:p>
          <a:r>
            <a:rPr lang="ru-RU" dirty="0" smtClean="0"/>
            <a:t>обычные аналитические</a:t>
          </a:r>
          <a:endParaRPr lang="ru-RU" dirty="0"/>
        </a:p>
      </dgm:t>
    </dgm:pt>
    <dgm:pt modelId="{F1DB1609-ECD6-4E85-9645-6B4056841418}" type="parTrans" cxnId="{871B870B-DE23-4AAE-A6D8-333B68FD685D}">
      <dgm:prSet/>
      <dgm:spPr/>
      <dgm:t>
        <a:bodyPr/>
        <a:lstStyle/>
        <a:p>
          <a:endParaRPr lang="ru-RU"/>
        </a:p>
      </dgm:t>
    </dgm:pt>
    <dgm:pt modelId="{48799E14-9244-4C62-83DD-43996A46FE46}" type="sibTrans" cxnId="{871B870B-DE23-4AAE-A6D8-333B68FD685D}">
      <dgm:prSet/>
      <dgm:spPr/>
      <dgm:t>
        <a:bodyPr/>
        <a:lstStyle/>
        <a:p>
          <a:endParaRPr lang="ru-RU"/>
        </a:p>
      </dgm:t>
    </dgm:pt>
    <dgm:pt modelId="{58E319A7-B289-4F5B-A4B9-80A380928461}">
      <dgm:prSet/>
      <dgm:spPr/>
      <dgm:t>
        <a:bodyPr/>
        <a:lstStyle/>
        <a:p>
          <a:r>
            <a:rPr lang="ru-RU" dirty="0" smtClean="0"/>
            <a:t>агглютинативные</a:t>
          </a:r>
          <a:endParaRPr lang="ru-RU" dirty="0"/>
        </a:p>
      </dgm:t>
    </dgm:pt>
    <dgm:pt modelId="{0C94FF17-3D1A-4C18-9172-8023B0CA8CD5}" type="parTrans" cxnId="{90253D6F-7780-43F5-AA27-D797ABF95A91}">
      <dgm:prSet/>
      <dgm:spPr/>
      <dgm:t>
        <a:bodyPr/>
        <a:lstStyle/>
        <a:p>
          <a:endParaRPr lang="ru-RU"/>
        </a:p>
      </dgm:t>
    </dgm:pt>
    <dgm:pt modelId="{EFA253E1-7000-4FDC-8801-CCBD223CC3EC}" type="sibTrans" cxnId="{90253D6F-7780-43F5-AA27-D797ABF95A91}">
      <dgm:prSet/>
      <dgm:spPr/>
      <dgm:t>
        <a:bodyPr/>
        <a:lstStyle/>
        <a:p>
          <a:endParaRPr lang="ru-RU"/>
        </a:p>
      </dgm:t>
    </dgm:pt>
    <dgm:pt modelId="{A68E7E29-BEF4-464D-88C2-8023E840F3CE}">
      <dgm:prSet/>
      <dgm:spPr>
        <a:solidFill>
          <a:srgbClr val="92D050"/>
        </a:solidFill>
      </dgm:spPr>
      <dgm:t>
        <a:bodyPr/>
        <a:lstStyle/>
        <a:p>
          <a:r>
            <a:rPr lang="ru-RU" dirty="0" smtClean="0"/>
            <a:t>вьетнамский, тайский, лаосский</a:t>
          </a:r>
          <a:endParaRPr lang="ru-RU" dirty="0"/>
        </a:p>
      </dgm:t>
    </dgm:pt>
    <dgm:pt modelId="{E27530B1-D866-4757-BCA8-83FCC0091274}" type="parTrans" cxnId="{2DFA1B6D-69D0-4F38-B1A6-283403A19F64}">
      <dgm:prSet/>
      <dgm:spPr/>
      <dgm:t>
        <a:bodyPr/>
        <a:lstStyle/>
        <a:p>
          <a:endParaRPr lang="ru-RU"/>
        </a:p>
      </dgm:t>
    </dgm:pt>
    <dgm:pt modelId="{2FB82F73-7865-49F7-A7B1-55180D0C757A}" type="sibTrans" cxnId="{2DFA1B6D-69D0-4F38-B1A6-283403A19F64}">
      <dgm:prSet/>
      <dgm:spPr/>
      <dgm:t>
        <a:bodyPr/>
        <a:lstStyle/>
        <a:p>
          <a:endParaRPr lang="ru-RU"/>
        </a:p>
      </dgm:t>
    </dgm:pt>
    <dgm:pt modelId="{00A72FC4-357B-409B-A476-1A770E1A6DBC}">
      <dgm:prSet/>
      <dgm:spPr/>
      <dgm:t>
        <a:bodyPr/>
        <a:lstStyle/>
        <a:p>
          <a:r>
            <a:rPr lang="ru-RU" dirty="0" smtClean="0"/>
            <a:t>полисинтетические</a:t>
          </a:r>
          <a:endParaRPr lang="ru-RU" dirty="0"/>
        </a:p>
      </dgm:t>
    </dgm:pt>
    <dgm:pt modelId="{5FEE79A7-9FD5-4898-90A1-942D53D5CD65}" type="parTrans" cxnId="{F60116BE-CE3A-45F1-A57A-131BAA9FEDA5}">
      <dgm:prSet/>
      <dgm:spPr/>
      <dgm:t>
        <a:bodyPr/>
        <a:lstStyle/>
        <a:p>
          <a:endParaRPr lang="ru-RU"/>
        </a:p>
      </dgm:t>
    </dgm:pt>
    <dgm:pt modelId="{0445CEA2-CB06-4386-91FC-C0E0402E7612}" type="sibTrans" cxnId="{F60116BE-CE3A-45F1-A57A-131BAA9FEDA5}">
      <dgm:prSet/>
      <dgm:spPr/>
      <dgm:t>
        <a:bodyPr/>
        <a:lstStyle/>
        <a:p>
          <a:endParaRPr lang="ru-RU"/>
        </a:p>
      </dgm:t>
    </dgm:pt>
    <dgm:pt modelId="{0385F007-521F-4879-B068-B4963DDA563F}">
      <dgm:prSet/>
      <dgm:spPr>
        <a:solidFill>
          <a:srgbClr val="92D050"/>
        </a:solidFill>
      </dgm:spPr>
      <dgm:t>
        <a:bodyPr/>
        <a:lstStyle/>
        <a:p>
          <a:r>
            <a:rPr lang="ru-RU" dirty="0" smtClean="0"/>
            <a:t>русский, польский, украинский</a:t>
          </a:r>
          <a:endParaRPr lang="ru-RU" dirty="0"/>
        </a:p>
      </dgm:t>
    </dgm:pt>
    <dgm:pt modelId="{C5B218D1-EFC4-465C-84EB-A44797EBB61D}" type="parTrans" cxnId="{6A30067B-0804-44E3-B894-2A1CC32001C2}">
      <dgm:prSet/>
      <dgm:spPr/>
      <dgm:t>
        <a:bodyPr/>
        <a:lstStyle/>
        <a:p>
          <a:endParaRPr lang="ru-RU"/>
        </a:p>
      </dgm:t>
    </dgm:pt>
    <dgm:pt modelId="{103C0A7F-2545-481B-855D-D9D592033FAF}" type="sibTrans" cxnId="{6A30067B-0804-44E3-B894-2A1CC32001C2}">
      <dgm:prSet/>
      <dgm:spPr/>
      <dgm:t>
        <a:bodyPr/>
        <a:lstStyle/>
        <a:p>
          <a:endParaRPr lang="ru-RU"/>
        </a:p>
      </dgm:t>
    </dgm:pt>
    <dgm:pt modelId="{B95BA84D-9FF7-41D9-95CD-EC093E748E1E}">
      <dgm:prSet/>
      <dgm:spPr>
        <a:solidFill>
          <a:srgbClr val="92D050"/>
        </a:solidFill>
      </dgm:spPr>
      <dgm:t>
        <a:bodyPr/>
        <a:lstStyle/>
        <a:p>
          <a:r>
            <a:rPr lang="ru-RU" dirty="0" smtClean="0"/>
            <a:t>турецкий, монгольский, бурятский, финский</a:t>
          </a:r>
          <a:endParaRPr lang="ru-RU" dirty="0"/>
        </a:p>
      </dgm:t>
    </dgm:pt>
    <dgm:pt modelId="{4CD0B54B-392E-4E9F-9E6E-A4F0689C3311}" type="parTrans" cxnId="{D65DDB5F-A22A-440E-A0A3-852BAE121996}">
      <dgm:prSet/>
      <dgm:spPr/>
      <dgm:t>
        <a:bodyPr/>
        <a:lstStyle/>
        <a:p>
          <a:endParaRPr lang="ru-RU"/>
        </a:p>
      </dgm:t>
    </dgm:pt>
    <dgm:pt modelId="{C8C894DE-9F45-4916-9AC7-FE06554F7A39}" type="sibTrans" cxnId="{D65DDB5F-A22A-440E-A0A3-852BAE121996}">
      <dgm:prSet/>
      <dgm:spPr/>
      <dgm:t>
        <a:bodyPr/>
        <a:lstStyle/>
        <a:p>
          <a:endParaRPr lang="ru-RU"/>
        </a:p>
      </dgm:t>
    </dgm:pt>
    <dgm:pt modelId="{BACA508F-79C6-44CF-93B5-8B0051B882F2}">
      <dgm:prSet/>
      <dgm:spPr>
        <a:solidFill>
          <a:srgbClr val="92D050"/>
        </a:solidFill>
      </dgm:spPr>
      <dgm:t>
        <a:bodyPr/>
        <a:lstStyle/>
        <a:p>
          <a:r>
            <a:rPr lang="ru-RU" dirty="0" smtClean="0"/>
            <a:t>чукотский, эскимосский</a:t>
          </a:r>
          <a:endParaRPr lang="ru-RU" dirty="0"/>
        </a:p>
      </dgm:t>
    </dgm:pt>
    <dgm:pt modelId="{41198667-9128-4E45-817C-B5A019350F8D}" type="parTrans" cxnId="{69275423-777D-4C5F-A5C8-A4A5D613BC41}">
      <dgm:prSet/>
      <dgm:spPr/>
      <dgm:t>
        <a:bodyPr/>
        <a:lstStyle/>
        <a:p>
          <a:endParaRPr lang="ru-RU"/>
        </a:p>
      </dgm:t>
    </dgm:pt>
    <dgm:pt modelId="{6D1029B5-DCAF-4AA0-AAB0-B35F3301F03E}" type="sibTrans" cxnId="{69275423-777D-4C5F-A5C8-A4A5D613BC41}">
      <dgm:prSet/>
      <dgm:spPr/>
      <dgm:t>
        <a:bodyPr/>
        <a:lstStyle/>
        <a:p>
          <a:endParaRPr lang="ru-RU"/>
        </a:p>
      </dgm:t>
    </dgm:pt>
    <dgm:pt modelId="{E5F7071D-BC17-4CDF-8022-59BEEA7D995B}">
      <dgm:prSet/>
      <dgm:spPr>
        <a:solidFill>
          <a:srgbClr val="FFC000"/>
        </a:solidFill>
      </dgm:spPr>
      <dgm:t>
        <a:bodyPr/>
        <a:lstStyle/>
        <a:p>
          <a:r>
            <a:rPr lang="ru-RU" dirty="0" smtClean="0"/>
            <a:t>1 слово = 1 предложение (все грамматические отношения выражены внутри слова)</a:t>
          </a:r>
          <a:endParaRPr lang="ru-RU" dirty="0"/>
        </a:p>
      </dgm:t>
    </dgm:pt>
    <dgm:pt modelId="{07507B3C-93F9-48D8-BCE3-47BD77071E01}" type="parTrans" cxnId="{2AA06A3C-9B55-4BEE-B563-BA13CF29E335}">
      <dgm:prSet/>
      <dgm:spPr/>
      <dgm:t>
        <a:bodyPr/>
        <a:lstStyle/>
        <a:p>
          <a:endParaRPr lang="ru-RU"/>
        </a:p>
      </dgm:t>
    </dgm:pt>
    <dgm:pt modelId="{34D8796A-F023-40D2-AD5F-60DA2814D994}" type="sibTrans" cxnId="{2AA06A3C-9B55-4BEE-B563-BA13CF29E335}">
      <dgm:prSet/>
      <dgm:spPr/>
      <dgm:t>
        <a:bodyPr/>
        <a:lstStyle/>
        <a:p>
          <a:endParaRPr lang="ru-RU"/>
        </a:p>
      </dgm:t>
    </dgm:pt>
    <dgm:pt modelId="{D9F6F696-DDA1-401E-9BC0-E6311BC2BB6A}">
      <dgm:prSet/>
      <dgm:spPr>
        <a:solidFill>
          <a:srgbClr val="FFC000"/>
        </a:solidFill>
      </dgm:spPr>
      <dgm:t>
        <a:bodyPr/>
        <a:lstStyle/>
        <a:p>
          <a:r>
            <a:rPr lang="ru-RU" dirty="0" smtClean="0"/>
            <a:t>Грамматика выражается с помощью синтаксических средств: порядок слов, вспомогательные глаголы, частицы</a:t>
          </a:r>
          <a:endParaRPr lang="ru-RU" dirty="0"/>
        </a:p>
      </dgm:t>
    </dgm:pt>
    <dgm:pt modelId="{9C827221-581E-4119-A27E-E5660E7B7823}" type="parTrans" cxnId="{A669E7F3-091F-4A54-A69B-A375E587130F}">
      <dgm:prSet/>
      <dgm:spPr/>
      <dgm:t>
        <a:bodyPr/>
        <a:lstStyle/>
        <a:p>
          <a:endParaRPr lang="ru-RU"/>
        </a:p>
      </dgm:t>
    </dgm:pt>
    <dgm:pt modelId="{88950295-AC52-4149-ADE5-D48B721B7E74}" type="sibTrans" cxnId="{A669E7F3-091F-4A54-A69B-A375E587130F}">
      <dgm:prSet/>
      <dgm:spPr/>
      <dgm:t>
        <a:bodyPr/>
        <a:lstStyle/>
        <a:p>
          <a:endParaRPr lang="ru-RU"/>
        </a:p>
      </dgm:t>
    </dgm:pt>
    <dgm:pt modelId="{57CEA8DE-8023-468F-9CF5-70A661D4ADA0}">
      <dgm:prSet/>
      <dgm:spPr>
        <a:solidFill>
          <a:srgbClr val="FFC000"/>
        </a:solidFill>
      </dgm:spPr>
      <dgm:t>
        <a:bodyPr/>
        <a:lstStyle/>
        <a:p>
          <a:r>
            <a:rPr lang="ru-RU" dirty="0" smtClean="0"/>
            <a:t>1 морфема = 1 слово</a:t>
          </a:r>
          <a:endParaRPr lang="ru-RU" dirty="0"/>
        </a:p>
      </dgm:t>
    </dgm:pt>
    <dgm:pt modelId="{71DAACD9-9069-4D93-B9E9-595C894F11CF}" type="parTrans" cxnId="{C5C7F12C-D768-40F2-A476-0B4EBF5DCB32}">
      <dgm:prSet/>
      <dgm:spPr/>
      <dgm:t>
        <a:bodyPr/>
        <a:lstStyle/>
        <a:p>
          <a:endParaRPr lang="ru-RU"/>
        </a:p>
      </dgm:t>
    </dgm:pt>
    <dgm:pt modelId="{99962565-081E-4676-9B52-F781059D9D82}" type="sibTrans" cxnId="{C5C7F12C-D768-40F2-A476-0B4EBF5DCB32}">
      <dgm:prSet/>
      <dgm:spPr/>
      <dgm:t>
        <a:bodyPr/>
        <a:lstStyle/>
        <a:p>
          <a:endParaRPr lang="ru-RU"/>
        </a:p>
      </dgm:t>
    </dgm:pt>
    <dgm:pt modelId="{A91B6271-B289-48D4-AF02-9F5B9C417986}">
      <dgm:prSet/>
      <dgm:spPr>
        <a:solidFill>
          <a:srgbClr val="FFC000"/>
        </a:solidFill>
      </dgm:spPr>
      <dgm:t>
        <a:bodyPr/>
        <a:lstStyle/>
        <a:p>
          <a:r>
            <a:rPr lang="ru-RU" dirty="0" smtClean="0"/>
            <a:t>1 грамматическое значение = 1 морфема</a:t>
          </a:r>
          <a:endParaRPr lang="ru-RU" dirty="0"/>
        </a:p>
      </dgm:t>
    </dgm:pt>
    <dgm:pt modelId="{2A724A99-A8BF-4430-848A-75FAFCA07CDD}" type="parTrans" cxnId="{97295360-CA04-4D2A-BA49-B4764A64D802}">
      <dgm:prSet/>
      <dgm:spPr/>
      <dgm:t>
        <a:bodyPr/>
        <a:lstStyle/>
        <a:p>
          <a:endParaRPr lang="ru-RU"/>
        </a:p>
      </dgm:t>
    </dgm:pt>
    <dgm:pt modelId="{EC15E2F9-927C-49AB-A57F-905C21B6CC40}" type="sibTrans" cxnId="{97295360-CA04-4D2A-BA49-B4764A64D802}">
      <dgm:prSet/>
      <dgm:spPr/>
      <dgm:t>
        <a:bodyPr/>
        <a:lstStyle/>
        <a:p>
          <a:endParaRPr lang="ru-RU"/>
        </a:p>
      </dgm:t>
    </dgm:pt>
    <dgm:pt modelId="{679597B4-788B-4110-9021-78F3D8E58F60}">
      <dgm:prSet/>
      <dgm:spPr>
        <a:solidFill>
          <a:srgbClr val="FFC000"/>
        </a:solidFill>
      </dgm:spPr>
      <dgm:t>
        <a:bodyPr/>
        <a:lstStyle/>
        <a:p>
          <a:r>
            <a:rPr lang="ru-RU" dirty="0" smtClean="0"/>
            <a:t>много словоизменительных морфем, много окончаний, и они многозначны</a:t>
          </a:r>
          <a:endParaRPr lang="ru-RU" dirty="0"/>
        </a:p>
      </dgm:t>
    </dgm:pt>
    <dgm:pt modelId="{EFD04369-197C-4EAC-835C-48AB39AC3AB4}" type="parTrans" cxnId="{6003438C-809B-4D6D-864C-3C242520F82A}">
      <dgm:prSet/>
      <dgm:spPr/>
      <dgm:t>
        <a:bodyPr/>
        <a:lstStyle/>
        <a:p>
          <a:endParaRPr lang="ru-RU"/>
        </a:p>
      </dgm:t>
    </dgm:pt>
    <dgm:pt modelId="{BDFB2516-7754-456C-95B7-BDC31296E2AB}" type="sibTrans" cxnId="{6003438C-809B-4D6D-864C-3C242520F82A}">
      <dgm:prSet/>
      <dgm:spPr/>
      <dgm:t>
        <a:bodyPr/>
        <a:lstStyle/>
        <a:p>
          <a:endParaRPr lang="ru-RU"/>
        </a:p>
      </dgm:t>
    </dgm:pt>
    <dgm:pt modelId="{90CD7174-944C-470F-984A-F7C1DCE149B4}" type="pres">
      <dgm:prSet presAssocID="{F5D266EF-61B6-4101-8C26-F1F06587888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03617E-B807-4169-A0EB-C400084B7BC7}" type="pres">
      <dgm:prSet presAssocID="{2E39F17C-61B8-48B0-9851-D19E5AE1781A}" presName="node" presStyleLbl="node1" presStyleIdx="0" presStyleCnt="17" custScaleX="217957" custScaleY="110414" custLinFactNeighborX="-186" custLinFactNeighborY="-608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621385-4D87-4E89-AFED-FE84C5F3F918}" type="pres">
      <dgm:prSet presAssocID="{036750BA-0996-4648-8911-E95339712F2D}" presName="sibTrans" presStyleCnt="0"/>
      <dgm:spPr/>
    </dgm:pt>
    <dgm:pt modelId="{D531D3A0-BD5C-4535-A568-7CD5203267F5}" type="pres">
      <dgm:prSet presAssocID="{300F36EE-4AAC-4E42-8141-878C9A4CFD77}" presName="node" presStyleLbl="node1" presStyleIdx="1" presStyleCnt="17" custScaleX="305327" custScaleY="114746" custLinFactY="-76215" custLinFactNeighborX="-317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CAB85D-5371-423E-9A08-4BF5505DA082}" type="pres">
      <dgm:prSet presAssocID="{463A651F-5829-4C5F-B696-DFB3BB42BC8C}" presName="sibTrans" presStyleCnt="0"/>
      <dgm:spPr/>
    </dgm:pt>
    <dgm:pt modelId="{C107912A-8CC4-46C8-B9D5-E70F3B4C0A75}" type="pres">
      <dgm:prSet presAssocID="{84FBAFD9-CA74-4B07-8615-4C00F14FC49D}" presName="node" presStyleLbl="node1" presStyleIdx="2" presStyleCnt="17" custLinFactX="100000" custLinFactNeighborX="123327" custLinFactNeighborY="-650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089AFF-319E-4F31-A4B7-56E6FB18A692}" type="pres">
      <dgm:prSet presAssocID="{BD83FDFE-CE70-4786-B261-A39A76FED198}" presName="sibTrans" presStyleCnt="0"/>
      <dgm:spPr/>
    </dgm:pt>
    <dgm:pt modelId="{E1FCE776-A8E9-49F1-AE16-FA9FD3D61D2E}" type="pres">
      <dgm:prSet presAssocID="{0385F007-521F-4879-B068-B4963DDA563F}" presName="node" presStyleLbl="node1" presStyleIdx="3" presStyleCnt="17" custLinFactX="4610" custLinFactNeighborX="100000" custLinFactNeighborY="40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E015F7-F4F7-4513-B2C0-17E16B176CAB}" type="pres">
      <dgm:prSet presAssocID="{103C0A7F-2545-481B-855D-D9D592033FAF}" presName="sibTrans" presStyleCnt="0"/>
      <dgm:spPr/>
    </dgm:pt>
    <dgm:pt modelId="{A66D7D40-2A26-4F84-B70C-29D071CC5AA2}" type="pres">
      <dgm:prSet presAssocID="{B95BA84D-9FF7-41D9-95CD-EC093E748E1E}" presName="node" presStyleLbl="node1" presStyleIdx="4" presStyleCnt="17" custLinFactX="3341" custLinFactNeighborX="100000" custLinFactNeighborY="40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EBBF80-4F2D-4639-9AF4-B4B2004B09AF}" type="pres">
      <dgm:prSet presAssocID="{C8C894DE-9F45-4916-9AC7-FE06554F7A39}" presName="sibTrans" presStyleCnt="0"/>
      <dgm:spPr/>
    </dgm:pt>
    <dgm:pt modelId="{630448BD-B8B9-4D14-9458-9435393F830B}" type="pres">
      <dgm:prSet presAssocID="{BACA508F-79C6-44CF-93B5-8B0051B882F2}" presName="node" presStyleLbl="node1" presStyleIdx="5" presStyleCnt="17" custLinFactNeighborX="97345" custLinFactNeighborY="40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32BA34-2CD1-416D-B447-32F5609B63C5}" type="pres">
      <dgm:prSet presAssocID="{6D1029B5-DCAF-4AA0-AAB0-B35F3301F03E}" presName="sibTrans" presStyleCnt="0"/>
      <dgm:spPr/>
    </dgm:pt>
    <dgm:pt modelId="{FF9E1D10-EB95-4D24-9F8F-611F737E70B3}" type="pres">
      <dgm:prSet presAssocID="{E5F7071D-BC17-4CDF-8022-59BEEA7D995B}" presName="node" presStyleLbl="node1" presStyleIdx="6" presStyleCnt="17" custLinFactY="50376" custLinFactNeighborX="-1265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025187-7E6F-42C6-8EF6-45757909E003}" type="pres">
      <dgm:prSet presAssocID="{34D8796A-F023-40D2-AD5F-60DA2814D994}" presName="sibTrans" presStyleCnt="0"/>
      <dgm:spPr/>
    </dgm:pt>
    <dgm:pt modelId="{71EBEE14-5080-43D6-B5F5-CC3736BAE87D}" type="pres">
      <dgm:prSet presAssocID="{D9F6F696-DDA1-401E-9BC0-E6311BC2BB6A}" presName="node" presStyleLbl="node1" presStyleIdx="7" presStyleCnt="17" custLinFactNeighborX="1876" custLinFactNeighborY="258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181AD2-BDD0-4079-A04A-9F39EB6A6D57}" type="pres">
      <dgm:prSet presAssocID="{88950295-AC52-4149-ADE5-D48B721B7E74}" presName="sibTrans" presStyleCnt="0"/>
      <dgm:spPr/>
    </dgm:pt>
    <dgm:pt modelId="{C6EDD087-74D2-4C81-A8D3-D3C7E8ED0D91}" type="pres">
      <dgm:prSet presAssocID="{57CEA8DE-8023-468F-9CF5-70A661D4ADA0}" presName="node" presStyleLbl="node1" presStyleIdx="8" presStyleCnt="17" custLinFactNeighborX="-4121" custLinFactNeighborY="258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559054-5A37-40D4-9D58-42D13A9E4D2C}" type="pres">
      <dgm:prSet presAssocID="{99962565-081E-4676-9B52-F781059D9D82}" presName="sibTrans" presStyleCnt="0"/>
      <dgm:spPr/>
    </dgm:pt>
    <dgm:pt modelId="{3F6A169B-DB1E-43EC-A6DB-79E21174EEA2}" type="pres">
      <dgm:prSet presAssocID="{679597B4-788B-4110-9021-78F3D8E58F60}" presName="node" presStyleLbl="node1" presStyleIdx="9" presStyleCnt="17" custLinFactNeighborX="-5390" custLinFactNeighborY="337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5BFD1E-4C70-4F8E-8066-B3350F5D4D8D}" type="pres">
      <dgm:prSet presAssocID="{BDFB2516-7754-456C-95B7-BDC31296E2AB}" presName="sibTrans" presStyleCnt="0"/>
      <dgm:spPr/>
    </dgm:pt>
    <dgm:pt modelId="{A1CEF524-7A7F-4A93-AA10-D680D87961CB}" type="pres">
      <dgm:prSet presAssocID="{A91B6271-B289-48D4-AF02-9F5B9C417986}" presName="node" presStyleLbl="node1" presStyleIdx="10" presStyleCnt="17" custLinFactNeighborX="-11386" custLinFactNeighborY="337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C1CF5E-6C81-4BDD-9FF0-4F7DF6FA9CE5}" type="pres">
      <dgm:prSet presAssocID="{EC15E2F9-927C-49AB-A57F-905C21B6CC40}" presName="sibTrans" presStyleCnt="0"/>
      <dgm:spPr/>
    </dgm:pt>
    <dgm:pt modelId="{7DA46F1A-8E1F-4917-8539-47E7BA10DE86}" type="pres">
      <dgm:prSet presAssocID="{58E319A7-B289-4F5B-A4B9-80A380928461}" presName="node" presStyleLbl="node1" presStyleIdx="11" presStyleCnt="17" custLinFactX="-13636" custLinFactY="-81692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3E15B-7BDA-420D-8A22-EE725174FB29}" type="pres">
      <dgm:prSet presAssocID="{EFA253E1-7000-4FDC-8801-CCBD223CC3EC}" presName="sibTrans" presStyleCnt="0"/>
      <dgm:spPr/>
    </dgm:pt>
    <dgm:pt modelId="{0575A566-7871-4730-98A8-47FAFCD51314}" type="pres">
      <dgm:prSet presAssocID="{00A72FC4-357B-409B-A476-1A770E1A6DBC}" presName="node" presStyleLbl="node1" presStyleIdx="12" presStyleCnt="17" custLinFactX="200000" custLinFactY="-101979" custLinFactNeighborX="227039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8B9BCE-7AD1-49E8-8AE2-263455A9769B}" type="pres">
      <dgm:prSet presAssocID="{0445CEA2-CB06-4386-91FC-C0E0402E7612}" presName="sibTrans" presStyleCnt="0"/>
      <dgm:spPr/>
    </dgm:pt>
    <dgm:pt modelId="{FFED8A8A-DA73-4F76-9B8C-AA74494F0FB8}" type="pres">
      <dgm:prSet presAssocID="{C9122EAB-A359-41B6-9FBC-4B24168F5634}" presName="node" presStyleLbl="node1" presStyleIdx="13" presStyleCnt="17" custLinFactX="-6281" custLinFactY="-113146" custLinFactNeighborX="-100000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46AE78-3647-4C0A-948E-738C059B5389}" type="pres">
      <dgm:prSet presAssocID="{48799E14-9244-4C62-83DD-43996A46FE46}" presName="sibTrans" presStyleCnt="0"/>
      <dgm:spPr/>
    </dgm:pt>
    <dgm:pt modelId="{3F53B402-B409-40B4-9074-C1897D9F82BE}" type="pres">
      <dgm:prSet presAssocID="{0DF882E1-FECE-48F3-9953-91E2E3059F24}" presName="node" presStyleLbl="node1" presStyleIdx="14" presStyleCnt="17" custScaleX="109015" custScaleY="96609" custLinFactX="-6755" custLinFactY="-106165" custLinFactNeighborX="-100000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45585-333F-4F57-B199-B9757C3B7807}" type="pres">
      <dgm:prSet presAssocID="{F5B27F8C-EAE1-42B9-B460-FD57B45DD278}" presName="sibTrans" presStyleCnt="0"/>
      <dgm:spPr/>
    </dgm:pt>
    <dgm:pt modelId="{BD96E617-2CFD-4FDE-97AE-7AFE3E48275A}" type="pres">
      <dgm:prSet presAssocID="{4B659100-E6CE-4364-B463-642A703BF607}" presName="node" presStyleLbl="node1" presStyleIdx="15" presStyleCnt="17" custLinFactX="-134311" custLinFactY="-100000" custLinFactNeighborX="-200000" custLinFactNeighborY="-1011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3585E2-0157-48AA-9DAB-34E0EFDECC1E}" type="pres">
      <dgm:prSet presAssocID="{31AE7490-D50C-4DBE-AB3A-87F09C6FD6A5}" presName="sibTrans" presStyleCnt="0"/>
      <dgm:spPr/>
    </dgm:pt>
    <dgm:pt modelId="{B9DD701B-01AA-42C6-ADD4-32F74B0676BB}" type="pres">
      <dgm:prSet presAssocID="{A68E7E29-BEF4-464D-88C2-8023E840F3CE}" presName="node" presStyleLbl="node1" presStyleIdx="16" presStyleCnt="17" custLinFactX="-140307" custLinFactY="-100000" custLinFactNeighborX="-200000" custLinFactNeighborY="-1011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53FEBA-8E39-4555-ABBA-51C57F99C0F4}" type="presOf" srcId="{B95BA84D-9FF7-41D9-95CD-EC093E748E1E}" destId="{A66D7D40-2A26-4F84-B70C-29D071CC5AA2}" srcOrd="0" destOrd="0" presId="urn:microsoft.com/office/officeart/2005/8/layout/default#1"/>
    <dgm:cxn modelId="{F60116BE-CE3A-45F1-A57A-131BAA9FEDA5}" srcId="{F5D266EF-61B6-4101-8C26-F1F065878883}" destId="{00A72FC4-357B-409B-A476-1A770E1A6DBC}" srcOrd="12" destOrd="0" parTransId="{5FEE79A7-9FD5-4898-90A1-942D53D5CD65}" sibTransId="{0445CEA2-CB06-4386-91FC-C0E0402E7612}"/>
    <dgm:cxn modelId="{BFED8D2A-6C34-47F0-84F9-F61C4B59FE95}" type="presOf" srcId="{2E39F17C-61B8-48B0-9851-D19E5AE1781A}" destId="{3B03617E-B807-4169-A0EB-C400084B7BC7}" srcOrd="0" destOrd="0" presId="urn:microsoft.com/office/officeart/2005/8/layout/default#1"/>
    <dgm:cxn modelId="{363C3DAE-664D-44F8-B86A-9A76A6940740}" type="presOf" srcId="{C9122EAB-A359-41B6-9FBC-4B24168F5634}" destId="{FFED8A8A-DA73-4F76-9B8C-AA74494F0FB8}" srcOrd="0" destOrd="0" presId="urn:microsoft.com/office/officeart/2005/8/layout/default#1"/>
    <dgm:cxn modelId="{9819022C-BB16-432F-868B-73B53FD5161E}" srcId="{F5D266EF-61B6-4101-8C26-F1F065878883}" destId="{4B659100-E6CE-4364-B463-642A703BF607}" srcOrd="15" destOrd="0" parTransId="{5052751C-90F1-432A-A5A3-8452B32B2560}" sibTransId="{31AE7490-D50C-4DBE-AB3A-87F09C6FD6A5}"/>
    <dgm:cxn modelId="{6003438C-809B-4D6D-864C-3C242520F82A}" srcId="{F5D266EF-61B6-4101-8C26-F1F065878883}" destId="{679597B4-788B-4110-9021-78F3D8E58F60}" srcOrd="9" destOrd="0" parTransId="{EFD04369-197C-4EAC-835C-48AB39AC3AB4}" sibTransId="{BDFB2516-7754-456C-95B7-BDC31296E2AB}"/>
    <dgm:cxn modelId="{1A6B0F5A-C596-4B06-93CC-3A56264F75E7}" type="presOf" srcId="{E5F7071D-BC17-4CDF-8022-59BEEA7D995B}" destId="{FF9E1D10-EB95-4D24-9F8F-611F737E70B3}" srcOrd="0" destOrd="0" presId="urn:microsoft.com/office/officeart/2005/8/layout/default#1"/>
    <dgm:cxn modelId="{2E50AA9C-30C1-4417-A116-7DBBB063C8A2}" type="presOf" srcId="{679597B4-788B-4110-9021-78F3D8E58F60}" destId="{3F6A169B-DB1E-43EC-A6DB-79E21174EEA2}" srcOrd="0" destOrd="0" presId="urn:microsoft.com/office/officeart/2005/8/layout/default#1"/>
    <dgm:cxn modelId="{2AA06A3C-9B55-4BEE-B563-BA13CF29E335}" srcId="{F5D266EF-61B6-4101-8C26-F1F065878883}" destId="{E5F7071D-BC17-4CDF-8022-59BEEA7D995B}" srcOrd="6" destOrd="0" parTransId="{07507B3C-93F9-48D8-BCE3-47BD77071E01}" sibTransId="{34D8796A-F023-40D2-AD5F-60DA2814D994}"/>
    <dgm:cxn modelId="{A3E29BFD-8553-41E0-8F88-CACE956D35BC}" type="presOf" srcId="{84FBAFD9-CA74-4B07-8615-4C00F14FC49D}" destId="{C107912A-8CC4-46C8-B9D5-E70F3B4C0A75}" srcOrd="0" destOrd="0" presId="urn:microsoft.com/office/officeart/2005/8/layout/default#1"/>
    <dgm:cxn modelId="{7D4DC406-D035-4142-BDED-0E42876FDAFD}" type="presOf" srcId="{57CEA8DE-8023-468F-9CF5-70A661D4ADA0}" destId="{C6EDD087-74D2-4C81-A8D3-D3C7E8ED0D91}" srcOrd="0" destOrd="0" presId="urn:microsoft.com/office/officeart/2005/8/layout/default#1"/>
    <dgm:cxn modelId="{2DFA1B6D-69D0-4F38-B1A6-283403A19F64}" srcId="{F5D266EF-61B6-4101-8C26-F1F065878883}" destId="{A68E7E29-BEF4-464D-88C2-8023E840F3CE}" srcOrd="16" destOrd="0" parTransId="{E27530B1-D866-4757-BCA8-83FCC0091274}" sibTransId="{2FB82F73-7865-49F7-A7B1-55180D0C757A}"/>
    <dgm:cxn modelId="{37105E32-00AD-4384-994E-E879AC983F98}" srcId="{F5D266EF-61B6-4101-8C26-F1F065878883}" destId="{84FBAFD9-CA74-4B07-8615-4C00F14FC49D}" srcOrd="2" destOrd="0" parTransId="{A3B4C210-30A2-4354-98F3-FA589AE5D6D7}" sibTransId="{BD83FDFE-CE70-4786-B261-A39A76FED198}"/>
    <dgm:cxn modelId="{693159B4-93A7-403B-A5CF-B3AA835DFC8C}" type="presOf" srcId="{F5D266EF-61B6-4101-8C26-F1F065878883}" destId="{90CD7174-944C-470F-984A-F7C1DCE149B4}" srcOrd="0" destOrd="0" presId="urn:microsoft.com/office/officeart/2005/8/layout/default#1"/>
    <dgm:cxn modelId="{871B870B-DE23-4AAE-A6D8-333B68FD685D}" srcId="{F5D266EF-61B6-4101-8C26-F1F065878883}" destId="{C9122EAB-A359-41B6-9FBC-4B24168F5634}" srcOrd="13" destOrd="0" parTransId="{F1DB1609-ECD6-4E85-9645-6B4056841418}" sibTransId="{48799E14-9244-4C62-83DD-43996A46FE46}"/>
    <dgm:cxn modelId="{A669E7F3-091F-4A54-A69B-A375E587130F}" srcId="{F5D266EF-61B6-4101-8C26-F1F065878883}" destId="{D9F6F696-DDA1-401E-9BC0-E6311BC2BB6A}" srcOrd="7" destOrd="0" parTransId="{9C827221-581E-4119-A27E-E5660E7B7823}" sibTransId="{88950295-AC52-4149-ADE5-D48B721B7E74}"/>
    <dgm:cxn modelId="{F6AE8334-591C-418D-B95C-B3A731142399}" type="presOf" srcId="{4B659100-E6CE-4364-B463-642A703BF607}" destId="{BD96E617-2CFD-4FDE-97AE-7AFE3E48275A}" srcOrd="0" destOrd="0" presId="urn:microsoft.com/office/officeart/2005/8/layout/default#1"/>
    <dgm:cxn modelId="{CBEBE354-D013-4D6B-BBF2-9C104AAA54EB}" type="presOf" srcId="{BACA508F-79C6-44CF-93B5-8B0051B882F2}" destId="{630448BD-B8B9-4D14-9458-9435393F830B}" srcOrd="0" destOrd="0" presId="urn:microsoft.com/office/officeart/2005/8/layout/default#1"/>
    <dgm:cxn modelId="{63639FDB-F217-47FB-88FC-EFF74AAB5F43}" type="presOf" srcId="{0385F007-521F-4879-B068-B4963DDA563F}" destId="{E1FCE776-A8E9-49F1-AE16-FA9FD3D61D2E}" srcOrd="0" destOrd="0" presId="urn:microsoft.com/office/officeart/2005/8/layout/default#1"/>
    <dgm:cxn modelId="{7C83CE3D-E734-4327-8BB5-B7E609B0D196}" srcId="{F5D266EF-61B6-4101-8C26-F1F065878883}" destId="{0DF882E1-FECE-48F3-9953-91E2E3059F24}" srcOrd="14" destOrd="0" parTransId="{BE95A24D-32F1-4EDC-B353-C5D195824307}" sibTransId="{F5B27F8C-EAE1-42B9-B460-FD57B45DD278}"/>
    <dgm:cxn modelId="{C3DC6C21-C695-420D-872F-B615ECD2971C}" type="presOf" srcId="{300F36EE-4AAC-4E42-8141-878C9A4CFD77}" destId="{D531D3A0-BD5C-4535-A568-7CD5203267F5}" srcOrd="0" destOrd="0" presId="urn:microsoft.com/office/officeart/2005/8/layout/default#1"/>
    <dgm:cxn modelId="{75FE3CCB-AA42-448E-BE71-814C8E2CF66E}" srcId="{F5D266EF-61B6-4101-8C26-F1F065878883}" destId="{300F36EE-4AAC-4E42-8141-878C9A4CFD77}" srcOrd="1" destOrd="0" parTransId="{CBC01563-23D4-4835-8FBC-0F90DD0A2BF4}" sibTransId="{463A651F-5829-4C5F-B696-DFB3BB42BC8C}"/>
    <dgm:cxn modelId="{B2BC73F9-2C6F-4DC0-B9D3-E927DABB0915}" type="presOf" srcId="{58E319A7-B289-4F5B-A4B9-80A380928461}" destId="{7DA46F1A-8E1F-4917-8539-47E7BA10DE86}" srcOrd="0" destOrd="0" presId="urn:microsoft.com/office/officeart/2005/8/layout/default#1"/>
    <dgm:cxn modelId="{D4F2AA0B-3A60-4D6F-99A3-8E811FF47A91}" type="presOf" srcId="{00A72FC4-357B-409B-A476-1A770E1A6DBC}" destId="{0575A566-7871-4730-98A8-47FAFCD51314}" srcOrd="0" destOrd="0" presId="urn:microsoft.com/office/officeart/2005/8/layout/default#1"/>
    <dgm:cxn modelId="{812C706C-A8C5-456E-AA0E-22F1FFB468B1}" type="presOf" srcId="{0DF882E1-FECE-48F3-9953-91E2E3059F24}" destId="{3F53B402-B409-40B4-9074-C1897D9F82BE}" srcOrd="0" destOrd="0" presId="urn:microsoft.com/office/officeart/2005/8/layout/default#1"/>
    <dgm:cxn modelId="{7CADC840-972B-4065-8792-D426E7158866}" type="presOf" srcId="{D9F6F696-DDA1-401E-9BC0-E6311BC2BB6A}" destId="{71EBEE14-5080-43D6-B5F5-CC3736BAE87D}" srcOrd="0" destOrd="0" presId="urn:microsoft.com/office/officeart/2005/8/layout/default#1"/>
    <dgm:cxn modelId="{1B3CF7F8-4F00-4148-8F63-2116B7F616BB}" type="presOf" srcId="{A91B6271-B289-48D4-AF02-9F5B9C417986}" destId="{A1CEF524-7A7F-4A93-AA10-D680D87961CB}" srcOrd="0" destOrd="0" presId="urn:microsoft.com/office/officeart/2005/8/layout/default#1"/>
    <dgm:cxn modelId="{CC29A5A9-49C1-4CF8-81E2-F3E7E28C2C89}" type="presOf" srcId="{A68E7E29-BEF4-464D-88C2-8023E840F3CE}" destId="{B9DD701B-01AA-42C6-ADD4-32F74B0676BB}" srcOrd="0" destOrd="0" presId="urn:microsoft.com/office/officeart/2005/8/layout/default#1"/>
    <dgm:cxn modelId="{97295360-CA04-4D2A-BA49-B4764A64D802}" srcId="{F5D266EF-61B6-4101-8C26-F1F065878883}" destId="{A91B6271-B289-48D4-AF02-9F5B9C417986}" srcOrd="10" destOrd="0" parTransId="{2A724A99-A8BF-4430-848A-75FAFCA07CDD}" sibTransId="{EC15E2F9-927C-49AB-A57F-905C21B6CC40}"/>
    <dgm:cxn modelId="{90253D6F-7780-43F5-AA27-D797ABF95A91}" srcId="{F5D266EF-61B6-4101-8C26-F1F065878883}" destId="{58E319A7-B289-4F5B-A4B9-80A380928461}" srcOrd="11" destOrd="0" parTransId="{0C94FF17-3D1A-4C18-9172-8023B0CA8CD5}" sibTransId="{EFA253E1-7000-4FDC-8801-CCBD223CC3EC}"/>
    <dgm:cxn modelId="{D65DDB5F-A22A-440E-A0A3-852BAE121996}" srcId="{F5D266EF-61B6-4101-8C26-F1F065878883}" destId="{B95BA84D-9FF7-41D9-95CD-EC093E748E1E}" srcOrd="4" destOrd="0" parTransId="{4CD0B54B-392E-4E9F-9E6E-A4F0689C3311}" sibTransId="{C8C894DE-9F45-4916-9AC7-FE06554F7A39}"/>
    <dgm:cxn modelId="{69275423-777D-4C5F-A5C8-A4A5D613BC41}" srcId="{F5D266EF-61B6-4101-8C26-F1F065878883}" destId="{BACA508F-79C6-44CF-93B5-8B0051B882F2}" srcOrd="5" destOrd="0" parTransId="{41198667-9128-4E45-817C-B5A019350F8D}" sibTransId="{6D1029B5-DCAF-4AA0-AAB0-B35F3301F03E}"/>
    <dgm:cxn modelId="{315FB819-B6E9-45D4-AA76-46FF009212E3}" srcId="{F5D266EF-61B6-4101-8C26-F1F065878883}" destId="{2E39F17C-61B8-48B0-9851-D19E5AE1781A}" srcOrd="0" destOrd="0" parTransId="{C34528FD-79CD-4BDD-8D24-159277C72273}" sibTransId="{036750BA-0996-4648-8911-E95339712F2D}"/>
    <dgm:cxn modelId="{C5C7F12C-D768-40F2-A476-0B4EBF5DCB32}" srcId="{F5D266EF-61B6-4101-8C26-F1F065878883}" destId="{57CEA8DE-8023-468F-9CF5-70A661D4ADA0}" srcOrd="8" destOrd="0" parTransId="{71DAACD9-9069-4D93-B9E9-595C894F11CF}" sibTransId="{99962565-081E-4676-9B52-F781059D9D82}"/>
    <dgm:cxn modelId="{6A30067B-0804-44E3-B894-2A1CC32001C2}" srcId="{F5D266EF-61B6-4101-8C26-F1F065878883}" destId="{0385F007-521F-4879-B068-B4963DDA563F}" srcOrd="3" destOrd="0" parTransId="{C5B218D1-EFC4-465C-84EB-A44797EBB61D}" sibTransId="{103C0A7F-2545-481B-855D-D9D592033FAF}"/>
    <dgm:cxn modelId="{13179C2A-0668-41A5-B012-625EE8EC6232}" type="presParOf" srcId="{90CD7174-944C-470F-984A-F7C1DCE149B4}" destId="{3B03617E-B807-4169-A0EB-C400084B7BC7}" srcOrd="0" destOrd="0" presId="urn:microsoft.com/office/officeart/2005/8/layout/default#1"/>
    <dgm:cxn modelId="{D1B1E0BC-B3B5-4BC9-882C-976D91B86237}" type="presParOf" srcId="{90CD7174-944C-470F-984A-F7C1DCE149B4}" destId="{E6621385-4D87-4E89-AFED-FE84C5F3F918}" srcOrd="1" destOrd="0" presId="urn:microsoft.com/office/officeart/2005/8/layout/default#1"/>
    <dgm:cxn modelId="{DD9F4D4D-A37A-44E7-A352-78F1185CE2BA}" type="presParOf" srcId="{90CD7174-944C-470F-984A-F7C1DCE149B4}" destId="{D531D3A0-BD5C-4535-A568-7CD5203267F5}" srcOrd="2" destOrd="0" presId="urn:microsoft.com/office/officeart/2005/8/layout/default#1"/>
    <dgm:cxn modelId="{B78E0816-3246-4048-AB4F-7736CCC6EAEE}" type="presParOf" srcId="{90CD7174-944C-470F-984A-F7C1DCE149B4}" destId="{DBCAB85D-5371-423E-9A08-4BF5505DA082}" srcOrd="3" destOrd="0" presId="urn:microsoft.com/office/officeart/2005/8/layout/default#1"/>
    <dgm:cxn modelId="{BCF187D2-780F-42E2-8EF2-59D215BCE115}" type="presParOf" srcId="{90CD7174-944C-470F-984A-F7C1DCE149B4}" destId="{C107912A-8CC4-46C8-B9D5-E70F3B4C0A75}" srcOrd="4" destOrd="0" presId="urn:microsoft.com/office/officeart/2005/8/layout/default#1"/>
    <dgm:cxn modelId="{DA716532-B345-4CB9-95AE-6D1AD01972B8}" type="presParOf" srcId="{90CD7174-944C-470F-984A-F7C1DCE149B4}" destId="{CB089AFF-319E-4F31-A4B7-56E6FB18A692}" srcOrd="5" destOrd="0" presId="urn:microsoft.com/office/officeart/2005/8/layout/default#1"/>
    <dgm:cxn modelId="{1B10AA9E-F342-4227-B03D-512AE5515D46}" type="presParOf" srcId="{90CD7174-944C-470F-984A-F7C1DCE149B4}" destId="{E1FCE776-A8E9-49F1-AE16-FA9FD3D61D2E}" srcOrd="6" destOrd="0" presId="urn:microsoft.com/office/officeart/2005/8/layout/default#1"/>
    <dgm:cxn modelId="{56A581B1-E74D-4582-8C30-BFDF7A2EDCFA}" type="presParOf" srcId="{90CD7174-944C-470F-984A-F7C1DCE149B4}" destId="{99E015F7-F4F7-4513-B2C0-17E16B176CAB}" srcOrd="7" destOrd="0" presId="urn:microsoft.com/office/officeart/2005/8/layout/default#1"/>
    <dgm:cxn modelId="{43CEE28B-AE57-425C-868C-00C9C9180A13}" type="presParOf" srcId="{90CD7174-944C-470F-984A-F7C1DCE149B4}" destId="{A66D7D40-2A26-4F84-B70C-29D071CC5AA2}" srcOrd="8" destOrd="0" presId="urn:microsoft.com/office/officeart/2005/8/layout/default#1"/>
    <dgm:cxn modelId="{5295FDC3-305F-4DE6-9168-2A7C18153DC6}" type="presParOf" srcId="{90CD7174-944C-470F-984A-F7C1DCE149B4}" destId="{C2EBBF80-4F2D-4639-9AF4-B4B2004B09AF}" srcOrd="9" destOrd="0" presId="urn:microsoft.com/office/officeart/2005/8/layout/default#1"/>
    <dgm:cxn modelId="{E1BE0181-9B8E-4AAE-82B7-E95876134442}" type="presParOf" srcId="{90CD7174-944C-470F-984A-F7C1DCE149B4}" destId="{630448BD-B8B9-4D14-9458-9435393F830B}" srcOrd="10" destOrd="0" presId="urn:microsoft.com/office/officeart/2005/8/layout/default#1"/>
    <dgm:cxn modelId="{99E3DDB5-C797-49B7-BFD4-0341C1F703E8}" type="presParOf" srcId="{90CD7174-944C-470F-984A-F7C1DCE149B4}" destId="{5C32BA34-2CD1-416D-B447-32F5609B63C5}" srcOrd="11" destOrd="0" presId="urn:microsoft.com/office/officeart/2005/8/layout/default#1"/>
    <dgm:cxn modelId="{9603C3A4-0484-47EE-B355-0F434A8F746A}" type="presParOf" srcId="{90CD7174-944C-470F-984A-F7C1DCE149B4}" destId="{FF9E1D10-EB95-4D24-9F8F-611F737E70B3}" srcOrd="12" destOrd="0" presId="urn:microsoft.com/office/officeart/2005/8/layout/default#1"/>
    <dgm:cxn modelId="{72F1C952-D110-4480-B7E0-BD2F4CC41691}" type="presParOf" srcId="{90CD7174-944C-470F-984A-F7C1DCE149B4}" destId="{1E025187-7E6F-42C6-8EF6-45757909E003}" srcOrd="13" destOrd="0" presId="urn:microsoft.com/office/officeart/2005/8/layout/default#1"/>
    <dgm:cxn modelId="{9079DCA3-4546-4DD0-A58B-E589307F5A08}" type="presParOf" srcId="{90CD7174-944C-470F-984A-F7C1DCE149B4}" destId="{71EBEE14-5080-43D6-B5F5-CC3736BAE87D}" srcOrd="14" destOrd="0" presId="urn:microsoft.com/office/officeart/2005/8/layout/default#1"/>
    <dgm:cxn modelId="{54A363A3-780F-4779-A0AC-F96EBD4FE6E8}" type="presParOf" srcId="{90CD7174-944C-470F-984A-F7C1DCE149B4}" destId="{90181AD2-BDD0-4079-A04A-9F39EB6A6D57}" srcOrd="15" destOrd="0" presId="urn:microsoft.com/office/officeart/2005/8/layout/default#1"/>
    <dgm:cxn modelId="{782CE53C-52E9-451F-B4F8-EC74F797EF1A}" type="presParOf" srcId="{90CD7174-944C-470F-984A-F7C1DCE149B4}" destId="{C6EDD087-74D2-4C81-A8D3-D3C7E8ED0D91}" srcOrd="16" destOrd="0" presId="urn:microsoft.com/office/officeart/2005/8/layout/default#1"/>
    <dgm:cxn modelId="{72706192-30E7-4C4F-BEA0-672DB2B02EFF}" type="presParOf" srcId="{90CD7174-944C-470F-984A-F7C1DCE149B4}" destId="{03559054-5A37-40D4-9D58-42D13A9E4D2C}" srcOrd="17" destOrd="0" presId="urn:microsoft.com/office/officeart/2005/8/layout/default#1"/>
    <dgm:cxn modelId="{589F4904-6158-4150-83D3-6DC78DB67A86}" type="presParOf" srcId="{90CD7174-944C-470F-984A-F7C1DCE149B4}" destId="{3F6A169B-DB1E-43EC-A6DB-79E21174EEA2}" srcOrd="18" destOrd="0" presId="urn:microsoft.com/office/officeart/2005/8/layout/default#1"/>
    <dgm:cxn modelId="{B5CAC249-E09B-466B-95C8-1AB65FC2E186}" type="presParOf" srcId="{90CD7174-944C-470F-984A-F7C1DCE149B4}" destId="{F25BFD1E-4C70-4F8E-8066-B3350F5D4D8D}" srcOrd="19" destOrd="0" presId="urn:microsoft.com/office/officeart/2005/8/layout/default#1"/>
    <dgm:cxn modelId="{90800C75-BA63-4713-A126-3F70DBED2BF3}" type="presParOf" srcId="{90CD7174-944C-470F-984A-F7C1DCE149B4}" destId="{A1CEF524-7A7F-4A93-AA10-D680D87961CB}" srcOrd="20" destOrd="0" presId="urn:microsoft.com/office/officeart/2005/8/layout/default#1"/>
    <dgm:cxn modelId="{358CCC2F-EAB7-45CA-BA8B-98A0BF0AD049}" type="presParOf" srcId="{90CD7174-944C-470F-984A-F7C1DCE149B4}" destId="{D7C1CF5E-6C81-4BDD-9FF0-4F7DF6FA9CE5}" srcOrd="21" destOrd="0" presId="urn:microsoft.com/office/officeart/2005/8/layout/default#1"/>
    <dgm:cxn modelId="{6F211F74-58AA-411E-B7CE-B435CF13AEDD}" type="presParOf" srcId="{90CD7174-944C-470F-984A-F7C1DCE149B4}" destId="{7DA46F1A-8E1F-4917-8539-47E7BA10DE86}" srcOrd="22" destOrd="0" presId="urn:microsoft.com/office/officeart/2005/8/layout/default#1"/>
    <dgm:cxn modelId="{60928F89-E53E-4462-92E6-6EF0FC24D1B9}" type="presParOf" srcId="{90CD7174-944C-470F-984A-F7C1DCE149B4}" destId="{6493E15B-7BDA-420D-8A22-EE725174FB29}" srcOrd="23" destOrd="0" presId="urn:microsoft.com/office/officeart/2005/8/layout/default#1"/>
    <dgm:cxn modelId="{A2432777-F6B3-426B-ABFD-06BFF9C62A17}" type="presParOf" srcId="{90CD7174-944C-470F-984A-F7C1DCE149B4}" destId="{0575A566-7871-4730-98A8-47FAFCD51314}" srcOrd="24" destOrd="0" presId="urn:microsoft.com/office/officeart/2005/8/layout/default#1"/>
    <dgm:cxn modelId="{E25C7722-12F2-4249-BDDE-9C234FAF6E50}" type="presParOf" srcId="{90CD7174-944C-470F-984A-F7C1DCE149B4}" destId="{E18B9BCE-7AD1-49E8-8AE2-263455A9769B}" srcOrd="25" destOrd="0" presId="urn:microsoft.com/office/officeart/2005/8/layout/default#1"/>
    <dgm:cxn modelId="{203C9882-F880-4482-A45A-8B929FB21120}" type="presParOf" srcId="{90CD7174-944C-470F-984A-F7C1DCE149B4}" destId="{FFED8A8A-DA73-4F76-9B8C-AA74494F0FB8}" srcOrd="26" destOrd="0" presId="urn:microsoft.com/office/officeart/2005/8/layout/default#1"/>
    <dgm:cxn modelId="{431B9F8D-DD60-409C-8C8A-CBC145F51725}" type="presParOf" srcId="{90CD7174-944C-470F-984A-F7C1DCE149B4}" destId="{4846AE78-3647-4C0A-948E-738C059B5389}" srcOrd="27" destOrd="0" presId="urn:microsoft.com/office/officeart/2005/8/layout/default#1"/>
    <dgm:cxn modelId="{ACC29226-A83B-40E6-8A92-5F4B3DAD2706}" type="presParOf" srcId="{90CD7174-944C-470F-984A-F7C1DCE149B4}" destId="{3F53B402-B409-40B4-9074-C1897D9F82BE}" srcOrd="28" destOrd="0" presId="urn:microsoft.com/office/officeart/2005/8/layout/default#1"/>
    <dgm:cxn modelId="{C6003756-6E51-4F05-A18B-59C01C83A110}" type="presParOf" srcId="{90CD7174-944C-470F-984A-F7C1DCE149B4}" destId="{C3845585-333F-4F57-B199-B9757C3B7807}" srcOrd="29" destOrd="0" presId="urn:microsoft.com/office/officeart/2005/8/layout/default#1"/>
    <dgm:cxn modelId="{BBAD188C-43F0-4003-91AC-8B0E21B5E02D}" type="presParOf" srcId="{90CD7174-944C-470F-984A-F7C1DCE149B4}" destId="{BD96E617-2CFD-4FDE-97AE-7AFE3E48275A}" srcOrd="30" destOrd="0" presId="urn:microsoft.com/office/officeart/2005/8/layout/default#1"/>
    <dgm:cxn modelId="{A64E1F17-0A20-45E2-AFEA-7310D1426270}" type="presParOf" srcId="{90CD7174-944C-470F-984A-F7C1DCE149B4}" destId="{493585E2-0157-48AA-9DAB-34E0EFDECC1E}" srcOrd="31" destOrd="0" presId="urn:microsoft.com/office/officeart/2005/8/layout/default#1"/>
    <dgm:cxn modelId="{5FBEA86B-70BE-47A8-87D7-2B23A9007679}" type="presParOf" srcId="{90CD7174-944C-470F-984A-F7C1DCE149B4}" destId="{B9DD701B-01AA-42C6-ADD4-32F74B0676BB}" srcOrd="3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03617E-B807-4169-A0EB-C400084B7BC7}">
      <dsp:nvSpPr>
        <dsp:cNvPr id="0" name=""/>
        <dsp:cNvSpPr/>
      </dsp:nvSpPr>
      <dsp:spPr>
        <a:xfrm>
          <a:off x="91754" y="0"/>
          <a:ext cx="3319907" cy="1009091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Аналитические</a:t>
          </a:r>
          <a:endParaRPr lang="ru-RU" sz="1000" kern="1200" dirty="0"/>
        </a:p>
      </dsp:txBody>
      <dsp:txXfrm>
        <a:off x="91754" y="0"/>
        <a:ext cx="3319907" cy="1009091"/>
      </dsp:txXfrm>
    </dsp:sp>
    <dsp:sp modelId="{D531D3A0-BD5C-4535-A568-7CD5203267F5}">
      <dsp:nvSpPr>
        <dsp:cNvPr id="0" name=""/>
        <dsp:cNvSpPr/>
      </dsp:nvSpPr>
      <dsp:spPr>
        <a:xfrm>
          <a:off x="3518437" y="0"/>
          <a:ext cx="4650721" cy="1048682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Синтетические</a:t>
          </a:r>
          <a:endParaRPr lang="ru-RU" sz="1000" kern="1200" dirty="0"/>
        </a:p>
      </dsp:txBody>
      <dsp:txXfrm>
        <a:off x="3518437" y="0"/>
        <a:ext cx="4650721" cy="1048682"/>
      </dsp:txXfrm>
    </dsp:sp>
    <dsp:sp modelId="{C107912A-8CC4-46C8-B9D5-E70F3B4C0A75}">
      <dsp:nvSpPr>
        <dsp:cNvPr id="0" name=""/>
        <dsp:cNvSpPr/>
      </dsp:nvSpPr>
      <dsp:spPr>
        <a:xfrm>
          <a:off x="3445141" y="1127749"/>
          <a:ext cx="1523193" cy="9139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флективные</a:t>
          </a:r>
          <a:endParaRPr lang="ru-RU" sz="1000" kern="1200" dirty="0"/>
        </a:p>
      </dsp:txBody>
      <dsp:txXfrm>
        <a:off x="3445141" y="1127749"/>
        <a:ext cx="1523193" cy="913916"/>
      </dsp:txXfrm>
    </dsp:sp>
    <dsp:sp modelId="{E1FCE776-A8E9-49F1-AE16-FA9FD3D61D2E}">
      <dsp:nvSpPr>
        <dsp:cNvPr id="0" name=""/>
        <dsp:cNvSpPr/>
      </dsp:nvSpPr>
      <dsp:spPr>
        <a:xfrm>
          <a:off x="3312364" y="2088229"/>
          <a:ext cx="1523193" cy="91391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русский, польский, украинский</a:t>
          </a:r>
          <a:endParaRPr lang="ru-RU" sz="1000" kern="1200" dirty="0"/>
        </a:p>
      </dsp:txBody>
      <dsp:txXfrm>
        <a:off x="3312364" y="2088229"/>
        <a:ext cx="1523193" cy="913916"/>
      </dsp:txXfrm>
    </dsp:sp>
    <dsp:sp modelId="{A66D7D40-2A26-4F84-B70C-29D071CC5AA2}">
      <dsp:nvSpPr>
        <dsp:cNvPr id="0" name=""/>
        <dsp:cNvSpPr/>
      </dsp:nvSpPr>
      <dsp:spPr>
        <a:xfrm>
          <a:off x="4968548" y="2088229"/>
          <a:ext cx="1523193" cy="91391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турецкий, монгольский, бурятский, финский</a:t>
          </a:r>
          <a:endParaRPr lang="ru-RU" sz="1000" kern="1200" dirty="0"/>
        </a:p>
      </dsp:txBody>
      <dsp:txXfrm>
        <a:off x="4968548" y="2088229"/>
        <a:ext cx="1523193" cy="913916"/>
      </dsp:txXfrm>
    </dsp:sp>
    <dsp:sp modelId="{630448BD-B8B9-4D14-9458-9435393F830B}">
      <dsp:nvSpPr>
        <dsp:cNvPr id="0" name=""/>
        <dsp:cNvSpPr/>
      </dsp:nvSpPr>
      <dsp:spPr>
        <a:xfrm>
          <a:off x="6552730" y="2088229"/>
          <a:ext cx="1523193" cy="91391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чукотский, эскимосский</a:t>
          </a:r>
          <a:endParaRPr lang="ru-RU" sz="1000" kern="1200" dirty="0"/>
        </a:p>
      </dsp:txBody>
      <dsp:txXfrm>
        <a:off x="6552730" y="2088229"/>
        <a:ext cx="1523193" cy="913916"/>
      </dsp:txXfrm>
    </dsp:sp>
    <dsp:sp modelId="{FF9E1D10-EB95-4D24-9F8F-611F737E70B3}">
      <dsp:nvSpPr>
        <dsp:cNvPr id="0" name=""/>
        <dsp:cNvSpPr/>
      </dsp:nvSpPr>
      <dsp:spPr>
        <a:xfrm>
          <a:off x="6552730" y="3096343"/>
          <a:ext cx="1523193" cy="91391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1 слово = 1 предложение (все грамматические отношения выражены внутри слова)</a:t>
          </a:r>
          <a:endParaRPr lang="ru-RU" sz="1000" kern="1200" dirty="0"/>
        </a:p>
      </dsp:txBody>
      <dsp:txXfrm>
        <a:off x="6552730" y="3096343"/>
        <a:ext cx="1523193" cy="913916"/>
      </dsp:txXfrm>
    </dsp:sp>
    <dsp:sp modelId="{71EBEE14-5080-43D6-B5F5-CC3736BAE87D}">
      <dsp:nvSpPr>
        <dsp:cNvPr id="0" name=""/>
        <dsp:cNvSpPr/>
      </dsp:nvSpPr>
      <dsp:spPr>
        <a:xfrm>
          <a:off x="72014" y="3024332"/>
          <a:ext cx="1523193" cy="91391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Грамматика выражается с помощью синтаксических средств: порядок слов, вспомогательные глаголы, частицы</a:t>
          </a:r>
          <a:endParaRPr lang="ru-RU" sz="1000" kern="1200" dirty="0"/>
        </a:p>
      </dsp:txBody>
      <dsp:txXfrm>
        <a:off x="72014" y="3024332"/>
        <a:ext cx="1523193" cy="913916"/>
      </dsp:txXfrm>
    </dsp:sp>
    <dsp:sp modelId="{C6EDD087-74D2-4C81-A8D3-D3C7E8ED0D91}">
      <dsp:nvSpPr>
        <dsp:cNvPr id="0" name=""/>
        <dsp:cNvSpPr/>
      </dsp:nvSpPr>
      <dsp:spPr>
        <a:xfrm>
          <a:off x="1656181" y="3024332"/>
          <a:ext cx="1523193" cy="91391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1 морфема = 1 слово</a:t>
          </a:r>
          <a:endParaRPr lang="ru-RU" sz="1000" kern="1200" dirty="0"/>
        </a:p>
      </dsp:txBody>
      <dsp:txXfrm>
        <a:off x="1656181" y="3024332"/>
        <a:ext cx="1523193" cy="913916"/>
      </dsp:txXfrm>
    </dsp:sp>
    <dsp:sp modelId="{3F6A169B-DB1E-43EC-A6DB-79E21174EEA2}">
      <dsp:nvSpPr>
        <dsp:cNvPr id="0" name=""/>
        <dsp:cNvSpPr/>
      </dsp:nvSpPr>
      <dsp:spPr>
        <a:xfrm>
          <a:off x="3312364" y="3096340"/>
          <a:ext cx="1523193" cy="91391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много словоизменительных морфем, много окончаний, и они многозначны</a:t>
          </a:r>
          <a:endParaRPr lang="ru-RU" sz="1000" kern="1200" dirty="0"/>
        </a:p>
      </dsp:txBody>
      <dsp:txXfrm>
        <a:off x="3312364" y="3096340"/>
        <a:ext cx="1523193" cy="913916"/>
      </dsp:txXfrm>
    </dsp:sp>
    <dsp:sp modelId="{A1CEF524-7A7F-4A93-AA10-D680D87961CB}">
      <dsp:nvSpPr>
        <dsp:cNvPr id="0" name=""/>
        <dsp:cNvSpPr/>
      </dsp:nvSpPr>
      <dsp:spPr>
        <a:xfrm>
          <a:off x="4896546" y="3096340"/>
          <a:ext cx="1523193" cy="91391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1 грамматическое значение = 1 морфема</a:t>
          </a:r>
          <a:endParaRPr lang="ru-RU" sz="1000" kern="1200" dirty="0"/>
        </a:p>
      </dsp:txBody>
      <dsp:txXfrm>
        <a:off x="4896546" y="3096340"/>
        <a:ext cx="1523193" cy="913916"/>
      </dsp:txXfrm>
    </dsp:sp>
    <dsp:sp modelId="{7DA46F1A-8E1F-4917-8539-47E7BA10DE86}">
      <dsp:nvSpPr>
        <dsp:cNvPr id="0" name=""/>
        <dsp:cNvSpPr/>
      </dsp:nvSpPr>
      <dsp:spPr>
        <a:xfrm>
          <a:off x="5014594" y="1127755"/>
          <a:ext cx="1523193" cy="9139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агглютинативные</a:t>
          </a:r>
          <a:endParaRPr lang="ru-RU" sz="1000" kern="1200" dirty="0"/>
        </a:p>
      </dsp:txBody>
      <dsp:txXfrm>
        <a:off x="5014594" y="1127755"/>
        <a:ext cx="1523193" cy="913916"/>
      </dsp:txXfrm>
    </dsp:sp>
    <dsp:sp modelId="{0575A566-7871-4730-98A8-47FAFCD51314}">
      <dsp:nvSpPr>
        <dsp:cNvPr id="0" name=""/>
        <dsp:cNvSpPr/>
      </dsp:nvSpPr>
      <dsp:spPr>
        <a:xfrm>
          <a:off x="6504986" y="1094668"/>
          <a:ext cx="1523193" cy="9139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полисинтетические</a:t>
          </a:r>
          <a:endParaRPr lang="ru-RU" sz="1000" kern="1200" dirty="0"/>
        </a:p>
      </dsp:txBody>
      <dsp:txXfrm>
        <a:off x="6504986" y="1094668"/>
        <a:ext cx="1523193" cy="913916"/>
      </dsp:txXfrm>
    </dsp:sp>
    <dsp:sp modelId="{FFED8A8A-DA73-4F76-9B8C-AA74494F0FB8}">
      <dsp:nvSpPr>
        <dsp:cNvPr id="0" name=""/>
        <dsp:cNvSpPr/>
      </dsp:nvSpPr>
      <dsp:spPr>
        <a:xfrm>
          <a:off x="57002" y="992611"/>
          <a:ext cx="1523193" cy="9139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обычные аналитические</a:t>
          </a:r>
          <a:endParaRPr lang="ru-RU" sz="1000" kern="1200" dirty="0"/>
        </a:p>
      </dsp:txBody>
      <dsp:txXfrm>
        <a:off x="57002" y="992611"/>
        <a:ext cx="1523193" cy="913916"/>
      </dsp:txXfrm>
    </dsp:sp>
    <dsp:sp modelId="{3F53B402-B409-40B4-9074-C1897D9F82BE}">
      <dsp:nvSpPr>
        <dsp:cNvPr id="0" name=""/>
        <dsp:cNvSpPr/>
      </dsp:nvSpPr>
      <dsp:spPr>
        <a:xfrm>
          <a:off x="1725295" y="1071907"/>
          <a:ext cx="1660509" cy="882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изолирующие </a:t>
          </a:r>
          <a:endParaRPr lang="ru-RU" sz="1000" kern="1200" dirty="0"/>
        </a:p>
      </dsp:txBody>
      <dsp:txXfrm>
        <a:off x="1725295" y="1071907"/>
        <a:ext cx="1660509" cy="882925"/>
      </dsp:txXfrm>
    </dsp:sp>
    <dsp:sp modelId="{BD96E617-2CFD-4FDE-97AE-7AFE3E48275A}">
      <dsp:nvSpPr>
        <dsp:cNvPr id="0" name=""/>
        <dsp:cNvSpPr/>
      </dsp:nvSpPr>
      <dsp:spPr>
        <a:xfrm>
          <a:off x="72006" y="2016225"/>
          <a:ext cx="1523193" cy="91391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английский, испанский, итальянский</a:t>
          </a:r>
          <a:endParaRPr lang="ru-RU" sz="1000" kern="1200" dirty="0"/>
        </a:p>
      </dsp:txBody>
      <dsp:txXfrm>
        <a:off x="72006" y="2016225"/>
        <a:ext cx="1523193" cy="913916"/>
      </dsp:txXfrm>
    </dsp:sp>
    <dsp:sp modelId="{B9DD701B-01AA-42C6-ADD4-32F74B0676BB}">
      <dsp:nvSpPr>
        <dsp:cNvPr id="0" name=""/>
        <dsp:cNvSpPr/>
      </dsp:nvSpPr>
      <dsp:spPr>
        <a:xfrm>
          <a:off x="1656188" y="2016225"/>
          <a:ext cx="1523193" cy="91391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вьетнамский, тайский, лаосский</a:t>
          </a:r>
          <a:endParaRPr lang="ru-RU" sz="1000" kern="1200" dirty="0"/>
        </a:p>
      </dsp:txBody>
      <dsp:txXfrm>
        <a:off x="1656188" y="2016225"/>
        <a:ext cx="1523193" cy="913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8BABA-F4A8-4BCE-A009-9F089BA1F41D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220EA-6AAB-4513-BD92-798698C241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078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220EA-6AAB-4513-BD92-798698C2417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74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303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624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01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47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57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74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16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1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22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35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66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46118-1C14-4D5A-9065-685E66903914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01BFD-DDE7-4A43-8904-990D6F4743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00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Раздел 3.</a:t>
            </a:r>
            <a:br>
              <a:rPr lang="ru-RU" b="1" dirty="0"/>
            </a:br>
            <a:r>
              <a:rPr lang="ru-RU" b="1" dirty="0"/>
              <a:t>Типологическая классификация языков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46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 аналитических языках много грамматических слов</a:t>
            </a:r>
          </a:p>
          <a:p>
            <a:r>
              <a:rPr lang="ru-RU" dirty="0"/>
              <a:t>В русском языке грамматическое слово – глагол </a:t>
            </a:r>
            <a:r>
              <a:rPr lang="ru-RU" b="1" i="1" dirty="0"/>
              <a:t>быть </a:t>
            </a:r>
            <a:r>
              <a:rPr lang="ru-RU" dirty="0"/>
              <a:t>в форме будущего времени:</a:t>
            </a:r>
            <a:endParaRPr lang="ru-RU" b="1" i="1" dirty="0"/>
          </a:p>
          <a:p>
            <a:r>
              <a:rPr lang="ru-RU" b="1" i="1" dirty="0"/>
              <a:t>Я буду здесь работать.</a:t>
            </a:r>
          </a:p>
          <a:p>
            <a:r>
              <a:rPr lang="ru-RU" b="1" i="1" dirty="0"/>
              <a:t>*Я был здесь работать.</a:t>
            </a:r>
          </a:p>
          <a:p>
            <a:r>
              <a:rPr lang="ru-RU" dirty="0"/>
              <a:t>грамматические морфемы - суффиксы и окончания</a:t>
            </a:r>
          </a:p>
          <a:p>
            <a:r>
              <a:rPr lang="ru-RU" dirty="0"/>
              <a:t>Правильно ли утверждение: «Изолирующие языки - это языки без грамматики?» - это не совсем правильно.</a:t>
            </a:r>
          </a:p>
          <a:p>
            <a:r>
              <a:rPr lang="ru-RU" dirty="0"/>
              <a:t>Языка без грамматики не бывает.</a:t>
            </a:r>
          </a:p>
          <a:p>
            <a:r>
              <a:rPr lang="ru-RU" dirty="0"/>
              <a:t>В изолирующих языках грамматика - порядок слов.</a:t>
            </a:r>
          </a:p>
        </p:txBody>
      </p:sp>
    </p:spTree>
    <p:extLst>
      <p:ext uri="{BB962C8B-B14F-4D97-AF65-F5344CB8AC3E}">
        <p14:creationId xmlns:p14="http://schemas.microsoft.com/office/powerpoint/2010/main" val="304131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ru-RU" sz="3200" b="1" dirty="0"/>
              <a:t>Особенности языков аналитического строя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1. грамматические значения выражаются при помощи служебных слов</a:t>
            </a:r>
            <a:r>
              <a:rPr lang="en-US" b="1" dirty="0"/>
              <a:t>: </a:t>
            </a:r>
            <a:r>
              <a:rPr lang="en-US" i="1" dirty="0"/>
              <a:t>Doughnuts </a:t>
            </a:r>
            <a:r>
              <a:rPr lang="en-US" b="1" i="1" dirty="0"/>
              <a:t>are</a:t>
            </a:r>
            <a:r>
              <a:rPr lang="en-US" i="1" dirty="0"/>
              <a:t> sold in bags and cartons</a:t>
            </a:r>
            <a:r>
              <a:rPr lang="ru-RU" dirty="0"/>
              <a:t>;</a:t>
            </a:r>
          </a:p>
          <a:p>
            <a:r>
              <a:rPr lang="ru-RU" b="1" dirty="0"/>
              <a:t>2. словоизменения нет или оно слабо развито</a:t>
            </a:r>
            <a:r>
              <a:rPr lang="ru-RU" dirty="0"/>
              <a:t>;</a:t>
            </a:r>
          </a:p>
          <a:p>
            <a:r>
              <a:rPr lang="ru-RU" b="1" dirty="0"/>
              <a:t>3. важен порядок слов </a:t>
            </a:r>
            <a:r>
              <a:rPr lang="ru-RU" dirty="0"/>
              <a:t>(в аналитических языках порядок слов </a:t>
            </a:r>
            <a:r>
              <a:rPr lang="ru-RU" b="1" dirty="0"/>
              <a:t>прямой</a:t>
            </a:r>
            <a:r>
              <a:rPr lang="en-US" b="1" dirty="0"/>
              <a:t>: </a:t>
            </a:r>
            <a:r>
              <a:rPr lang="en-US" i="1" dirty="0"/>
              <a:t>1</a:t>
            </a:r>
            <a:r>
              <a:rPr lang="en-US" b="1" dirty="0"/>
              <a:t> </a:t>
            </a:r>
            <a:r>
              <a:rPr lang="en-US" i="1" dirty="0"/>
              <a:t>Agatha Christie 2 wrote 3 about the world 1 she 2 knew and saw</a:t>
            </a:r>
            <a:r>
              <a:rPr lang="ru-RU" dirty="0" smtClean="0"/>
              <a:t>).</a:t>
            </a:r>
            <a:r>
              <a:rPr lang="en-US" dirty="0" smtClean="0"/>
              <a:t> </a:t>
            </a:r>
            <a:r>
              <a:rPr lang="ru-RU" dirty="0" smtClean="0"/>
              <a:t>В англ. </a:t>
            </a:r>
            <a:r>
              <a:rPr lang="ru-RU" dirty="0"/>
              <a:t>я</a:t>
            </a:r>
            <a:r>
              <a:rPr lang="ru-RU" dirty="0" smtClean="0"/>
              <a:t>з. </a:t>
            </a:r>
            <a:r>
              <a:rPr lang="ru-RU" dirty="0"/>
              <a:t>п</a:t>
            </a:r>
            <a:r>
              <a:rPr lang="ru-RU" dirty="0" smtClean="0"/>
              <a:t>орядок слов </a:t>
            </a:r>
            <a:r>
              <a:rPr lang="en-US" dirty="0" smtClean="0"/>
              <a:t>SVO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b="1" dirty="0"/>
              <a:t>4.</a:t>
            </a:r>
            <a:r>
              <a:rPr lang="ru-RU" dirty="0"/>
              <a:t> </a:t>
            </a:r>
            <a:r>
              <a:rPr lang="ru-RU" b="1" dirty="0"/>
              <a:t>слабое словообразование</a:t>
            </a:r>
          </a:p>
          <a:p>
            <a:endParaRPr lang="ru-RU" b="1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29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3600" b="1" dirty="0"/>
              <a:t>2. Синтетические языки</a:t>
            </a:r>
            <a:br>
              <a:rPr lang="ru-RU" sz="3600" b="1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28945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Синтетические языки бывают трех типов: </a:t>
            </a:r>
            <a:r>
              <a:rPr lang="ru-RU" b="1" dirty="0" smtClean="0"/>
              <a:t>флективные</a:t>
            </a:r>
            <a:r>
              <a:rPr lang="ru-RU" dirty="0" smtClean="0"/>
              <a:t>,  </a:t>
            </a:r>
            <a:r>
              <a:rPr lang="ru-RU" b="1" dirty="0" smtClean="0"/>
              <a:t>агглютинативные</a:t>
            </a:r>
            <a:r>
              <a:rPr lang="ru-RU" dirty="0"/>
              <a:t> </a:t>
            </a:r>
            <a:r>
              <a:rPr lang="ru-RU" dirty="0" smtClean="0"/>
              <a:t>и </a:t>
            </a:r>
            <a:r>
              <a:rPr lang="ru-RU" b="1" dirty="0" smtClean="0"/>
              <a:t>полисинтетические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2.1</a:t>
            </a:r>
            <a:r>
              <a:rPr lang="ru-RU" dirty="0"/>
              <a:t>. </a:t>
            </a:r>
            <a:r>
              <a:rPr lang="ru-RU" b="1" dirty="0" smtClean="0"/>
              <a:t>Флективные </a:t>
            </a:r>
            <a:r>
              <a:rPr lang="ru-RU" b="1" dirty="0"/>
              <a:t>языки </a:t>
            </a:r>
            <a:r>
              <a:rPr lang="ru-RU" dirty="0"/>
              <a:t>–  это языки, которым присуще словоизменение посредством флексии (окончания).</a:t>
            </a:r>
          </a:p>
          <a:p>
            <a:pPr marL="0" indent="0">
              <a:buNone/>
            </a:pPr>
            <a:r>
              <a:rPr lang="ru-RU" dirty="0"/>
              <a:t>Флексия может выражать сразу несколько грамматических значений.</a:t>
            </a:r>
          </a:p>
          <a:p>
            <a:r>
              <a:rPr lang="ru-RU" dirty="0">
                <a:solidFill>
                  <a:schemeClr val="tx2"/>
                </a:solidFill>
              </a:rPr>
              <a:t>Например, флексия </a:t>
            </a:r>
            <a:r>
              <a:rPr lang="ru-RU" b="1" i="1" dirty="0">
                <a:solidFill>
                  <a:schemeClr val="tx2"/>
                </a:solidFill>
              </a:rPr>
              <a:t>–ешь </a:t>
            </a:r>
            <a:r>
              <a:rPr lang="ru-RU" dirty="0">
                <a:solidFill>
                  <a:schemeClr val="tx2"/>
                </a:solidFill>
              </a:rPr>
              <a:t>в форме </a:t>
            </a:r>
            <a:r>
              <a:rPr lang="ru-RU" b="1" i="1" dirty="0">
                <a:solidFill>
                  <a:schemeClr val="tx2"/>
                </a:solidFill>
              </a:rPr>
              <a:t>делаешь</a:t>
            </a:r>
            <a:r>
              <a:rPr lang="ru-RU" dirty="0">
                <a:solidFill>
                  <a:schemeClr val="tx2"/>
                </a:solidFill>
              </a:rPr>
              <a:t> выражает значения времени (настоящее), лица (2 лицо), числа (единственное число).</a:t>
            </a:r>
          </a:p>
          <a:p>
            <a:r>
              <a:rPr lang="ru-RU" dirty="0">
                <a:solidFill>
                  <a:schemeClr val="tx2"/>
                </a:solidFill>
              </a:rPr>
              <a:t>Флексия </a:t>
            </a:r>
            <a:r>
              <a:rPr lang="ru-RU" b="1" i="1" dirty="0">
                <a:solidFill>
                  <a:schemeClr val="tx2"/>
                </a:solidFill>
              </a:rPr>
              <a:t>–ом </a:t>
            </a:r>
            <a:r>
              <a:rPr lang="ru-RU" dirty="0">
                <a:solidFill>
                  <a:schemeClr val="tx2"/>
                </a:solidFill>
              </a:rPr>
              <a:t>в форме </a:t>
            </a:r>
            <a:r>
              <a:rPr lang="ru-RU" b="1" i="1" dirty="0">
                <a:solidFill>
                  <a:schemeClr val="tx2"/>
                </a:solidFill>
              </a:rPr>
              <a:t>домом</a:t>
            </a:r>
            <a:r>
              <a:rPr lang="ru-RU" dirty="0">
                <a:solidFill>
                  <a:schemeClr val="tx2"/>
                </a:solidFill>
              </a:rPr>
              <a:t> выражает значения падежа (творительный падеж), числа (единственное число).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452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К флективным языкам относят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русский, украинский, белорусский, чешский, польский, словенский, македонский, латинский</a:t>
            </a:r>
            <a:r>
              <a:rPr lang="ru-RU" dirty="0" smtClean="0"/>
              <a:t>, </a:t>
            </a:r>
            <a:r>
              <a:rPr lang="ru-RU" dirty="0"/>
              <a:t>испанский</a:t>
            </a:r>
            <a:r>
              <a:rPr lang="ru-RU" dirty="0" smtClean="0"/>
              <a:t>, </a:t>
            </a:r>
            <a:r>
              <a:rPr lang="ru-RU" dirty="0"/>
              <a:t>немецкий, литовский, латышский.</a:t>
            </a:r>
          </a:p>
        </p:txBody>
      </p:sp>
    </p:spTree>
    <p:extLst>
      <p:ext uri="{BB962C8B-B14F-4D97-AF65-F5344CB8AC3E}">
        <p14:creationId xmlns:p14="http://schemas.microsoft.com/office/powerpoint/2010/main" val="408269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Особенности флективных языков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35785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dirty="0"/>
              <a:t>наличие флексии </a:t>
            </a:r>
            <a:r>
              <a:rPr lang="ru-RU" dirty="0"/>
              <a:t>(есть окончания) </a:t>
            </a:r>
            <a:r>
              <a:rPr lang="ru-RU" i="1" dirty="0">
                <a:solidFill>
                  <a:schemeClr val="tx2"/>
                </a:solidFill>
              </a:rPr>
              <a:t>дом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ø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 – дом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а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 – дом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у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наличие фузии </a:t>
            </a:r>
            <a:r>
              <a:rPr lang="ru-RU" dirty="0"/>
              <a:t>(чередование на стыке морфем) </a:t>
            </a:r>
            <a:r>
              <a:rPr lang="ru-RU" i="1" dirty="0">
                <a:solidFill>
                  <a:schemeClr val="tx2"/>
                </a:solidFill>
              </a:rPr>
              <a:t>ру</a:t>
            </a:r>
            <a:r>
              <a:rPr lang="ru-RU" b="1" i="1" dirty="0">
                <a:solidFill>
                  <a:schemeClr val="tx2"/>
                </a:solidFill>
              </a:rPr>
              <a:t>к</a:t>
            </a:r>
            <a:r>
              <a:rPr lang="ru-RU" i="1" dirty="0">
                <a:solidFill>
                  <a:schemeClr val="tx2"/>
                </a:solidFill>
              </a:rPr>
              <a:t>а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ru-RU" i="1" dirty="0">
                <a:solidFill>
                  <a:schemeClr val="tx2"/>
                </a:solidFill>
              </a:rPr>
              <a:t>– </a:t>
            </a:r>
            <a:r>
              <a:rPr lang="ru-RU" i="1" dirty="0" err="1">
                <a:solidFill>
                  <a:schemeClr val="tx2"/>
                </a:solidFill>
              </a:rPr>
              <a:t>ру</a:t>
            </a:r>
            <a:r>
              <a:rPr lang="ru-RU" b="1" i="1" dirty="0" err="1">
                <a:solidFill>
                  <a:schemeClr val="tx2"/>
                </a:solidFill>
              </a:rPr>
              <a:t>ч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к</a:t>
            </a:r>
            <a:r>
              <a:rPr lang="en-US" i="1" dirty="0">
                <a:solidFill>
                  <a:schemeClr val="tx2"/>
                </a:solidFill>
              </a:rPr>
              <a:t>|</a:t>
            </a:r>
            <a:r>
              <a:rPr lang="ru-RU" i="1" dirty="0">
                <a:solidFill>
                  <a:schemeClr val="tx2"/>
                </a:solidFill>
              </a:rPr>
              <a:t>а</a:t>
            </a:r>
            <a:r>
              <a:rPr lang="ru-RU" dirty="0"/>
              <a:t>;</a:t>
            </a:r>
            <a:r>
              <a:rPr lang="en-US" dirty="0"/>
              <a:t> </a:t>
            </a:r>
            <a:r>
              <a:rPr lang="ru-RU" dirty="0"/>
              <a:t>плакать – </a:t>
            </a:r>
            <a:r>
              <a:rPr lang="ru-RU" dirty="0" err="1"/>
              <a:t>плач|у</a:t>
            </a:r>
            <a:r>
              <a:rPr lang="ru-RU" dirty="0"/>
              <a:t>|, водить – </a:t>
            </a:r>
            <a:r>
              <a:rPr lang="ru-RU" dirty="0" err="1"/>
              <a:t>вож|у</a:t>
            </a:r>
            <a:r>
              <a:rPr lang="ru-RU" dirty="0"/>
              <a:t>|.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многозначность аффиксов </a:t>
            </a:r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dirty="0"/>
              <a:t>(один аффикс может выражать несколько значений: </a:t>
            </a:r>
            <a:r>
              <a:rPr lang="ru-RU" dirty="0">
                <a:solidFill>
                  <a:schemeClr val="tx2"/>
                </a:solidFill>
              </a:rPr>
              <a:t>флексия </a:t>
            </a:r>
            <a:r>
              <a:rPr lang="ru-RU" b="1" i="1" dirty="0">
                <a:solidFill>
                  <a:schemeClr val="tx2"/>
                </a:solidFill>
              </a:rPr>
              <a:t>–а</a:t>
            </a:r>
            <a:r>
              <a:rPr lang="ru-RU" dirty="0">
                <a:solidFill>
                  <a:schemeClr val="tx2"/>
                </a:solidFill>
              </a:rPr>
              <a:t> в форме </a:t>
            </a:r>
            <a:r>
              <a:rPr lang="ru-RU" b="1" i="1" dirty="0">
                <a:solidFill>
                  <a:schemeClr val="tx2"/>
                </a:solidFill>
              </a:rPr>
              <a:t>река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выражает значение рода, числа, падежа,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>
                <a:solidFill>
                  <a:schemeClr val="tx2"/>
                </a:solidFill>
              </a:rPr>
              <a:t>одно значение может выражаться разными аффиксами: значение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лицо женского пола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 выражается суффиксами </a:t>
            </a:r>
            <a:r>
              <a:rPr lang="ru-RU" b="1" i="1" dirty="0">
                <a:solidFill>
                  <a:schemeClr val="tx2"/>
                </a:solidFill>
              </a:rPr>
              <a:t>-к- </a:t>
            </a:r>
            <a:r>
              <a:rPr lang="ru-RU" dirty="0">
                <a:solidFill>
                  <a:schemeClr val="tx2"/>
                </a:solidFill>
              </a:rPr>
              <a:t>(</a:t>
            </a:r>
            <a:r>
              <a:rPr lang="ru-RU" b="1" i="1" dirty="0">
                <a:solidFill>
                  <a:schemeClr val="tx2"/>
                </a:solidFill>
              </a:rPr>
              <a:t>студентка</a:t>
            </a:r>
            <a:r>
              <a:rPr lang="ru-RU" dirty="0">
                <a:solidFill>
                  <a:schemeClr val="tx2"/>
                </a:solidFill>
              </a:rPr>
              <a:t>), </a:t>
            </a:r>
            <a:r>
              <a:rPr lang="ru-RU" b="1" i="1" dirty="0">
                <a:solidFill>
                  <a:schemeClr val="tx2"/>
                </a:solidFill>
              </a:rPr>
              <a:t>-ниц- </a:t>
            </a:r>
            <a:r>
              <a:rPr lang="ru-RU" dirty="0">
                <a:solidFill>
                  <a:schemeClr val="tx2"/>
                </a:solidFill>
              </a:rPr>
              <a:t>(</a:t>
            </a:r>
            <a:r>
              <a:rPr lang="ru-RU" b="1" i="1" dirty="0">
                <a:solidFill>
                  <a:schemeClr val="tx2"/>
                </a:solidFill>
              </a:rPr>
              <a:t>писательница</a:t>
            </a:r>
            <a:r>
              <a:rPr lang="ru-RU" dirty="0">
                <a:solidFill>
                  <a:schemeClr val="tx2"/>
                </a:solidFill>
              </a:rPr>
              <a:t>), 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tx2"/>
                </a:solidFill>
              </a:rPr>
              <a:t>-</a:t>
            </a:r>
            <a:r>
              <a:rPr lang="ru-RU" b="1" i="1" dirty="0" err="1">
                <a:solidFill>
                  <a:schemeClr val="tx2"/>
                </a:solidFill>
              </a:rPr>
              <a:t>щиц</a:t>
            </a:r>
            <a:r>
              <a:rPr lang="ru-RU" b="1" i="1" dirty="0">
                <a:solidFill>
                  <a:schemeClr val="tx2"/>
                </a:solidFill>
              </a:rPr>
              <a:t>- </a:t>
            </a:r>
            <a:r>
              <a:rPr lang="ru-RU" dirty="0">
                <a:solidFill>
                  <a:schemeClr val="tx2"/>
                </a:solidFill>
              </a:rPr>
              <a:t>(</a:t>
            </a:r>
            <a:r>
              <a:rPr lang="ru-RU" b="1" i="1" dirty="0">
                <a:solidFill>
                  <a:schemeClr val="tx2"/>
                </a:solidFill>
              </a:rPr>
              <a:t>продавщица</a:t>
            </a:r>
            <a:r>
              <a:rPr lang="ru-RU" dirty="0">
                <a:solidFill>
                  <a:schemeClr val="tx2"/>
                </a:solidFill>
              </a:rPr>
              <a:t>)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b="1" dirty="0"/>
              <a:t>4. несамостоятельность основы </a:t>
            </a:r>
            <a:r>
              <a:rPr lang="ru-RU" b="1" dirty="0">
                <a:solidFill>
                  <a:schemeClr val="tx2"/>
                </a:solidFill>
              </a:rPr>
              <a:t>(</a:t>
            </a:r>
            <a:r>
              <a:rPr lang="ru-RU" b="1" i="1" dirty="0">
                <a:solidFill>
                  <a:schemeClr val="tx2"/>
                </a:solidFill>
              </a:rPr>
              <a:t>мил-, </a:t>
            </a:r>
            <a:r>
              <a:rPr lang="ru-RU" b="1" i="1" dirty="0" err="1">
                <a:solidFill>
                  <a:schemeClr val="tx2"/>
                </a:solidFill>
              </a:rPr>
              <a:t>домашн</a:t>
            </a:r>
            <a:r>
              <a:rPr lang="ru-RU" b="1" i="1" dirty="0">
                <a:solidFill>
                  <a:schemeClr val="tx2"/>
                </a:solidFill>
              </a:rPr>
              <a:t>-, гуля- ?</a:t>
            </a:r>
            <a:r>
              <a:rPr lang="ru-RU" b="1" dirty="0">
                <a:solidFill>
                  <a:schemeClr val="tx2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5937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2. Синтетические языки</a:t>
            </a:r>
            <a:br>
              <a:rPr lang="ru-RU" b="1" dirty="0"/>
            </a:br>
            <a:r>
              <a:rPr lang="ru-RU" dirty="0"/>
              <a:t>2.2. Агглютинативные языки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5693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Агглютинативные языки </a:t>
            </a:r>
            <a:r>
              <a:rPr lang="ru-RU" dirty="0"/>
              <a:t>–  это языки, в которых формы слова образуются не с помощью изменения флексии, а с помощью агглютинации.</a:t>
            </a:r>
          </a:p>
          <a:p>
            <a:pPr marL="0" indent="0">
              <a:buNone/>
            </a:pPr>
            <a:r>
              <a:rPr lang="ru-RU" b="1" dirty="0"/>
              <a:t>Агглютинация</a:t>
            </a:r>
            <a:r>
              <a:rPr lang="ru-RU" dirty="0"/>
              <a:t>  (от лат.  </a:t>
            </a:r>
            <a:r>
              <a:rPr lang="ru-RU" dirty="0" err="1"/>
              <a:t>agglutinare</a:t>
            </a:r>
            <a:r>
              <a:rPr lang="ru-RU" dirty="0"/>
              <a:t>  –  приклеивать)  –  способ образования форм слова и производных слов механическим присоединением стандартных аффиксов к неизменяемым, лишенным внутренней флексии, основам или корням.</a:t>
            </a:r>
          </a:p>
        </p:txBody>
      </p:sp>
    </p:spTree>
    <p:extLst>
      <p:ext uri="{BB962C8B-B14F-4D97-AF65-F5344CB8AC3E}">
        <p14:creationId xmlns:p14="http://schemas.microsoft.com/office/powerpoint/2010/main" val="40629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Различие флективных языков и агглютинативных языков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001419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Флективные синтетические языки </a:t>
            </a:r>
            <a:r>
              <a:rPr lang="ru-RU" dirty="0" smtClean="0"/>
              <a:t>– грамматические значения передаются / выражаются с помощью </a:t>
            </a:r>
            <a:r>
              <a:rPr lang="ru-RU" u="sng" dirty="0" smtClean="0"/>
              <a:t>аффиксов (приставка, суффикс, окончание) – </a:t>
            </a:r>
            <a:r>
              <a:rPr lang="ru-RU" dirty="0" smtClean="0"/>
              <a:t>например, русский язык</a:t>
            </a:r>
          </a:p>
          <a:p>
            <a:r>
              <a:rPr lang="ru-RU" b="1" dirty="0" smtClean="0"/>
              <a:t>Агглютинативные синтетические языки </a:t>
            </a:r>
            <a:r>
              <a:rPr lang="ru-RU" dirty="0" smtClean="0"/>
              <a:t>грамматические значения передаются / выражаются с помощью </a:t>
            </a:r>
            <a:r>
              <a:rPr lang="ru-RU" u="sng" dirty="0" smtClean="0"/>
              <a:t>аффиксов (приставка, суффикс, окончание) </a:t>
            </a:r>
            <a:r>
              <a:rPr lang="ru-RU" dirty="0" smtClean="0"/>
              <a:t>– например, монгольский язык, бурятский язык, турецкий язык</a:t>
            </a:r>
          </a:p>
          <a:p>
            <a:pPr algn="ctr"/>
            <a:r>
              <a:rPr lang="ru-RU" dirty="0" smtClean="0"/>
              <a:t>Какая разница???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23528" y="404664"/>
            <a:ext cx="8373616" cy="597666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/>
              <a:t>ФЛЕКТИВНЫЙ ЯЗЫК:</a:t>
            </a:r>
          </a:p>
          <a:p>
            <a:r>
              <a:rPr lang="ru-RU" b="1" dirty="0" err="1">
                <a:solidFill>
                  <a:srgbClr val="0070C0"/>
                </a:solidFill>
              </a:rPr>
              <a:t>больш</a:t>
            </a:r>
            <a:r>
              <a:rPr lang="ru-RU" b="1" dirty="0">
                <a:solidFill>
                  <a:srgbClr val="0070C0"/>
                </a:solidFill>
              </a:rPr>
              <a:t>-ой</a:t>
            </a:r>
            <a:r>
              <a:rPr lang="ru-RU" dirty="0"/>
              <a:t> – грамматическое значение – им. </a:t>
            </a:r>
            <a:r>
              <a:rPr lang="ru-RU" dirty="0" err="1"/>
              <a:t>м.р</a:t>
            </a:r>
            <a:r>
              <a:rPr lang="ru-RU" dirty="0"/>
              <a:t>. </a:t>
            </a:r>
            <a:r>
              <a:rPr lang="ru-RU" dirty="0" err="1"/>
              <a:t>ед.ч</a:t>
            </a:r>
            <a:r>
              <a:rPr lang="ru-RU" dirty="0"/>
              <a:t>. или </a:t>
            </a:r>
            <a:r>
              <a:rPr lang="ru-RU" dirty="0" err="1"/>
              <a:t>тв.п</a:t>
            </a:r>
            <a:r>
              <a:rPr lang="ru-RU" dirty="0"/>
              <a:t>. </a:t>
            </a:r>
            <a:r>
              <a:rPr lang="ru-RU" dirty="0" err="1"/>
              <a:t>ж.р</a:t>
            </a:r>
            <a:r>
              <a:rPr lang="ru-RU" dirty="0"/>
              <a:t>. </a:t>
            </a:r>
            <a:r>
              <a:rPr lang="ru-RU" dirty="0" err="1"/>
              <a:t>ед.ч</a:t>
            </a:r>
            <a:r>
              <a:rPr lang="ru-RU" dirty="0"/>
              <a:t>. или </a:t>
            </a:r>
            <a:r>
              <a:rPr lang="ru-RU" dirty="0" err="1"/>
              <a:t>в.п</a:t>
            </a:r>
            <a:r>
              <a:rPr lang="ru-RU" dirty="0"/>
              <a:t>. </a:t>
            </a:r>
            <a:r>
              <a:rPr lang="ru-RU" dirty="0" err="1"/>
              <a:t>м.р</a:t>
            </a:r>
            <a:r>
              <a:rPr lang="ru-RU" dirty="0"/>
              <a:t>. </a:t>
            </a:r>
            <a:r>
              <a:rPr lang="ru-RU" dirty="0" err="1"/>
              <a:t>ед.ч</a:t>
            </a:r>
            <a:r>
              <a:rPr lang="ru-RU" dirty="0"/>
              <a:t>. или </a:t>
            </a:r>
            <a:r>
              <a:rPr lang="ru-RU" dirty="0" err="1"/>
              <a:t>р.п</a:t>
            </a:r>
            <a:r>
              <a:rPr lang="ru-RU" dirty="0"/>
              <a:t>. </a:t>
            </a:r>
            <a:r>
              <a:rPr lang="ru-RU" dirty="0" err="1"/>
              <a:t>ж.р</a:t>
            </a:r>
            <a:r>
              <a:rPr lang="ru-RU" dirty="0"/>
              <a:t>. </a:t>
            </a:r>
            <a:r>
              <a:rPr lang="ru-RU" dirty="0" err="1"/>
              <a:t>ед.ч</a:t>
            </a:r>
            <a:r>
              <a:rPr lang="ru-RU" dirty="0"/>
              <a:t>. или </a:t>
            </a:r>
            <a:r>
              <a:rPr lang="ru-RU" dirty="0" err="1"/>
              <a:t>д.п</a:t>
            </a:r>
            <a:r>
              <a:rPr lang="ru-RU" dirty="0"/>
              <a:t>. </a:t>
            </a:r>
            <a:r>
              <a:rPr lang="ru-RU" dirty="0" err="1"/>
              <a:t>ж.р</a:t>
            </a:r>
            <a:r>
              <a:rPr lang="ru-RU" dirty="0"/>
              <a:t>. </a:t>
            </a:r>
            <a:r>
              <a:rPr lang="ru-RU" dirty="0" err="1"/>
              <a:t>ед.ч</a:t>
            </a:r>
            <a:r>
              <a:rPr lang="ru-RU" dirty="0"/>
              <a:t>.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Окончание </a:t>
            </a:r>
            <a:r>
              <a:rPr lang="ru-RU" b="1" dirty="0"/>
              <a:t>– ой</a:t>
            </a:r>
            <a:r>
              <a:rPr lang="ru-RU" dirty="0"/>
              <a:t> у прилагательных передает одновременно грамматическое значение рода, числа и падежа.</a:t>
            </a:r>
          </a:p>
          <a:p>
            <a:pPr indent="0">
              <a:buNone/>
            </a:pPr>
            <a:endParaRPr lang="ru-RU" dirty="0"/>
          </a:p>
          <a:p>
            <a:pPr marL="0" indent="0"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</a:rPr>
              <a:t>с </a:t>
            </a:r>
            <a:r>
              <a:rPr lang="ru-RU" b="1" dirty="0" err="1">
                <a:solidFill>
                  <a:srgbClr val="0070C0"/>
                </a:solidFill>
              </a:rPr>
              <a:t>тоб</a:t>
            </a:r>
            <a:r>
              <a:rPr lang="ru-RU" b="1" dirty="0">
                <a:solidFill>
                  <a:srgbClr val="0070C0"/>
                </a:solidFill>
              </a:rPr>
              <a:t>-ой </a:t>
            </a:r>
            <a:r>
              <a:rPr lang="ru-RU" dirty="0"/>
              <a:t>– грамматическое значение – </a:t>
            </a:r>
            <a:r>
              <a:rPr lang="ru-RU" dirty="0" err="1"/>
              <a:t>тв</a:t>
            </a:r>
            <a:r>
              <a:rPr lang="ru-RU" dirty="0"/>
              <a:t>. п. </a:t>
            </a:r>
            <a:r>
              <a:rPr lang="ru-RU" dirty="0" err="1"/>
              <a:t>ед.ч</a:t>
            </a:r>
            <a:r>
              <a:rPr lang="ru-RU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</a:rPr>
              <a:t>с мам-ой </a:t>
            </a:r>
            <a:r>
              <a:rPr lang="ru-RU" dirty="0"/>
              <a:t>– грамматическое значение – </a:t>
            </a:r>
            <a:r>
              <a:rPr lang="ru-RU" dirty="0" err="1"/>
              <a:t>тв</a:t>
            </a:r>
            <a:r>
              <a:rPr lang="ru-RU" dirty="0"/>
              <a:t>. п. </a:t>
            </a:r>
            <a:r>
              <a:rPr lang="ru-RU" dirty="0" err="1" smtClean="0"/>
              <a:t>ед.ч</a:t>
            </a:r>
            <a:r>
              <a:rPr lang="ru-RU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Во </a:t>
            </a:r>
            <a:r>
              <a:rPr lang="ru-RU" dirty="0"/>
              <a:t>флективном языке аффиксы многозначны. Один аффикс (окончание или суффикс) может передавать несколько грамматических значений. 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В агглютинативных языках это невозможно!</a:t>
            </a:r>
          </a:p>
          <a:p>
            <a:pPr>
              <a:buNone/>
            </a:pPr>
            <a:r>
              <a:rPr lang="ru-RU" dirty="0"/>
              <a:t>1 значение = 1 окончание (или суффикс)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332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Азербайджанский язык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 smtClean="0"/>
              <a:t>Он пишет</a:t>
            </a:r>
            <a:r>
              <a:rPr lang="ru-RU" dirty="0" smtClean="0"/>
              <a:t> – </a:t>
            </a:r>
            <a:r>
              <a:rPr lang="en-US" b="1" dirty="0" err="1" smtClean="0">
                <a:solidFill>
                  <a:srgbClr val="0070C0"/>
                </a:solidFill>
              </a:rPr>
              <a:t>ja</a:t>
            </a:r>
            <a:r>
              <a:rPr lang="ru-RU" b="1" dirty="0" err="1" smtClean="0">
                <a:solidFill>
                  <a:srgbClr val="0070C0"/>
                </a:solidFill>
              </a:rPr>
              <a:t>зыр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i="1" dirty="0" smtClean="0"/>
              <a:t>Они пишут </a:t>
            </a:r>
            <a:r>
              <a:rPr lang="ru-RU" dirty="0" smtClean="0"/>
              <a:t>– </a:t>
            </a:r>
            <a:r>
              <a:rPr lang="en-US" b="1" dirty="0" err="1" smtClean="0">
                <a:solidFill>
                  <a:srgbClr val="0070C0"/>
                </a:solidFill>
              </a:rPr>
              <a:t>ja</a:t>
            </a:r>
            <a:r>
              <a:rPr lang="ru-RU" b="1" dirty="0" err="1" smtClean="0">
                <a:solidFill>
                  <a:srgbClr val="0070C0"/>
                </a:solidFill>
              </a:rPr>
              <a:t>зыр-лар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dirty="0" smtClean="0"/>
              <a:t>суффикс </a:t>
            </a:r>
            <a:r>
              <a:rPr lang="ru-RU" b="1" dirty="0" err="1" smtClean="0">
                <a:solidFill>
                  <a:srgbClr val="0070C0"/>
                </a:solidFill>
              </a:rPr>
              <a:t>лар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smtClean="0"/>
              <a:t>передает грамматическое значение множественного числа. </a:t>
            </a:r>
          </a:p>
          <a:p>
            <a:r>
              <a:rPr lang="ru-RU" i="1" dirty="0" smtClean="0"/>
              <a:t>Он инженер </a:t>
            </a:r>
            <a:r>
              <a:rPr lang="ru-RU" dirty="0" smtClean="0"/>
              <a:t>– </a:t>
            </a:r>
            <a:r>
              <a:rPr lang="ru-RU" b="1" dirty="0" smtClean="0">
                <a:solidFill>
                  <a:srgbClr val="0070C0"/>
                </a:solidFill>
              </a:rPr>
              <a:t>М</a:t>
            </a:r>
            <a:r>
              <a:rPr lang="en-US" b="1" dirty="0" err="1" smtClean="0">
                <a:solidFill>
                  <a:srgbClr val="0070C0"/>
                </a:solidFill>
              </a:rPr>
              <a:t>yh</a:t>
            </a:r>
            <a:r>
              <a:rPr lang="en-US" b="1" dirty="0" err="1" smtClean="0">
                <a:solidFill>
                  <a:srgbClr val="0070C0"/>
                </a:solidFill>
                <a:latin typeface="Calibri"/>
              </a:rPr>
              <a:t>ǝ</a:t>
            </a:r>
            <a:r>
              <a:rPr lang="ru-RU" b="1" dirty="0" err="1" smtClean="0">
                <a:solidFill>
                  <a:srgbClr val="0070C0"/>
                </a:solidFill>
                <a:latin typeface="Calibri"/>
              </a:rPr>
              <a:t>ндис-дир</a:t>
            </a:r>
            <a:r>
              <a:rPr lang="ru-RU" dirty="0" smtClean="0">
                <a:latin typeface="Calibri"/>
              </a:rPr>
              <a:t>. Суффикс </a:t>
            </a:r>
            <a:r>
              <a:rPr lang="ru-RU" b="1" dirty="0" err="1" smtClean="0">
                <a:solidFill>
                  <a:srgbClr val="0070C0"/>
                </a:solidFill>
                <a:latin typeface="Calibri"/>
              </a:rPr>
              <a:t>дир</a:t>
            </a:r>
            <a:r>
              <a:rPr lang="ru-RU" dirty="0" smtClean="0">
                <a:solidFill>
                  <a:srgbClr val="0070C0"/>
                </a:solidFill>
                <a:latin typeface="Calibri"/>
              </a:rPr>
              <a:t> </a:t>
            </a:r>
            <a:r>
              <a:rPr lang="ru-RU" dirty="0" smtClean="0">
                <a:latin typeface="Calibri"/>
              </a:rPr>
              <a:t>передает третье лицо.  </a:t>
            </a:r>
          </a:p>
          <a:p>
            <a:r>
              <a:rPr lang="ru-RU" i="1" dirty="0" smtClean="0">
                <a:latin typeface="Calibri"/>
              </a:rPr>
              <a:t>Они инженеры </a:t>
            </a:r>
            <a:r>
              <a:rPr lang="ru-RU" dirty="0" smtClean="0"/>
              <a:t>– </a:t>
            </a:r>
            <a:r>
              <a:rPr lang="ru-RU" b="1" dirty="0" smtClean="0">
                <a:solidFill>
                  <a:srgbClr val="0070C0"/>
                </a:solidFill>
              </a:rPr>
              <a:t>М</a:t>
            </a:r>
            <a:r>
              <a:rPr lang="en-US" b="1" dirty="0" err="1" smtClean="0">
                <a:solidFill>
                  <a:srgbClr val="0070C0"/>
                </a:solidFill>
              </a:rPr>
              <a:t>yhǝ</a:t>
            </a:r>
            <a:r>
              <a:rPr lang="ru-RU" b="1" dirty="0" err="1" smtClean="0">
                <a:solidFill>
                  <a:srgbClr val="0070C0"/>
                </a:solidFill>
              </a:rPr>
              <a:t>ндис-дир-л</a:t>
            </a:r>
            <a:r>
              <a:rPr lang="en-US" b="1" dirty="0" smtClean="0">
                <a:solidFill>
                  <a:srgbClr val="0070C0"/>
                </a:solidFill>
                <a:latin typeface="Calibri"/>
              </a:rPr>
              <a:t>ǝ</a:t>
            </a:r>
            <a:r>
              <a:rPr lang="ru-RU" b="1" dirty="0" smtClean="0">
                <a:solidFill>
                  <a:srgbClr val="0070C0"/>
                </a:solidFill>
                <a:latin typeface="Calibri"/>
              </a:rPr>
              <a:t>р</a:t>
            </a:r>
            <a:r>
              <a:rPr lang="ru-RU" dirty="0" smtClean="0">
                <a:latin typeface="Calibri"/>
              </a:rPr>
              <a:t>. Суффикс </a:t>
            </a:r>
            <a:r>
              <a:rPr lang="ru-RU" b="1" dirty="0" smtClean="0">
                <a:solidFill>
                  <a:srgbClr val="0070C0"/>
                </a:solidFill>
                <a:latin typeface="Calibri"/>
              </a:rPr>
              <a:t>л</a:t>
            </a:r>
            <a:r>
              <a:rPr lang="en-US" b="1" dirty="0" smtClean="0">
                <a:solidFill>
                  <a:srgbClr val="0070C0"/>
                </a:solidFill>
                <a:latin typeface="Calibri"/>
              </a:rPr>
              <a:t>ǝ</a:t>
            </a:r>
            <a:r>
              <a:rPr lang="ru-RU" b="1" dirty="0" err="1" smtClean="0">
                <a:solidFill>
                  <a:srgbClr val="0070C0"/>
                </a:solidFill>
                <a:latin typeface="Calibri"/>
              </a:rPr>
              <a:t>р</a:t>
            </a:r>
            <a:r>
              <a:rPr lang="ru-RU" dirty="0" smtClean="0">
                <a:latin typeface="Calibri"/>
              </a:rPr>
              <a:t> передает грамматическое значение множественного числа, а суффикс </a:t>
            </a:r>
            <a:r>
              <a:rPr lang="ru-RU" b="1" dirty="0" err="1" smtClean="0">
                <a:solidFill>
                  <a:srgbClr val="0070C0"/>
                </a:solidFill>
                <a:latin typeface="Calibri"/>
              </a:rPr>
              <a:t>дир</a:t>
            </a:r>
            <a:r>
              <a:rPr lang="ru-RU" dirty="0" smtClean="0">
                <a:solidFill>
                  <a:srgbClr val="0070C0"/>
                </a:solidFill>
                <a:latin typeface="Calibri"/>
              </a:rPr>
              <a:t> </a:t>
            </a:r>
            <a:r>
              <a:rPr lang="ru-RU" dirty="0" smtClean="0">
                <a:latin typeface="Calibri"/>
              </a:rPr>
              <a:t>– третье лицо.</a:t>
            </a:r>
          </a:p>
          <a:p>
            <a:r>
              <a:rPr lang="ru-RU" i="1" dirty="0" smtClean="0">
                <a:latin typeface="Calibri"/>
              </a:rPr>
              <a:t>Я инженер </a:t>
            </a:r>
            <a:r>
              <a:rPr lang="ru-RU" dirty="0" smtClean="0">
                <a:latin typeface="Calibri"/>
              </a:rPr>
              <a:t>– </a:t>
            </a:r>
            <a:r>
              <a:rPr lang="ru-RU" b="1" dirty="0" smtClean="0">
                <a:solidFill>
                  <a:srgbClr val="0070C0"/>
                </a:solidFill>
              </a:rPr>
              <a:t>М</a:t>
            </a:r>
            <a:r>
              <a:rPr lang="en-US" b="1" dirty="0" err="1" smtClean="0">
                <a:solidFill>
                  <a:srgbClr val="0070C0"/>
                </a:solidFill>
              </a:rPr>
              <a:t>yhǝ</a:t>
            </a:r>
            <a:r>
              <a:rPr lang="ru-RU" b="1" dirty="0" err="1" smtClean="0">
                <a:solidFill>
                  <a:srgbClr val="0070C0"/>
                </a:solidFill>
              </a:rPr>
              <a:t>ндис</a:t>
            </a:r>
            <a:r>
              <a:rPr lang="ru-RU" b="1" dirty="0" smtClean="0">
                <a:solidFill>
                  <a:srgbClr val="0070C0"/>
                </a:solidFill>
              </a:rPr>
              <a:t>-</a:t>
            </a:r>
            <a:r>
              <a:rPr lang="en-US" b="1" dirty="0" smtClean="0">
                <a:solidFill>
                  <a:srgbClr val="0070C0"/>
                </a:solidFill>
                <a:latin typeface="Calibri"/>
              </a:rPr>
              <a:t>ǝ</a:t>
            </a:r>
            <a:r>
              <a:rPr lang="ru-RU" b="1" dirty="0" smtClean="0">
                <a:solidFill>
                  <a:srgbClr val="0070C0"/>
                </a:solidFill>
                <a:latin typeface="Calibri"/>
              </a:rPr>
              <a:t>м</a:t>
            </a:r>
            <a:r>
              <a:rPr lang="ru-RU" dirty="0" smtClean="0">
                <a:latin typeface="Calibri"/>
              </a:rPr>
              <a:t>. Суффикс –</a:t>
            </a:r>
            <a:r>
              <a:rPr lang="en-US" b="1" dirty="0" smtClean="0">
                <a:solidFill>
                  <a:srgbClr val="0070C0"/>
                </a:solidFill>
                <a:latin typeface="Calibri"/>
              </a:rPr>
              <a:t>ǝ</a:t>
            </a:r>
            <a:r>
              <a:rPr lang="ru-RU" b="1" dirty="0" smtClean="0">
                <a:solidFill>
                  <a:srgbClr val="0070C0"/>
                </a:solidFill>
                <a:latin typeface="Calibri"/>
              </a:rPr>
              <a:t>м</a:t>
            </a:r>
            <a:r>
              <a:rPr lang="ru-RU" dirty="0" smtClean="0">
                <a:latin typeface="Calibri"/>
              </a:rPr>
              <a:t> передает первое лицо.</a:t>
            </a:r>
          </a:p>
          <a:p>
            <a:r>
              <a:rPr lang="ru-RU" b="1" dirty="0" smtClean="0">
                <a:latin typeface="Calibri"/>
              </a:rPr>
              <a:t>Вывод</a:t>
            </a:r>
            <a:r>
              <a:rPr lang="ru-RU" dirty="0" smtClean="0">
                <a:latin typeface="Calibri"/>
              </a:rPr>
              <a:t>: в агглютинативных языках один аффикс не может передавать несколько значений. Если у слова несколько грамматических значений (род, число, падеж или лицо, число, время), то у него несколько аффиксов.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/>
                </a:solidFill>
              </a:rPr>
              <a:t>Туркменский язык: слово </a:t>
            </a:r>
            <a:r>
              <a:rPr lang="ru-RU" i="1" dirty="0">
                <a:solidFill>
                  <a:schemeClr val="tx2"/>
                </a:solidFill>
              </a:rPr>
              <a:t>„</a:t>
            </a:r>
            <a:r>
              <a:rPr lang="ru-RU" i="1" dirty="0" err="1">
                <a:solidFill>
                  <a:schemeClr val="tx2"/>
                </a:solidFill>
              </a:rPr>
              <a:t>ишчилеримизден</a:t>
            </a:r>
            <a:r>
              <a:rPr lang="ru-RU" i="1" dirty="0">
                <a:solidFill>
                  <a:schemeClr val="tx2"/>
                </a:solidFill>
              </a:rPr>
              <a:t>“ </a:t>
            </a:r>
            <a:r>
              <a:rPr lang="ru-RU" dirty="0">
                <a:solidFill>
                  <a:schemeClr val="tx2"/>
                </a:solidFill>
              </a:rPr>
              <a:t>означает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от наших рабочих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 и состоит из </a:t>
            </a:r>
            <a:r>
              <a:rPr lang="ru-RU" i="1" dirty="0">
                <a:solidFill>
                  <a:schemeClr val="tx2"/>
                </a:solidFill>
              </a:rPr>
              <a:t>„</a:t>
            </a:r>
            <a:r>
              <a:rPr lang="ru-RU" i="1" dirty="0" err="1">
                <a:solidFill>
                  <a:schemeClr val="tx2"/>
                </a:solidFill>
              </a:rPr>
              <a:t>иш</a:t>
            </a:r>
            <a:r>
              <a:rPr lang="ru-RU" i="1" dirty="0">
                <a:solidFill>
                  <a:schemeClr val="tx2"/>
                </a:solidFill>
              </a:rPr>
              <a:t>“</a:t>
            </a:r>
            <a:r>
              <a:rPr lang="ru-RU" dirty="0">
                <a:solidFill>
                  <a:schemeClr val="tx2"/>
                </a:solidFill>
              </a:rPr>
              <a:t> (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работа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), </a:t>
            </a:r>
            <a:r>
              <a:rPr lang="ru-RU" i="1" dirty="0">
                <a:solidFill>
                  <a:schemeClr val="tx2"/>
                </a:solidFill>
              </a:rPr>
              <a:t>„</a:t>
            </a:r>
            <a:r>
              <a:rPr lang="ru-RU" i="1" dirty="0" err="1">
                <a:solidFill>
                  <a:schemeClr val="tx2"/>
                </a:solidFill>
              </a:rPr>
              <a:t>чи</a:t>
            </a:r>
            <a:r>
              <a:rPr lang="ru-RU" i="1" dirty="0">
                <a:solidFill>
                  <a:schemeClr val="tx2"/>
                </a:solidFill>
              </a:rPr>
              <a:t>“ </a:t>
            </a:r>
            <a:r>
              <a:rPr lang="ru-RU" dirty="0">
                <a:solidFill>
                  <a:schemeClr val="tx2"/>
                </a:solidFill>
              </a:rPr>
              <a:t>(суффикс со значением субъекта действия, т. е. </a:t>
            </a:r>
            <a:r>
              <a:rPr lang="ru-RU" i="1" dirty="0">
                <a:solidFill>
                  <a:schemeClr val="tx2"/>
                </a:solidFill>
              </a:rPr>
              <a:t>„</a:t>
            </a:r>
            <a:r>
              <a:rPr lang="ru-RU" i="1" dirty="0" err="1">
                <a:solidFill>
                  <a:schemeClr val="tx2"/>
                </a:solidFill>
              </a:rPr>
              <a:t>ишчи</a:t>
            </a:r>
            <a:r>
              <a:rPr lang="ru-RU" i="1" dirty="0">
                <a:solidFill>
                  <a:schemeClr val="tx2"/>
                </a:solidFill>
              </a:rPr>
              <a:t>“ </a:t>
            </a:r>
            <a:r>
              <a:rPr lang="ru-RU" dirty="0">
                <a:solidFill>
                  <a:schemeClr val="tx2"/>
                </a:solidFill>
              </a:rPr>
              <a:t>—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работник, рабочий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), </a:t>
            </a:r>
            <a:r>
              <a:rPr lang="ru-RU" i="1" dirty="0">
                <a:solidFill>
                  <a:schemeClr val="tx2"/>
                </a:solidFill>
              </a:rPr>
              <a:t>-</a:t>
            </a:r>
            <a:r>
              <a:rPr lang="ru-RU" i="1" dirty="0" err="1">
                <a:solidFill>
                  <a:schemeClr val="tx2"/>
                </a:solidFill>
              </a:rPr>
              <a:t>лер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(показатель мн. числа), </a:t>
            </a:r>
            <a:r>
              <a:rPr lang="ru-RU" i="1" dirty="0">
                <a:solidFill>
                  <a:schemeClr val="tx2"/>
                </a:solidFill>
              </a:rPr>
              <a:t>-</a:t>
            </a:r>
            <a:r>
              <a:rPr lang="ru-RU" i="1" dirty="0" err="1">
                <a:solidFill>
                  <a:schemeClr val="tx2"/>
                </a:solidFill>
              </a:rPr>
              <a:t>имиз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(притяжательный суффикс </a:t>
            </a:r>
            <a:r>
              <a:rPr lang="ru-RU" dirty="0" smtClean="0">
                <a:solidFill>
                  <a:schemeClr val="tx2"/>
                </a:solidFill>
              </a:rPr>
              <a:t>1 </a:t>
            </a:r>
            <a:r>
              <a:rPr lang="ru-RU" dirty="0">
                <a:solidFill>
                  <a:schemeClr val="tx2"/>
                </a:solidFill>
              </a:rPr>
              <a:t>л. мн. ч., то есть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наши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) и </a:t>
            </a:r>
            <a:r>
              <a:rPr lang="ru-RU" i="1" dirty="0">
                <a:solidFill>
                  <a:schemeClr val="tx2"/>
                </a:solidFill>
              </a:rPr>
              <a:t>-</a:t>
            </a:r>
            <a:r>
              <a:rPr lang="ru-RU" i="1" dirty="0" err="1">
                <a:solidFill>
                  <a:schemeClr val="tx2"/>
                </a:solidFill>
              </a:rPr>
              <a:t>ден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— со значением </a:t>
            </a:r>
            <a:r>
              <a:rPr lang="ru-RU" i="1" dirty="0">
                <a:solidFill>
                  <a:schemeClr val="tx2"/>
                </a:solidFill>
              </a:rPr>
              <a:t>от кого? от чего?.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66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Типологическая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–  это разделение языков на основании общности и различия структурных и функциональных свойств языков независимо от их генетического родства.</a:t>
            </a:r>
          </a:p>
        </p:txBody>
      </p:sp>
    </p:spTree>
    <p:extLst>
      <p:ext uri="{BB962C8B-B14F-4D97-AF65-F5344CB8AC3E}">
        <p14:creationId xmlns:p14="http://schemas.microsoft.com/office/powerpoint/2010/main" val="22981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К агглютинативным языкам относятся: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тюркские (турецкий, азербайджанский, </a:t>
            </a:r>
            <a:r>
              <a:rPr lang="ru-RU" dirty="0" smtClean="0"/>
              <a:t>татарский</a:t>
            </a:r>
            <a:r>
              <a:rPr lang="en-US" dirty="0" smtClean="0"/>
              <a:t>, </a:t>
            </a:r>
            <a:r>
              <a:rPr lang="ru-RU" dirty="0" smtClean="0"/>
              <a:t>туркменский, узбекский, казахский, киргизский), финно-угорские (финский, венгерский, эстонский, марийский), монгольские (бурятский</a:t>
            </a:r>
            <a:r>
              <a:rPr lang="ru-RU" dirty="0"/>
              <a:t>, монгольский</a:t>
            </a:r>
            <a:r>
              <a:rPr lang="ru-RU" dirty="0" smtClean="0"/>
              <a:t>), </a:t>
            </a:r>
            <a:r>
              <a:rPr lang="ru-RU" dirty="0"/>
              <a:t>языки банту, японский, корейский.</a:t>
            </a:r>
          </a:p>
        </p:txBody>
      </p:sp>
    </p:spTree>
    <p:extLst>
      <p:ext uri="{BB962C8B-B14F-4D97-AF65-F5344CB8AC3E}">
        <p14:creationId xmlns:p14="http://schemas.microsoft.com/office/powerpoint/2010/main" val="73071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Особенности агглютинативных языков: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b="1" dirty="0"/>
              <a:t>нет фузии* </a:t>
            </a:r>
            <a:r>
              <a:rPr lang="ru-RU" sz="2800" dirty="0"/>
              <a:t>(слабая связь между морфемами);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b="1" dirty="0"/>
              <a:t>сильно развита словообразовательная и словоизменительная аффиксация (суффиксы);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b="1" dirty="0"/>
              <a:t>стандартность и однозначность аффиксов </a:t>
            </a:r>
            <a:r>
              <a:rPr lang="ru-RU" sz="2800" dirty="0"/>
              <a:t>(один аффикс = одно значение: суффикс </a:t>
            </a:r>
            <a:r>
              <a:rPr lang="en-US" sz="2800" i="1" dirty="0"/>
              <a:t>lar</a:t>
            </a:r>
            <a:r>
              <a:rPr lang="ru-RU" sz="2800" dirty="0"/>
              <a:t> в турецком и других тюркских языках передает только множественное число </a:t>
            </a:r>
            <a:r>
              <a:rPr lang="en-US" sz="2800" i="1" dirty="0" err="1"/>
              <a:t>taş</a:t>
            </a:r>
            <a:r>
              <a:rPr lang="en-US" sz="2800" dirty="0"/>
              <a:t> (</a:t>
            </a:r>
            <a:r>
              <a:rPr lang="ru-RU" sz="2800" i="1" dirty="0"/>
              <a:t>камень</a:t>
            </a:r>
            <a:r>
              <a:rPr lang="en-US" sz="2800" dirty="0"/>
              <a:t>)</a:t>
            </a:r>
            <a:r>
              <a:rPr lang="ru-RU" sz="2800" dirty="0"/>
              <a:t> – </a:t>
            </a:r>
            <a:r>
              <a:rPr lang="en-US" sz="2800" i="1" dirty="0" err="1"/>
              <a:t>taşlar</a:t>
            </a:r>
            <a:r>
              <a:rPr lang="en-US" sz="2800" dirty="0"/>
              <a:t> (</a:t>
            </a:r>
            <a:r>
              <a:rPr lang="ru-RU" sz="2800" i="1" dirty="0"/>
              <a:t>камни</a:t>
            </a:r>
            <a:r>
              <a:rPr lang="en-US" sz="2800" dirty="0"/>
              <a:t>)</a:t>
            </a:r>
            <a:r>
              <a:rPr lang="ru-RU" sz="2800" dirty="0"/>
              <a:t>; </a:t>
            </a:r>
            <a:r>
              <a:rPr lang="en-US" sz="2800" i="1" dirty="0" err="1"/>
              <a:t>kupa</a:t>
            </a:r>
            <a:r>
              <a:rPr lang="ru-RU" sz="2800" dirty="0"/>
              <a:t> (</a:t>
            </a:r>
            <a:r>
              <a:rPr lang="ru-RU" sz="2800" i="1" dirty="0"/>
              <a:t>кружка</a:t>
            </a:r>
            <a:r>
              <a:rPr lang="ru-RU" sz="2800" dirty="0"/>
              <a:t>)</a:t>
            </a:r>
            <a:r>
              <a:rPr lang="en-US" sz="2800" dirty="0"/>
              <a:t> – </a:t>
            </a:r>
            <a:r>
              <a:rPr lang="en-US" sz="2800" i="1" dirty="0" err="1"/>
              <a:t>kupalar</a:t>
            </a:r>
            <a:r>
              <a:rPr lang="en-US" sz="2800" i="1" dirty="0"/>
              <a:t> </a:t>
            </a:r>
            <a:r>
              <a:rPr lang="ru-RU" sz="2800" dirty="0"/>
              <a:t>(</a:t>
            </a:r>
            <a:r>
              <a:rPr lang="ru-RU" sz="2800" i="1" dirty="0"/>
              <a:t>кружки</a:t>
            </a:r>
            <a:r>
              <a:rPr lang="ru-RU" sz="2800" dirty="0"/>
              <a:t>)</a:t>
            </a:r>
            <a:r>
              <a:rPr lang="en-US" sz="2800" dirty="0"/>
              <a:t> </a:t>
            </a:r>
            <a:r>
              <a:rPr lang="ru-RU" sz="2800" dirty="0"/>
              <a:t>).</a:t>
            </a:r>
          </a:p>
          <a:p>
            <a:pPr marL="0" lvl="0" indent="0">
              <a:buNone/>
            </a:pPr>
            <a:r>
              <a:rPr lang="ru-RU" sz="2800" dirty="0"/>
              <a:t>*фузия – фонетическое приспособление морфем друг к другу: </a:t>
            </a:r>
            <a:r>
              <a:rPr lang="ru-RU" sz="2800" i="1" dirty="0"/>
              <a:t>плакать</a:t>
            </a:r>
            <a:r>
              <a:rPr lang="ru-RU" sz="2800" dirty="0"/>
              <a:t> – </a:t>
            </a:r>
            <a:r>
              <a:rPr lang="ru-RU" sz="2800" i="1" dirty="0"/>
              <a:t>я плачу</a:t>
            </a:r>
            <a:r>
              <a:rPr lang="ru-RU" sz="2800" dirty="0"/>
              <a:t>; </a:t>
            </a:r>
            <a:r>
              <a:rPr lang="ru-RU" sz="2800" i="1" dirty="0"/>
              <a:t>платить</a:t>
            </a:r>
            <a:r>
              <a:rPr lang="ru-RU" sz="2800" dirty="0"/>
              <a:t> – </a:t>
            </a:r>
            <a:r>
              <a:rPr lang="ru-RU" sz="2800" i="1" dirty="0"/>
              <a:t>я плачу</a:t>
            </a:r>
            <a:r>
              <a:rPr lang="ru-RU" sz="2800" dirty="0"/>
              <a:t>; </a:t>
            </a:r>
            <a:r>
              <a:rPr lang="ru-RU" sz="2800" i="1" dirty="0"/>
              <a:t>водить</a:t>
            </a:r>
            <a:r>
              <a:rPr lang="ru-RU" sz="2800" dirty="0"/>
              <a:t> – </a:t>
            </a:r>
            <a:r>
              <a:rPr lang="ru-RU" sz="2800" i="1" dirty="0"/>
              <a:t>я вожу</a:t>
            </a:r>
            <a:r>
              <a:rPr lang="ru-RU" sz="2800" dirty="0"/>
              <a:t>; </a:t>
            </a:r>
            <a:r>
              <a:rPr lang="ru-RU" sz="2800" i="1" dirty="0" smtClean="0"/>
              <a:t>нога</a:t>
            </a:r>
            <a:r>
              <a:rPr lang="ru-RU" sz="2800" dirty="0" smtClean="0"/>
              <a:t> – </a:t>
            </a:r>
            <a:r>
              <a:rPr lang="ru-RU" sz="2800" i="1" dirty="0" smtClean="0"/>
              <a:t>ножка</a:t>
            </a:r>
            <a:r>
              <a:rPr lang="ru-RU" sz="2800" dirty="0" smtClean="0"/>
              <a:t>; </a:t>
            </a:r>
            <a:r>
              <a:rPr lang="ru-RU" sz="2800" i="1" dirty="0" smtClean="0"/>
              <a:t>друг</a:t>
            </a:r>
            <a:r>
              <a:rPr lang="ru-RU" sz="2800" dirty="0" smtClean="0"/>
              <a:t> – </a:t>
            </a:r>
            <a:r>
              <a:rPr lang="ru-RU" sz="2800" i="1" dirty="0" smtClean="0"/>
              <a:t>друзья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6193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2.3. Полисинтетические (инкорпорирующие) языки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Предложение строится как сложное слово, в этих языках </a:t>
            </a:r>
            <a:r>
              <a:rPr lang="ru-RU" b="1" dirty="0"/>
              <a:t>слово = предложение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Это, например, палеоазиатские, эскимосские языки, языки индейцев.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</a:rPr>
              <a:t>Чукотский язык: </a:t>
            </a:r>
            <a:r>
              <a:rPr lang="ru-RU" b="1" i="1" dirty="0">
                <a:solidFill>
                  <a:schemeClr val="tx2"/>
                </a:solidFill>
              </a:rPr>
              <a:t>ты-</a:t>
            </a:r>
            <a:r>
              <a:rPr lang="ru-RU" b="1" i="1" dirty="0" err="1">
                <a:solidFill>
                  <a:schemeClr val="tx2"/>
                </a:solidFill>
              </a:rPr>
              <a:t>ата</a:t>
            </a:r>
            <a:r>
              <a:rPr lang="ru-RU" b="1" i="1" dirty="0">
                <a:solidFill>
                  <a:schemeClr val="tx2"/>
                </a:solidFill>
              </a:rPr>
              <a:t>-</a:t>
            </a:r>
            <a:r>
              <a:rPr lang="ru-RU" b="1" i="1" dirty="0" err="1">
                <a:solidFill>
                  <a:schemeClr val="tx2"/>
                </a:solidFill>
              </a:rPr>
              <a:t>каа-нмы-ркын</a:t>
            </a:r>
            <a:r>
              <a:rPr lang="ru-RU" dirty="0">
                <a:solidFill>
                  <a:schemeClr val="tx2"/>
                </a:solidFill>
              </a:rPr>
              <a:t>  – 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я жирных оленей убиваю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, буквальный перевод: «я-жир-олень-убив-делай».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2097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4000" b="1" dirty="0"/>
              <a:t>Полисинтетические (инкорпорирующие )  языки </a:t>
            </a:r>
            <a:r>
              <a:rPr lang="ru-RU" sz="4000" dirty="0"/>
              <a:t> –  языки, в основе грамматического строя которых лежит инкорпорация.</a:t>
            </a:r>
          </a:p>
          <a:p>
            <a:pPr marL="0" indent="0">
              <a:buNone/>
            </a:pPr>
            <a:r>
              <a:rPr lang="ru-RU" sz="4000" b="1" dirty="0"/>
              <a:t>Инкорпорация</a:t>
            </a:r>
            <a:r>
              <a:rPr lang="ru-RU" sz="4000" dirty="0"/>
              <a:t>  (лат  </a:t>
            </a:r>
            <a:r>
              <a:rPr lang="ru-RU" sz="4000" dirty="0" err="1"/>
              <a:t>incorporatio</a:t>
            </a:r>
            <a:r>
              <a:rPr lang="ru-RU" sz="4000" dirty="0"/>
              <a:t>  –  объединение, включение в свой состав) –  способ образования слов-предложений путем сложения корней-основ (в этих языках корень равен слову)  отдельных слов и служебных элементов.</a:t>
            </a:r>
          </a:p>
          <a:p>
            <a:pPr marL="0" indent="0">
              <a:buNone/>
            </a:pP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41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Особенности языков полисинтетического строя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Предложение строится как сложное слово, в этих языках </a:t>
            </a:r>
            <a:r>
              <a:rPr lang="ru-RU" b="1" dirty="0"/>
              <a:t>слово = предложение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Корни-слова соединяются в общее целое и становятся словом-предложением.</a:t>
            </a:r>
          </a:p>
          <a:p>
            <a:pPr marL="0" indent="0">
              <a:buNone/>
            </a:pPr>
            <a:r>
              <a:rPr lang="ru-RU" dirty="0"/>
              <a:t>Части этого целого  –  и элементы слова, и члены предложения. Целое  –  это слово-предложение, где начало  – подлежащее, конец  –  сказуемое, а в середину вставляются дополнения, определения, обстоятельства.</a:t>
            </a:r>
          </a:p>
        </p:txBody>
      </p:sp>
    </p:spTree>
    <p:extLst>
      <p:ext uri="{BB962C8B-B14F-4D97-AF65-F5344CB8AC3E}">
        <p14:creationId xmlns:p14="http://schemas.microsoft.com/office/powerpoint/2010/main" val="184625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</a:rPr>
              <a:t>Чукотский язык: </a:t>
            </a:r>
            <a:r>
              <a:rPr lang="ru-RU" b="1" i="1" dirty="0">
                <a:solidFill>
                  <a:schemeClr val="tx2"/>
                </a:solidFill>
              </a:rPr>
              <a:t>ты-</a:t>
            </a:r>
            <a:r>
              <a:rPr lang="ru-RU" b="1" i="1" dirty="0" err="1">
                <a:solidFill>
                  <a:schemeClr val="tx2"/>
                </a:solidFill>
              </a:rPr>
              <a:t>ата</a:t>
            </a:r>
            <a:r>
              <a:rPr lang="ru-RU" b="1" i="1" dirty="0">
                <a:solidFill>
                  <a:schemeClr val="tx2"/>
                </a:solidFill>
              </a:rPr>
              <a:t>-</a:t>
            </a:r>
            <a:r>
              <a:rPr lang="ru-RU" b="1" i="1" dirty="0" err="1">
                <a:solidFill>
                  <a:schemeClr val="tx2"/>
                </a:solidFill>
              </a:rPr>
              <a:t>каа-нмы-ркын</a:t>
            </a:r>
            <a:r>
              <a:rPr lang="ru-RU" dirty="0">
                <a:solidFill>
                  <a:schemeClr val="tx2"/>
                </a:solidFill>
              </a:rPr>
              <a:t>  – 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я жирных оленей убиваю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, буквальный перевод: «я-жир-олень-убив-делай».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</a:rPr>
              <a:t>Основа: </a:t>
            </a:r>
            <a:r>
              <a:rPr lang="ru-RU" b="1" i="1" dirty="0">
                <a:solidFill>
                  <a:schemeClr val="tx2"/>
                </a:solidFill>
              </a:rPr>
              <a:t>ты-</a:t>
            </a:r>
            <a:r>
              <a:rPr lang="ru-RU" b="1" i="1" dirty="0" err="1">
                <a:solidFill>
                  <a:schemeClr val="tx2"/>
                </a:solidFill>
              </a:rPr>
              <a:t>нмы</a:t>
            </a:r>
            <a:r>
              <a:rPr lang="ru-RU" b="1" i="1" dirty="0">
                <a:solidFill>
                  <a:schemeClr val="tx2"/>
                </a:solidFill>
              </a:rPr>
              <a:t>-</a:t>
            </a:r>
            <a:r>
              <a:rPr lang="ru-RU" b="1" i="1" dirty="0" err="1">
                <a:solidFill>
                  <a:schemeClr val="tx2"/>
                </a:solidFill>
              </a:rPr>
              <a:t>ркын</a:t>
            </a:r>
            <a:r>
              <a:rPr lang="ru-RU" dirty="0">
                <a:solidFill>
                  <a:schemeClr val="tx2"/>
                </a:solidFill>
              </a:rPr>
              <a:t>, в который инкорпорируется (вставляется) </a:t>
            </a:r>
            <a:r>
              <a:rPr lang="ru-RU" b="1" i="1" dirty="0" err="1">
                <a:solidFill>
                  <a:schemeClr val="tx2"/>
                </a:solidFill>
              </a:rPr>
              <a:t>каа</a:t>
            </a:r>
            <a:r>
              <a:rPr lang="ru-RU" dirty="0">
                <a:solidFill>
                  <a:schemeClr val="tx2"/>
                </a:solidFill>
              </a:rPr>
              <a:t>  – 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олень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 и его определение </a:t>
            </a:r>
            <a:r>
              <a:rPr lang="ru-RU" b="1" i="1" dirty="0" err="1">
                <a:solidFill>
                  <a:schemeClr val="tx2"/>
                </a:solidFill>
              </a:rPr>
              <a:t>ата</a:t>
            </a:r>
            <a:r>
              <a:rPr lang="ru-RU" dirty="0">
                <a:solidFill>
                  <a:schemeClr val="tx2"/>
                </a:solidFill>
              </a:rPr>
              <a:t>  – 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жир</a:t>
            </a:r>
            <a:r>
              <a:rPr lang="en-US" dirty="0">
                <a:solidFill>
                  <a:schemeClr val="tx2"/>
                </a:solidFill>
              </a:rPr>
              <a:t>`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12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Аналитические и синтетические способы выражения грамматических значений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Как правило, в языке </a:t>
            </a:r>
            <a:r>
              <a:rPr lang="ru-RU" b="1" dirty="0" smtClean="0"/>
              <a:t>сосуществуют</a:t>
            </a:r>
            <a:r>
              <a:rPr lang="ru-RU" dirty="0" smtClean="0"/>
              <a:t> аналитические и синтетические способы выражения ГЗ. </a:t>
            </a:r>
          </a:p>
          <a:p>
            <a:r>
              <a:rPr lang="ru-RU" dirty="0" smtClean="0"/>
              <a:t>Те языки, где преобладают синтетические способы, мы называем синтетическими.</a:t>
            </a:r>
          </a:p>
          <a:p>
            <a:r>
              <a:rPr lang="ru-RU" dirty="0" smtClean="0"/>
              <a:t>Те языки, в которых преобладают аналитические способы, мы называем аналитическими.</a:t>
            </a:r>
          </a:p>
          <a:p>
            <a:r>
              <a:rPr lang="ru-RU" dirty="0" smtClean="0"/>
              <a:t>Но это не значит, что в аналитических языках нет синтетических способов выражения ГЗ, а в синтетических – аналитических. </a:t>
            </a:r>
          </a:p>
        </p:txBody>
      </p:sp>
    </p:spTree>
    <p:extLst>
      <p:ext uri="{BB962C8B-B14F-4D97-AF65-F5344CB8AC3E}">
        <p14:creationId xmlns:p14="http://schemas.microsoft.com/office/powerpoint/2010/main" val="89258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99412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Как выражены грамматические отношения: синтетически или аналитически?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5256584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Синтетический способ </a:t>
            </a:r>
            <a:r>
              <a:rPr lang="ru-RU" dirty="0" smtClean="0"/>
              <a:t>– окончание или суффикс</a:t>
            </a:r>
          </a:p>
          <a:p>
            <a:r>
              <a:rPr lang="ru-RU" b="1" dirty="0" smtClean="0"/>
              <a:t>Аналитический способ </a:t>
            </a:r>
            <a:r>
              <a:rPr lang="ru-RU" dirty="0" smtClean="0"/>
              <a:t>– предлог, артикль, вспомогательный глагол или порядок слов</a:t>
            </a:r>
          </a:p>
          <a:p>
            <a:r>
              <a:rPr lang="ru-RU" dirty="0" smtClean="0"/>
              <a:t>дом – в дом</a:t>
            </a:r>
            <a:r>
              <a:rPr lang="ru-RU" b="1" dirty="0" smtClean="0"/>
              <a:t>е</a:t>
            </a:r>
            <a:r>
              <a:rPr lang="ru-RU" dirty="0" smtClean="0"/>
              <a:t> – синтетический способ – окончание + аналитический – предлог </a:t>
            </a:r>
          </a:p>
          <a:p>
            <a:r>
              <a:rPr lang="en-US" dirty="0" smtClean="0"/>
              <a:t>the house – </a:t>
            </a:r>
            <a:r>
              <a:rPr lang="en-US" b="1" dirty="0" smtClean="0"/>
              <a:t>in</a:t>
            </a:r>
            <a:r>
              <a:rPr lang="en-US" dirty="0" smtClean="0"/>
              <a:t> the house – </a:t>
            </a:r>
            <a:r>
              <a:rPr lang="ru-RU" dirty="0" smtClean="0"/>
              <a:t>аналитический – предлог</a:t>
            </a:r>
          </a:p>
          <a:p>
            <a:r>
              <a:rPr lang="ru-RU" dirty="0" smtClean="0"/>
              <a:t>дорог</a:t>
            </a:r>
            <a:r>
              <a:rPr lang="ru-RU" b="1" dirty="0" smtClean="0"/>
              <a:t>о</a:t>
            </a:r>
            <a:r>
              <a:rPr lang="ru-RU" dirty="0" smtClean="0"/>
              <a:t> – дорож</a:t>
            </a:r>
            <a:r>
              <a:rPr lang="ru-RU" b="1" dirty="0" smtClean="0"/>
              <a:t>е</a:t>
            </a:r>
            <a:r>
              <a:rPr lang="ru-RU" dirty="0" smtClean="0"/>
              <a:t> – синтетический – суффикс + чередование в корне</a:t>
            </a:r>
          </a:p>
          <a:p>
            <a:r>
              <a:rPr lang="en-US" dirty="0" smtClean="0"/>
              <a:t>expensive – </a:t>
            </a:r>
            <a:r>
              <a:rPr lang="en-US" b="1" dirty="0" smtClean="0"/>
              <a:t>more</a:t>
            </a:r>
            <a:r>
              <a:rPr lang="en-US" dirty="0" smtClean="0"/>
              <a:t> expensive – </a:t>
            </a:r>
            <a:r>
              <a:rPr lang="ru-RU" dirty="0" smtClean="0"/>
              <a:t>аналитический - </a:t>
            </a:r>
            <a:r>
              <a:rPr lang="en-US" dirty="0" smtClean="0"/>
              <a:t> </a:t>
            </a:r>
            <a:r>
              <a:rPr lang="ru-RU" dirty="0" smtClean="0"/>
              <a:t>вспомогательное наречие</a:t>
            </a:r>
          </a:p>
          <a:p>
            <a:r>
              <a:rPr lang="en-US" dirty="0" smtClean="0"/>
              <a:t>cheap – cheap</a:t>
            </a:r>
            <a:r>
              <a:rPr lang="en-US" b="1" dirty="0" smtClean="0"/>
              <a:t>er</a:t>
            </a:r>
            <a:r>
              <a:rPr lang="en-US" dirty="0" smtClean="0"/>
              <a:t> – </a:t>
            </a:r>
            <a:r>
              <a:rPr lang="ru-RU" dirty="0" smtClean="0"/>
              <a:t>синтетический - суффикс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/>
              <a:t>boy – boy</a:t>
            </a:r>
            <a:r>
              <a:rPr lang="en-US" b="1" dirty="0" smtClean="0"/>
              <a:t>s </a:t>
            </a:r>
            <a:r>
              <a:rPr lang="en-US" dirty="0" smtClean="0"/>
              <a:t>– </a:t>
            </a:r>
            <a:r>
              <a:rPr lang="ru-RU" dirty="0" smtClean="0"/>
              <a:t>синтетический – суффикс / окончание</a:t>
            </a:r>
          </a:p>
          <a:p>
            <a:r>
              <a:rPr lang="ru-RU" dirty="0" smtClean="0"/>
              <a:t>читаю – </a:t>
            </a:r>
            <a:r>
              <a:rPr lang="ru-RU" b="1" dirty="0" smtClean="0"/>
              <a:t>буду</a:t>
            </a:r>
            <a:r>
              <a:rPr lang="ru-RU" dirty="0" smtClean="0"/>
              <a:t> читать – ГЗ времени выражается аналитическим способом – вспомогательный глагол , ГЗ лица и числа выражается синтетическим способом (окончание)</a:t>
            </a:r>
          </a:p>
          <a:p>
            <a:r>
              <a:rPr lang="ru-RU" dirty="0" smtClean="0"/>
              <a:t>Я хотел – Я хотел </a:t>
            </a:r>
            <a:r>
              <a:rPr lang="ru-RU" b="1" dirty="0" smtClean="0"/>
              <a:t>бы</a:t>
            </a:r>
            <a:r>
              <a:rPr lang="ru-RU" dirty="0" smtClean="0"/>
              <a:t> – ГЗ наклонения выражается аналитически – частица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Аналитические и синтетические способы выражения грамматических значений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На протяжении развития языка его тип выражения ГЗ может измениться. </a:t>
            </a:r>
          </a:p>
          <a:p>
            <a:r>
              <a:rPr lang="ru-RU" dirty="0" smtClean="0"/>
              <a:t>Так, древнеанглийский язык (450-1066 гг.) синтетический, а современный английский язык – аналитический.</a:t>
            </a:r>
          </a:p>
          <a:p>
            <a:r>
              <a:rPr lang="ru-RU" dirty="0" smtClean="0"/>
              <a:t>Древнеармянский язык синтетический, а современный армянский язык – аналитический. </a:t>
            </a:r>
          </a:p>
          <a:p>
            <a:r>
              <a:rPr lang="ru-RU" dirty="0" smtClean="0"/>
              <a:t>Древние индоевропейские языки – синтетические (санскрит, греческий, латынь)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9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85010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Древнеанглийский язык</a:t>
            </a:r>
            <a:r>
              <a:rPr lang="en-US" sz="3600" b="1" dirty="0" smtClean="0"/>
              <a:t>: </a:t>
            </a:r>
            <a:r>
              <a:rPr lang="ru-RU" sz="3600" b="1" dirty="0" smtClean="0"/>
              <a:t>словоизменение существительных</a:t>
            </a:r>
            <a:endParaRPr lang="ru-RU" sz="36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820361"/>
              </p:ext>
            </p:extLst>
          </p:nvPr>
        </p:nvGraphicFramePr>
        <p:xfrm>
          <a:off x="467544" y="1556792"/>
          <a:ext cx="784887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Падеж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Единственное число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Именительный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stan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here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for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sunu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nama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Родительный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stanes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heriges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fore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suna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naman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Дательный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stane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herige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fore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suna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naman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Винительный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stan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here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fore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sunu</a:t>
                      </a:r>
                      <a:r>
                        <a:rPr lang="en-US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naman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93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FF0000"/>
                </a:solidFill>
              </a:rPr>
              <a:t>Генеалогическая классификация </a:t>
            </a:r>
            <a:r>
              <a:rPr lang="ru-RU" sz="4000" dirty="0">
                <a:solidFill>
                  <a:srgbClr val="FF0000"/>
                </a:solidFill>
              </a:rPr>
              <a:t>обусловлена общностью происхождения языков, она отвечает на вопрос «Откуда появился язык и какие языки являются его родственниками?»</a:t>
            </a:r>
          </a:p>
          <a:p>
            <a:pPr marL="0" indent="0">
              <a:buNone/>
            </a:pPr>
            <a:r>
              <a:rPr lang="ru-RU" sz="4000" dirty="0"/>
              <a:t>а </a:t>
            </a:r>
            <a:r>
              <a:rPr lang="ru-RU" sz="4000" b="1" dirty="0"/>
              <a:t>типологическая классификация </a:t>
            </a:r>
            <a:r>
              <a:rPr lang="ru-RU" sz="4000" dirty="0"/>
              <a:t>основана на общности языкового типа и строя языков, она отвечает на вопрос «Как устроен язык? Как устроены его слова и предложения»</a:t>
            </a:r>
          </a:p>
        </p:txBody>
      </p:sp>
    </p:spTree>
    <p:extLst>
      <p:ext uri="{BB962C8B-B14F-4D97-AF65-F5344CB8AC3E}">
        <p14:creationId xmlns:p14="http://schemas.microsoft.com/office/powerpoint/2010/main" val="324891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85010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Древнеанглийский язык: словоизменение глаголов</a:t>
            </a:r>
            <a:endParaRPr lang="ru-RU" sz="36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012135"/>
              </p:ext>
            </p:extLst>
          </p:nvPr>
        </p:nvGraphicFramePr>
        <p:xfrm>
          <a:off x="467544" y="1556792"/>
          <a:ext cx="784887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Лицо 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Инфинитив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writan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leogan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helpan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beran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seon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Единственное</a:t>
                      </a:r>
                      <a:r>
                        <a:rPr lang="ru-RU" sz="2400" b="1" baseline="0" dirty="0" smtClean="0">
                          <a:solidFill>
                            <a:schemeClr val="bg1"/>
                          </a:solidFill>
                        </a:rPr>
                        <a:t> число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write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leoge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helpe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bere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seo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writest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leogest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helpest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berest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siehst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writeþ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leogeþ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helpeþ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bereþ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siehþ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Множественное число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writaþ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leogaþ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helpaþ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beraþ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seoþ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Как выражены грамматические отношения: синтетически или аналитически?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Китайский язык</a:t>
            </a:r>
          </a:p>
          <a:p>
            <a:pPr marL="0" indent="0">
              <a:buNone/>
            </a:pPr>
            <a:r>
              <a:rPr lang="zh-CN" altLang="en-US" dirty="0"/>
              <a:t>我吃饺</a:t>
            </a:r>
            <a:r>
              <a:rPr lang="zh-CN" altLang="en-US" dirty="0" smtClean="0"/>
              <a:t>子</a:t>
            </a:r>
            <a:r>
              <a:rPr lang="ru-RU" altLang="zh-CN" dirty="0" smtClean="0"/>
              <a:t>    -    Я ем пельмени.</a:t>
            </a:r>
          </a:p>
          <a:p>
            <a:pPr marL="0" indent="0">
              <a:buNone/>
            </a:pPr>
            <a:r>
              <a:rPr lang="zh-CN" altLang="en-US" dirty="0" smtClean="0"/>
              <a:t>我</a:t>
            </a:r>
            <a:r>
              <a:rPr lang="zh-CN" altLang="en-US" dirty="0"/>
              <a:t>吃了饺</a:t>
            </a:r>
            <a:r>
              <a:rPr lang="zh-CN" altLang="en-US" dirty="0" smtClean="0"/>
              <a:t>子</a:t>
            </a:r>
            <a:r>
              <a:rPr lang="ru-RU" altLang="zh-CN" dirty="0" smtClean="0"/>
              <a:t>   -   Я съел пельмени.</a:t>
            </a:r>
          </a:p>
          <a:p>
            <a:pPr marL="0" indent="0">
              <a:buNone/>
            </a:pPr>
            <a:r>
              <a:rPr lang="zh-CN" altLang="en-US" dirty="0"/>
              <a:t>你吃饺</a:t>
            </a:r>
            <a:r>
              <a:rPr lang="zh-CN" altLang="en-US" dirty="0" smtClean="0"/>
              <a:t>子</a:t>
            </a:r>
            <a:r>
              <a:rPr lang="ru-RU" altLang="zh-CN" dirty="0" smtClean="0"/>
              <a:t>   -   Ты ешь пельмени.</a:t>
            </a:r>
          </a:p>
          <a:p>
            <a:pPr marL="0" indent="0">
              <a:buNone/>
            </a:pPr>
            <a:r>
              <a:rPr lang="zh-CN" altLang="en-US" dirty="0"/>
              <a:t>你吃了饺</a:t>
            </a:r>
            <a:r>
              <a:rPr lang="zh-CN" altLang="en-US" dirty="0" smtClean="0"/>
              <a:t>子</a:t>
            </a:r>
            <a:r>
              <a:rPr lang="ru-RU" altLang="zh-CN" dirty="0" smtClean="0"/>
              <a:t>   -   Ты съел пельмени.</a:t>
            </a:r>
          </a:p>
          <a:p>
            <a:pPr marL="0" indent="0">
              <a:buNone/>
            </a:pPr>
            <a:r>
              <a:rPr lang="zh-CN" altLang="en-US" dirty="0"/>
              <a:t>他吃饺</a:t>
            </a:r>
            <a:r>
              <a:rPr lang="zh-CN" altLang="en-US" dirty="0" smtClean="0"/>
              <a:t>子</a:t>
            </a:r>
            <a:r>
              <a:rPr lang="ru-RU" altLang="zh-CN" dirty="0" smtClean="0"/>
              <a:t>   -    Он ест пельмени. </a:t>
            </a:r>
          </a:p>
          <a:p>
            <a:pPr marL="0" indent="0">
              <a:buNone/>
            </a:pPr>
            <a:r>
              <a:rPr lang="zh-CN" altLang="en-US" dirty="0"/>
              <a:t>他 吃了饺子</a:t>
            </a:r>
            <a:r>
              <a:rPr lang="ru-RU" altLang="zh-CN" dirty="0"/>
              <a:t>   -    Он съел пельмени. 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 smtClean="0"/>
              <a:t>我</a:t>
            </a:r>
            <a:r>
              <a:rPr lang="zh-CN" altLang="en-US" dirty="0"/>
              <a:t>们吃了饺</a:t>
            </a:r>
            <a:r>
              <a:rPr lang="zh-CN" altLang="en-US" dirty="0" smtClean="0"/>
              <a:t>子</a:t>
            </a:r>
            <a:r>
              <a:rPr lang="ru-RU" altLang="zh-CN" dirty="0" smtClean="0"/>
              <a:t>   -   Мы съели пельмени.</a:t>
            </a:r>
          </a:p>
          <a:p>
            <a:pPr marL="0" indent="0">
              <a:buNone/>
            </a:pPr>
            <a:r>
              <a:rPr lang="zh-CN" altLang="en-US" dirty="0"/>
              <a:t>他们 吃了饺</a:t>
            </a:r>
            <a:r>
              <a:rPr lang="zh-CN" altLang="en-US" dirty="0" smtClean="0"/>
              <a:t>子</a:t>
            </a:r>
            <a:r>
              <a:rPr lang="ru-RU" altLang="zh-CN" dirty="0" smtClean="0"/>
              <a:t>   -   Они съели пельмени.</a:t>
            </a:r>
          </a:p>
          <a:p>
            <a:pPr marL="0" indent="0">
              <a:buNone/>
            </a:pPr>
            <a:r>
              <a:rPr lang="zh-CN" altLang="en-US" dirty="0"/>
              <a:t/>
            </a:r>
            <a:br>
              <a:rPr lang="zh-CN" alt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08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Итальянский язык</a:t>
            </a:r>
            <a:endParaRPr lang="ru-RU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Mio </a:t>
            </a:r>
            <a:r>
              <a:rPr lang="en-US" dirty="0" err="1" smtClean="0"/>
              <a:t>marito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in </a:t>
            </a:r>
            <a:r>
              <a:rPr lang="en-US" dirty="0" err="1" smtClean="0"/>
              <a:t>fab</a:t>
            </a:r>
            <a:r>
              <a:rPr lang="en-US" dirty="0" err="1"/>
              <a:t>b</a:t>
            </a:r>
            <a:r>
              <a:rPr lang="en-US" dirty="0" err="1" smtClean="0"/>
              <a:t>rica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it-IT" dirty="0"/>
              <a:t>Mia moglie va in </a:t>
            </a:r>
            <a:r>
              <a:rPr lang="it-IT" dirty="0" smtClean="0"/>
              <a:t>fabbrica</a:t>
            </a:r>
            <a:endParaRPr lang="en-US" dirty="0" smtClean="0"/>
          </a:p>
          <a:p>
            <a:endParaRPr lang="ru-RU" dirty="0" smtClean="0"/>
          </a:p>
          <a:p>
            <a:r>
              <a:rPr lang="en-US" dirty="0" err="1" smtClean="0"/>
              <a:t>Pranzo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mensa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err="1" smtClean="0"/>
              <a:t>Pranziamo</a:t>
            </a:r>
            <a:r>
              <a:rPr lang="en-US" dirty="0" smtClean="0"/>
              <a:t> </a:t>
            </a:r>
            <a:r>
              <a:rPr lang="en-US" dirty="0" err="1" smtClean="0"/>
              <a:t>tutti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mensa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 smtClean="0"/>
          </a:p>
          <a:p>
            <a:r>
              <a:rPr lang="it-IT" dirty="0"/>
              <a:t>Stai pranzando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mensa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it-IT" dirty="0"/>
              <a:t>Stanno pranzando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mensa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it-IT" dirty="0"/>
              <a:t/>
            </a:r>
            <a:br>
              <a:rPr lang="it-IT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355976" y="1600200"/>
            <a:ext cx="4330824" cy="4525963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ru-RU" dirty="0" smtClean="0"/>
              <a:t>Мой муж идет на фабрику.</a:t>
            </a:r>
          </a:p>
          <a:p>
            <a:r>
              <a:rPr lang="ru-RU" dirty="0" smtClean="0"/>
              <a:t>Моя жена идет на фабрику.</a:t>
            </a:r>
          </a:p>
          <a:p>
            <a:endParaRPr lang="ru-RU" dirty="0" smtClean="0"/>
          </a:p>
          <a:p>
            <a:r>
              <a:rPr lang="ru-RU" dirty="0" smtClean="0"/>
              <a:t>Я обедаю в столовой.</a:t>
            </a:r>
          </a:p>
          <a:p>
            <a:r>
              <a:rPr lang="ru-RU" dirty="0" smtClean="0"/>
              <a:t>Мы все обедаем в столовой.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Ты обедаешь в столовой.</a:t>
            </a:r>
          </a:p>
          <a:p>
            <a:r>
              <a:rPr lang="ru-RU" dirty="0" smtClean="0"/>
              <a:t>Они обедают в столовой.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1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Азербайджанский язык</a:t>
            </a:r>
            <a:endParaRPr lang="ru-RU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J</a:t>
            </a:r>
            <a:r>
              <a:rPr lang="ru-RU" dirty="0" err="1" smtClean="0"/>
              <a:t>азырам</a:t>
            </a:r>
            <a:endParaRPr lang="ru-RU" dirty="0" smtClean="0"/>
          </a:p>
          <a:p>
            <a:r>
              <a:rPr lang="en-US" dirty="0"/>
              <a:t>J</a:t>
            </a:r>
            <a:r>
              <a:rPr lang="ru-RU" dirty="0" err="1" smtClean="0"/>
              <a:t>азырсан</a:t>
            </a:r>
            <a:endParaRPr lang="ru-RU" dirty="0" smtClean="0"/>
          </a:p>
          <a:p>
            <a:r>
              <a:rPr lang="en-US" dirty="0" smtClean="0"/>
              <a:t>O j</a:t>
            </a:r>
            <a:r>
              <a:rPr lang="ru-RU" dirty="0" err="1"/>
              <a:t>а</a:t>
            </a:r>
            <a:r>
              <a:rPr lang="ru-RU" dirty="0" err="1" smtClean="0"/>
              <a:t>зыр</a:t>
            </a:r>
            <a:endParaRPr lang="ru-RU" dirty="0" smtClean="0"/>
          </a:p>
          <a:p>
            <a:endParaRPr lang="ru-RU" dirty="0"/>
          </a:p>
          <a:p>
            <a:r>
              <a:rPr lang="en-US" dirty="0" smtClean="0"/>
              <a:t>J</a:t>
            </a:r>
            <a:r>
              <a:rPr lang="ru-RU" dirty="0" err="1"/>
              <a:t>а</a:t>
            </a:r>
            <a:r>
              <a:rPr lang="ru-RU" dirty="0" err="1" smtClean="0"/>
              <a:t>зырыг</a:t>
            </a:r>
            <a:endParaRPr lang="ru-RU" dirty="0" smtClean="0"/>
          </a:p>
          <a:p>
            <a:r>
              <a:rPr lang="en-US" dirty="0" smtClean="0"/>
              <a:t>J</a:t>
            </a:r>
            <a:r>
              <a:rPr lang="ru-RU" dirty="0" err="1"/>
              <a:t>а</a:t>
            </a:r>
            <a:r>
              <a:rPr lang="ru-RU" dirty="0" err="1" smtClean="0"/>
              <a:t>зырсыныз</a:t>
            </a:r>
            <a:endParaRPr lang="ru-RU" dirty="0" smtClean="0"/>
          </a:p>
          <a:p>
            <a:r>
              <a:rPr lang="en-US" dirty="0" smtClean="0"/>
              <a:t>J</a:t>
            </a:r>
            <a:r>
              <a:rPr lang="ru-RU" dirty="0" err="1" smtClean="0"/>
              <a:t>азырлар</a:t>
            </a:r>
            <a:endParaRPr lang="en-US" dirty="0" smtClean="0"/>
          </a:p>
          <a:p>
            <a:endParaRPr lang="ru-RU" dirty="0" smtClean="0"/>
          </a:p>
          <a:p>
            <a:pPr marL="0" indent="0">
              <a:buNone/>
            </a:pPr>
            <a:r>
              <a:rPr lang="it-IT" dirty="0"/>
              <a:t/>
            </a:r>
            <a:br>
              <a:rPr lang="it-IT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355976" y="1600200"/>
            <a:ext cx="4330824" cy="4525963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Я пишу</a:t>
            </a:r>
          </a:p>
          <a:p>
            <a:r>
              <a:rPr lang="ru-RU" dirty="0" smtClean="0"/>
              <a:t>Ты пишешь</a:t>
            </a:r>
          </a:p>
          <a:p>
            <a:r>
              <a:rPr lang="ru-RU" dirty="0" smtClean="0"/>
              <a:t>Он пишет</a:t>
            </a:r>
          </a:p>
          <a:p>
            <a:endParaRPr lang="ru-RU" dirty="0"/>
          </a:p>
          <a:p>
            <a:r>
              <a:rPr lang="ru-RU" dirty="0" smtClean="0"/>
              <a:t>Мы пишем</a:t>
            </a:r>
          </a:p>
          <a:p>
            <a:r>
              <a:rPr lang="ru-RU" dirty="0" smtClean="0"/>
              <a:t>Вы пишете</a:t>
            </a:r>
          </a:p>
          <a:p>
            <a:r>
              <a:rPr lang="ru-RU" dirty="0" smtClean="0"/>
              <a:t>Они пишут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332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/>
              <a:t>Индекс Гринберга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2400" dirty="0"/>
              <a:t>(статья «</a:t>
            </a:r>
            <a:r>
              <a:rPr lang="ru-RU" sz="2400" b="1" dirty="0"/>
              <a:t>КВАНТИТАТИВНЫЙ ПОДХОД К МОРФОЛОГИЧЕСКОЙ ТИПОЛОГИИ ЯЗЫКОВ»</a:t>
            </a:r>
            <a:r>
              <a:rPr lang="ru-RU" sz="2400" dirty="0"/>
              <a:t>, 1963)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Индекс синтетичности языка рассчитывается </a:t>
            </a:r>
            <a:r>
              <a:rPr lang="en-GB" b="1" dirty="0"/>
              <a:t>M/W (M:W)</a:t>
            </a:r>
            <a:r>
              <a:rPr lang="en-GB" dirty="0"/>
              <a:t>, </a:t>
            </a:r>
            <a:r>
              <a:rPr lang="ru-RU" dirty="0"/>
              <a:t>где </a:t>
            </a:r>
            <a:r>
              <a:rPr lang="en-GB" b="1" dirty="0"/>
              <a:t>M</a:t>
            </a:r>
            <a:r>
              <a:rPr lang="en-GB" dirty="0"/>
              <a:t> – </a:t>
            </a:r>
            <a:r>
              <a:rPr lang="ru-RU" dirty="0"/>
              <a:t>число (количество) морфем, а </a:t>
            </a:r>
            <a:r>
              <a:rPr lang="en-GB" b="1" dirty="0"/>
              <a:t>W</a:t>
            </a:r>
            <a:r>
              <a:rPr lang="en-GB" dirty="0"/>
              <a:t> – </a:t>
            </a:r>
            <a:r>
              <a:rPr lang="ru-RU" dirty="0"/>
              <a:t>число (количество) слов.</a:t>
            </a:r>
          </a:p>
          <a:p>
            <a:r>
              <a:rPr lang="ru-RU" dirty="0"/>
              <a:t>Морфема – часть слова (приставка, корень, суффикс, окончание, постфикс, интерфикс и др.)</a:t>
            </a:r>
          </a:p>
        </p:txBody>
      </p:sp>
    </p:spTree>
    <p:extLst>
      <p:ext uri="{BB962C8B-B14F-4D97-AF65-F5344CB8AC3E}">
        <p14:creationId xmlns:p14="http://schemas.microsoft.com/office/powerpoint/2010/main" val="274164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Индекс синтеза Гринберга: количество морфем на </a:t>
            </a:r>
            <a:r>
              <a:rPr lang="ru-RU" sz="3200" b="1" dirty="0" smtClean="0"/>
              <a:t>одно слово </a:t>
            </a:r>
            <a:r>
              <a:rPr lang="ru-RU" sz="3200" b="1" dirty="0"/>
              <a:t>в разных языках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530588"/>
              </p:ext>
            </p:extLst>
          </p:nvPr>
        </p:nvGraphicFramePr>
        <p:xfrm>
          <a:off x="457200" y="1600200"/>
          <a:ext cx="822959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Санскрит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Англо-сакс.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Английский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Вьетнамский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Якутский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Эскимосский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Индекс синтеза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17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err="1"/>
              <a:t>Диляра</a:t>
            </a:r>
            <a:r>
              <a:rPr lang="ru-RU" sz="3200" b="1" dirty="0"/>
              <a:t> </a:t>
            </a:r>
            <a:r>
              <a:rPr lang="ru-RU" sz="3200" b="1" dirty="0" err="1"/>
              <a:t>Тасбулатова</a:t>
            </a:r>
            <a:r>
              <a:rPr lang="ru-RU" sz="3200" b="1" dirty="0"/>
              <a:t> «Телезвезда»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Я вообще люблю «</a:t>
            </a:r>
            <a:r>
              <a:rPr lang="ru-RU" dirty="0" err="1"/>
              <a:t>троллить</a:t>
            </a:r>
            <a:r>
              <a:rPr lang="ru-RU" dirty="0"/>
              <a:t>» телевизионщиков: и особенно на тему своего веса. Как-то раз меня вновь пригласили в какую-то программу (ну, почти кабель) в компании с какой-то девушкой, которая сумела похудеть</a:t>
            </a:r>
            <a:r>
              <a:rPr lang="ru-RU" b="1" dirty="0"/>
              <a:t> </a:t>
            </a:r>
            <a:r>
              <a:rPr lang="ru-RU" dirty="0"/>
              <a:t>на 50 кг. На сей раз поговорить именно что о диете. Не о Каннском фестивале.</a:t>
            </a:r>
          </a:p>
          <a:p>
            <a:r>
              <a:rPr lang="ru-RU" dirty="0"/>
              <a:t>Я пришла первая, редактор входит и в ужасе говорит:</a:t>
            </a:r>
          </a:p>
          <a:p>
            <a:r>
              <a:rPr lang="ru-RU" dirty="0"/>
              <a:t>– Это вы похудели на 50 кило? (им надо было показать, что была бочка, а стала модель, а тут дирижаблем, что ли, была?)</a:t>
            </a:r>
          </a:p>
          <a:p>
            <a:r>
              <a:rPr lang="ru-RU" dirty="0"/>
              <a:t>Я говорю:</a:t>
            </a:r>
          </a:p>
          <a:p>
            <a:r>
              <a:rPr lang="ru-RU" dirty="0"/>
              <a:t>– Какой там на 50! На 80!</a:t>
            </a:r>
          </a:p>
          <a:p>
            <a:r>
              <a:rPr lang="ru-RU" dirty="0"/>
              <a:t>Редактор в ужасе говорит:</a:t>
            </a:r>
          </a:p>
          <a:p>
            <a:r>
              <a:rPr lang="ru-RU" dirty="0"/>
              <a:t>– Так как вы передвигались раньше?</a:t>
            </a:r>
          </a:p>
          <a:p>
            <a:r>
              <a:rPr lang="ru-RU" dirty="0"/>
              <a:t>– А на тележке! Меня так и возили.</a:t>
            </a:r>
          </a:p>
        </p:txBody>
      </p:sp>
    </p:spTree>
    <p:extLst>
      <p:ext uri="{BB962C8B-B14F-4D97-AF65-F5344CB8AC3E}">
        <p14:creationId xmlns:p14="http://schemas.microsoft.com/office/powerpoint/2010/main" val="265294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GB" sz="3200" b="1" dirty="0"/>
              <a:t>Kenneth Grahame “The </a:t>
            </a:r>
            <a:r>
              <a:rPr lang="en-US" sz="3200" b="1" dirty="0"/>
              <a:t>W</a:t>
            </a:r>
            <a:r>
              <a:rPr lang="en-GB" sz="3200" b="1" dirty="0" err="1" smtClean="0"/>
              <a:t>ind</a:t>
            </a:r>
            <a:r>
              <a:rPr lang="en-GB" sz="3200" b="1" dirty="0" smtClean="0"/>
              <a:t> </a:t>
            </a:r>
            <a:r>
              <a:rPr lang="en-GB" sz="3200" b="1" dirty="0"/>
              <a:t>in </a:t>
            </a:r>
            <a:r>
              <a:rPr lang="en-GB" sz="3200" b="1"/>
              <a:t>the </a:t>
            </a:r>
            <a:r>
              <a:rPr lang="en-GB" sz="3200" b="1" smtClean="0"/>
              <a:t>Willows</a:t>
            </a:r>
            <a:r>
              <a:rPr lang="en-GB" sz="3200" b="1" dirty="0"/>
              <a:t>”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900" dirty="0"/>
              <a:t>	</a:t>
            </a:r>
            <a:r>
              <a:rPr lang="en-US" sz="4400" dirty="0"/>
              <a:t>A brown little face, with whiskers.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A grave round face, with the same twinkle in its eye that had first attracted his notice.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Small neat ears and thick silky hair.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It was the Water Rat!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Then the two animals stood and regarded each other cautiously.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`Hullo, Mole!' said the Water Rat.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`Hullo, Rat!' said the Mole.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 `Would you like to come over?' enquired the Rat presently.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 `Oh, its all very well to </a:t>
            </a:r>
            <a:r>
              <a:rPr lang="en-US" sz="4400" i="1" dirty="0"/>
              <a:t>talk</a:t>
            </a:r>
            <a:r>
              <a:rPr lang="en-US" sz="4400" dirty="0"/>
              <a:t>,' said the Mole, </a:t>
            </a:r>
            <a:r>
              <a:rPr lang="ru-RU" sz="4400" dirty="0"/>
              <a:t> </a:t>
            </a:r>
            <a:r>
              <a:rPr lang="en-US" sz="4400" dirty="0"/>
              <a:t>rather pettishly, he being new to a river and riverside life and its ways. </a:t>
            </a:r>
            <a:endParaRPr lang="ru-RU" sz="4400" dirty="0"/>
          </a:p>
          <a:p>
            <a:pPr marL="0" indent="0">
              <a:buNone/>
            </a:pPr>
            <a:r>
              <a:rPr lang="en-US" sz="4400" dirty="0"/>
              <a:t>	The Rat said nothing, but stooped and unfastened a rope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120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836712"/>
          <a:ext cx="8363272" cy="5289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2211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Грамматическое значение (ГЗ)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471338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Набор признаков слова как части речи. </a:t>
            </a:r>
          </a:p>
          <a:p>
            <a:r>
              <a:rPr lang="ru-RU" dirty="0" smtClean="0"/>
              <a:t>У русского существительного есть ГЗ числа, рода, падежа.</a:t>
            </a:r>
          </a:p>
          <a:p>
            <a:r>
              <a:rPr lang="ru-RU" i="1" dirty="0" smtClean="0"/>
              <a:t>У мамы </a:t>
            </a:r>
            <a:r>
              <a:rPr lang="ru-RU" dirty="0" smtClean="0"/>
              <a:t>– ГЗ: </a:t>
            </a:r>
            <a:r>
              <a:rPr lang="ru-RU" dirty="0" err="1" smtClean="0"/>
              <a:t>ед.ч</a:t>
            </a:r>
            <a:r>
              <a:rPr lang="ru-RU" dirty="0" smtClean="0"/>
              <a:t>., род. п., </a:t>
            </a:r>
            <a:r>
              <a:rPr lang="ru-RU" dirty="0" err="1" smtClean="0"/>
              <a:t>ж.р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русского глагола есть ГЗ времени, вида, числа, лица, рода, залога, наклонения, падежа*.</a:t>
            </a:r>
          </a:p>
          <a:p>
            <a:endParaRPr lang="ru-RU" dirty="0" smtClean="0"/>
          </a:p>
          <a:p>
            <a:r>
              <a:rPr lang="ru-RU" i="1" dirty="0" smtClean="0"/>
              <a:t>Прихожу</a:t>
            </a:r>
            <a:r>
              <a:rPr lang="ru-RU" dirty="0" smtClean="0"/>
              <a:t> – ГЗ: настоящее время, несовершенный вид, единственное число, 1 лицо, изъявительное наклонение, активный залог.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r>
              <a:rPr lang="ru-RU" dirty="0" smtClean="0"/>
              <a:t>*Только у причастий.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954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Типологическая морфологическая классификация выделяет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6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4000" b="1" dirty="0"/>
              <a:t>аналитические языки;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000" b="1" dirty="0"/>
              <a:t>синтетические языки. </a:t>
            </a:r>
          </a:p>
          <a:p>
            <a:pPr marL="514350" lvl="0" indent="0" algn="just">
              <a:buNone/>
            </a:pPr>
            <a:r>
              <a:rPr lang="ru-RU" sz="4000" dirty="0"/>
              <a:t>В аналитических языках грамматические отношения выражаются с помощью синтаксических средств (конструкций со вспомогательными формами, порядка слов: </a:t>
            </a:r>
            <a:r>
              <a:rPr lang="en-US" sz="4000" dirty="0"/>
              <a:t>She </a:t>
            </a:r>
            <a:r>
              <a:rPr lang="en-US" sz="4000" b="1" dirty="0"/>
              <a:t>has put </a:t>
            </a:r>
            <a:r>
              <a:rPr lang="en-US" sz="4000" u="sng" dirty="0"/>
              <a:t>her bag </a:t>
            </a:r>
            <a:r>
              <a:rPr lang="en-US" sz="4000" dirty="0"/>
              <a:t>down on the ground</a:t>
            </a:r>
            <a:r>
              <a:rPr lang="ru-RU" sz="4000" dirty="0"/>
              <a:t>). Лексические и грамматические значения в аналитических языках выражаются </a:t>
            </a:r>
            <a:r>
              <a:rPr lang="ru-RU" sz="4000" b="1" dirty="0"/>
              <a:t>раздельно</a:t>
            </a:r>
            <a:r>
              <a:rPr lang="ru-RU" sz="4000" dirty="0"/>
              <a:t>.</a:t>
            </a:r>
          </a:p>
          <a:p>
            <a:pPr marL="514350" lvl="0" indent="0" algn="just">
              <a:buNone/>
            </a:pPr>
            <a:r>
              <a:rPr lang="ru-RU" sz="4000" dirty="0"/>
              <a:t>В синтетических языках грамматические отношения выражаются с помощью морфем (окончаний, суффиксов</a:t>
            </a:r>
            <a:r>
              <a:rPr lang="en-US" sz="4000" dirty="0"/>
              <a:t>: </a:t>
            </a:r>
            <a:r>
              <a:rPr lang="ru-RU" sz="4000" dirty="0"/>
              <a:t>Она </a:t>
            </a:r>
            <a:r>
              <a:rPr lang="ru-RU" sz="4000" dirty="0" err="1"/>
              <a:t>постави-</a:t>
            </a:r>
            <a:r>
              <a:rPr lang="ru-RU" sz="4000" b="1" dirty="0" err="1"/>
              <a:t>л</a:t>
            </a:r>
            <a:r>
              <a:rPr lang="ru-RU" sz="4000" dirty="0" err="1"/>
              <a:t>-</a:t>
            </a:r>
            <a:r>
              <a:rPr lang="ru-RU" sz="4000" b="1" dirty="0" err="1"/>
              <a:t>а</a:t>
            </a:r>
            <a:r>
              <a:rPr lang="ru-RU" sz="4000" dirty="0"/>
              <a:t> </a:t>
            </a:r>
            <a:r>
              <a:rPr lang="ru-RU" sz="4000" dirty="0" err="1"/>
              <a:t>сво-</a:t>
            </a:r>
            <a:r>
              <a:rPr lang="ru-RU" sz="4000" b="1" dirty="0" err="1"/>
              <a:t>ю</a:t>
            </a:r>
            <a:r>
              <a:rPr lang="ru-RU" sz="4000" dirty="0"/>
              <a:t> </a:t>
            </a:r>
            <a:r>
              <a:rPr lang="ru-RU" sz="4000" dirty="0" err="1"/>
              <a:t>сумк-</a:t>
            </a:r>
            <a:r>
              <a:rPr lang="ru-RU" sz="4000" b="1" dirty="0" err="1"/>
              <a:t>у</a:t>
            </a:r>
            <a:r>
              <a:rPr lang="ru-RU" sz="4000" dirty="0"/>
              <a:t> на землю).</a:t>
            </a:r>
          </a:p>
        </p:txBody>
      </p:sp>
    </p:spTree>
    <p:extLst>
      <p:ext uri="{BB962C8B-B14F-4D97-AF65-F5344CB8AC3E}">
        <p14:creationId xmlns:p14="http://schemas.microsoft.com/office/powerpoint/2010/main" val="396342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К аналитическим языкам относят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0000" lnSpcReduction="20000"/>
          </a:bodyPr>
          <a:lstStyle/>
          <a:p>
            <a:r>
              <a:rPr lang="ru-RU" sz="4000" b="1" dirty="0"/>
              <a:t>Изолирующие</a:t>
            </a:r>
            <a:r>
              <a:rPr lang="ru-RU" sz="4000" dirty="0"/>
              <a:t> (аморфные) языки: вьетнамский, китайский</a:t>
            </a:r>
            <a:r>
              <a:rPr lang="en-US" sz="4000" dirty="0"/>
              <a:t>, </a:t>
            </a:r>
            <a:r>
              <a:rPr lang="ru-RU" sz="4000" dirty="0"/>
              <a:t>тайский, кхмерский, бирманский, лаосский.  В изолирующих языках 1 морфема = 1 слово. Это языки, которые не имеют грамматических морфем (флексий) уже очень давно. </a:t>
            </a:r>
          </a:p>
          <a:p>
            <a:r>
              <a:rPr lang="ru-RU" sz="4000" b="1" dirty="0"/>
              <a:t>Другие аналитические языки</a:t>
            </a:r>
            <a:r>
              <a:rPr lang="ru-RU" sz="4000" dirty="0"/>
              <a:t>: африкаанс, английский, голландский (=нидерландский), болгарский, итальянский, испанский, португальский, французский.  Эти языки утратили грамматические морфемы (флексии) недавно (за последние 1000-1200 лет).</a:t>
            </a:r>
          </a:p>
        </p:txBody>
      </p:sp>
    </p:spTree>
    <p:extLst>
      <p:ext uri="{BB962C8B-B14F-4D97-AF65-F5344CB8AC3E}">
        <p14:creationId xmlns:p14="http://schemas.microsoft.com/office/powerpoint/2010/main" val="68348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Синтетические языки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/>
          <a:lstStyle/>
          <a:p>
            <a:r>
              <a:rPr lang="ru-RU" dirty="0" smtClean="0"/>
              <a:t>Славянские (русский, украинский, белорусский, польский, чешский, словацкий</a:t>
            </a:r>
            <a:r>
              <a:rPr lang="ru-RU" dirty="0"/>
              <a:t> </a:t>
            </a:r>
            <a:r>
              <a:rPr lang="ru-RU" dirty="0" smtClean="0"/>
              <a:t>и др.)</a:t>
            </a:r>
          </a:p>
          <a:p>
            <a:r>
              <a:rPr lang="ru-RU" dirty="0" smtClean="0"/>
              <a:t>Финно-угорские (финский, эстонский, венгерский, </a:t>
            </a:r>
            <a:r>
              <a:rPr lang="ru-RU" dirty="0" err="1" smtClean="0"/>
              <a:t>коми</a:t>
            </a:r>
            <a:r>
              <a:rPr lang="ru-RU" dirty="0" smtClean="0"/>
              <a:t>, </a:t>
            </a:r>
            <a:r>
              <a:rPr lang="ru-RU" smtClean="0"/>
              <a:t>мордовские языки)</a:t>
            </a:r>
            <a:endParaRPr lang="ru-RU" dirty="0" smtClean="0"/>
          </a:p>
          <a:p>
            <a:r>
              <a:rPr lang="ru-RU" dirty="0" smtClean="0"/>
              <a:t>Алтайские (турецкий, монгольский, татарский, азербайджанский и др.)</a:t>
            </a:r>
          </a:p>
          <a:p>
            <a:r>
              <a:rPr lang="ru-RU" dirty="0" smtClean="0"/>
              <a:t>Семито-хамитские (арабский, иврит)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645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6" y="332656"/>
            <a:ext cx="8496944" cy="5793507"/>
          </a:xfrm>
        </p:spPr>
        <p:txBody>
          <a:bodyPr>
            <a:noAutofit/>
          </a:bodyPr>
          <a:lstStyle/>
          <a:p>
            <a:r>
              <a:rPr lang="ru-RU" sz="2000" b="1" i="1" dirty="0" smtClean="0"/>
              <a:t>Она </a:t>
            </a:r>
            <a:r>
              <a:rPr lang="ru-RU" sz="2000" b="1" i="1" dirty="0"/>
              <a:t>положила свою сумку на землю.</a:t>
            </a:r>
          </a:p>
          <a:p>
            <a:pPr marL="0" indent="0">
              <a:buNone/>
            </a:pPr>
            <a:r>
              <a:rPr lang="ru-RU" sz="2000" dirty="0"/>
              <a:t>(суффикс -л- передает прошедшее время)</a:t>
            </a:r>
          </a:p>
          <a:p>
            <a:r>
              <a:rPr lang="ru-RU" sz="2000" b="1" i="1" dirty="0"/>
              <a:t>Свою сумку она положила за землю. </a:t>
            </a:r>
          </a:p>
          <a:p>
            <a:pPr marL="0" indent="0">
              <a:buNone/>
            </a:pPr>
            <a:r>
              <a:rPr lang="ru-RU" sz="2000" dirty="0"/>
              <a:t>(изменение порядка слов не меняет смысла в русском языке)</a:t>
            </a:r>
          </a:p>
          <a:p>
            <a:r>
              <a:rPr lang="en-US" sz="2000" b="1" i="1" dirty="0"/>
              <a:t>She has put her bag down on the ground</a:t>
            </a:r>
            <a:r>
              <a:rPr lang="ru-RU" sz="2000" b="1" i="1" dirty="0"/>
              <a:t>.</a:t>
            </a:r>
          </a:p>
          <a:p>
            <a:pPr marL="0" indent="0">
              <a:buNone/>
            </a:pPr>
            <a:r>
              <a:rPr lang="ru-RU" sz="2000" dirty="0"/>
              <a:t>(по-английски вспомогательный глагол </a:t>
            </a:r>
            <a:r>
              <a:rPr lang="ru-RU" sz="2000" i="1" dirty="0" err="1"/>
              <a:t>to</a:t>
            </a:r>
            <a:r>
              <a:rPr lang="ru-RU" sz="2000" i="1" dirty="0"/>
              <a:t> </a:t>
            </a:r>
            <a:r>
              <a:rPr lang="ru-RU" sz="2000" i="1" dirty="0" err="1"/>
              <a:t>have</a:t>
            </a:r>
            <a:r>
              <a:rPr lang="ru-RU" sz="2000" i="1" dirty="0"/>
              <a:t> </a:t>
            </a:r>
            <a:r>
              <a:rPr lang="ru-RU" sz="2000" dirty="0"/>
              <a:t>передает прошедшее время)</a:t>
            </a:r>
          </a:p>
          <a:p>
            <a:r>
              <a:rPr lang="ru-RU" sz="2000" b="1" i="1" dirty="0"/>
              <a:t>Свою сумку она положила на землю.</a:t>
            </a:r>
          </a:p>
          <a:p>
            <a:r>
              <a:rPr lang="ru-RU" sz="2000" b="1" i="1" dirty="0"/>
              <a:t>*</a:t>
            </a:r>
            <a:r>
              <a:rPr lang="ru-RU" sz="2000" b="1" i="1" dirty="0" err="1"/>
              <a:t>Her</a:t>
            </a:r>
            <a:r>
              <a:rPr lang="ru-RU" sz="2000" b="1" i="1" dirty="0"/>
              <a:t> </a:t>
            </a:r>
            <a:r>
              <a:rPr lang="ru-RU" sz="2000" b="1" i="1" dirty="0" err="1"/>
              <a:t>bag</a:t>
            </a:r>
            <a:r>
              <a:rPr lang="ru-RU" sz="2000" b="1" i="1" dirty="0"/>
              <a:t> </a:t>
            </a:r>
            <a:r>
              <a:rPr lang="ru-RU" sz="2000" b="1" i="1" dirty="0" err="1"/>
              <a:t>she</a:t>
            </a:r>
            <a:r>
              <a:rPr lang="ru-RU" sz="2000" b="1" i="1" dirty="0"/>
              <a:t> </a:t>
            </a:r>
            <a:r>
              <a:rPr lang="ru-RU" sz="2000" b="1" i="1" dirty="0" err="1"/>
              <a:t>put</a:t>
            </a:r>
            <a:r>
              <a:rPr lang="ru-RU" sz="2000" b="1" i="1" dirty="0"/>
              <a:t> </a:t>
            </a:r>
            <a:r>
              <a:rPr lang="ru-RU" sz="2000" b="1" i="1" dirty="0" err="1"/>
              <a:t>on</a:t>
            </a:r>
            <a:r>
              <a:rPr lang="ru-RU" sz="2000" b="1" i="1" dirty="0"/>
              <a:t> </a:t>
            </a:r>
            <a:r>
              <a:rPr lang="ru-RU" sz="2000" b="1" i="1" dirty="0" err="1"/>
              <a:t>the</a:t>
            </a:r>
            <a:r>
              <a:rPr lang="ru-RU" sz="2000" b="1" i="1" dirty="0"/>
              <a:t> </a:t>
            </a:r>
            <a:r>
              <a:rPr lang="ru-RU" sz="2000" b="1" i="1" dirty="0" err="1"/>
              <a:t>ground</a:t>
            </a:r>
            <a:r>
              <a:rPr lang="ru-RU" sz="2000" b="1" i="1" dirty="0"/>
              <a:t>.</a:t>
            </a:r>
          </a:p>
          <a:p>
            <a:pPr marL="0" indent="0">
              <a:buNone/>
            </a:pPr>
            <a:r>
              <a:rPr lang="ru-RU" sz="2000" dirty="0"/>
              <a:t>(в английском языке строгий порядок слов</a:t>
            </a:r>
            <a:r>
              <a:rPr lang="ru-RU" sz="2000" dirty="0" smtClean="0"/>
              <a:t>)</a:t>
            </a:r>
          </a:p>
          <a:p>
            <a:pPr marL="0" indent="0">
              <a:buNone/>
            </a:pPr>
            <a:endParaRPr lang="ru-RU" sz="2000" dirty="0"/>
          </a:p>
          <a:p>
            <a:r>
              <a:rPr lang="ru-RU" sz="2000" dirty="0"/>
              <a:t>Как английский язык обозначает субъекта действия</a:t>
            </a:r>
            <a:r>
              <a:rPr lang="ru-RU" sz="2000" dirty="0" smtClean="0"/>
              <a:t>? – С </a:t>
            </a:r>
            <a:r>
              <a:rPr lang="ru-RU" sz="2000" dirty="0"/>
              <a:t>помощью порядка </a:t>
            </a:r>
            <a:r>
              <a:rPr lang="ru-RU" sz="2000" dirty="0" smtClean="0"/>
              <a:t>слов: первое </a:t>
            </a:r>
            <a:r>
              <a:rPr lang="ru-RU" sz="2000" dirty="0"/>
              <a:t>место в предложении занимает субъект действия.</a:t>
            </a:r>
          </a:p>
          <a:p>
            <a:r>
              <a:rPr lang="ru-RU" sz="2000" dirty="0"/>
              <a:t>Как русский язык обозначает субъекта </a:t>
            </a:r>
            <a:r>
              <a:rPr lang="ru-RU" sz="2000" dirty="0" smtClean="0"/>
              <a:t>действия? – С </a:t>
            </a:r>
            <a:r>
              <a:rPr lang="ru-RU" sz="2000" dirty="0"/>
              <a:t>помощью именительного падежа.</a:t>
            </a:r>
          </a:p>
          <a:p>
            <a:r>
              <a:rPr lang="ru-RU" sz="2000" dirty="0"/>
              <a:t>Как английский язык обозначает объект действия</a:t>
            </a:r>
            <a:r>
              <a:rPr lang="ru-RU" sz="2000" dirty="0" smtClean="0"/>
              <a:t>? – С </a:t>
            </a:r>
            <a:r>
              <a:rPr lang="ru-RU" sz="2000" dirty="0"/>
              <a:t>помощью порядка </a:t>
            </a:r>
            <a:r>
              <a:rPr lang="ru-RU" sz="2000" dirty="0" smtClean="0"/>
              <a:t>слов: первое </a:t>
            </a:r>
            <a:r>
              <a:rPr lang="ru-RU" sz="2000" dirty="0"/>
              <a:t>место после глагола занимает объект действия.</a:t>
            </a:r>
          </a:p>
          <a:p>
            <a:r>
              <a:rPr lang="ru-RU" sz="2000" dirty="0"/>
              <a:t>Как русский язык обозначает объект действия</a:t>
            </a:r>
            <a:r>
              <a:rPr lang="ru-RU" sz="2000" dirty="0" smtClean="0"/>
              <a:t>? – С </a:t>
            </a:r>
            <a:r>
              <a:rPr lang="ru-RU" sz="2000" dirty="0"/>
              <a:t>помощью винительного </a:t>
            </a:r>
            <a:r>
              <a:rPr lang="ru-RU" sz="2000" dirty="0" smtClean="0"/>
              <a:t>падежа.</a:t>
            </a:r>
          </a:p>
        </p:txBody>
      </p:sp>
    </p:spTree>
    <p:extLst>
      <p:ext uri="{BB962C8B-B14F-4D97-AF65-F5344CB8AC3E}">
        <p14:creationId xmlns:p14="http://schemas.microsoft.com/office/powerpoint/2010/main" val="91895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6" y="404664"/>
            <a:ext cx="8229600" cy="6048672"/>
          </a:xfrm>
        </p:spPr>
        <p:txBody>
          <a:bodyPr>
            <a:normAutofit fontScale="62500" lnSpcReduction="20000"/>
          </a:bodyPr>
          <a:lstStyle/>
          <a:p>
            <a:r>
              <a:rPr lang="ru-RU" b="1" i="1" dirty="0" err="1"/>
              <a:t>Her</a:t>
            </a:r>
            <a:r>
              <a:rPr lang="ru-RU" b="1" i="1" dirty="0"/>
              <a:t> </a:t>
            </a:r>
            <a:r>
              <a:rPr lang="ru-RU" b="1" i="1" dirty="0" err="1"/>
              <a:t>bag</a:t>
            </a:r>
            <a:r>
              <a:rPr lang="ru-RU" b="1" i="1" dirty="0"/>
              <a:t> </a:t>
            </a:r>
            <a:r>
              <a:rPr lang="ru-RU" b="1" i="1" dirty="0" err="1"/>
              <a:t>lies</a:t>
            </a:r>
            <a:r>
              <a:rPr lang="ru-RU" b="1" i="1" dirty="0"/>
              <a:t> </a:t>
            </a:r>
            <a:r>
              <a:rPr lang="ru-RU" b="1" i="1" dirty="0" err="1"/>
              <a:t>on</a:t>
            </a:r>
            <a:r>
              <a:rPr lang="ru-RU" b="1" i="1" dirty="0"/>
              <a:t> </a:t>
            </a:r>
            <a:r>
              <a:rPr lang="ru-RU" b="1" i="1" dirty="0" err="1"/>
              <a:t>the</a:t>
            </a:r>
            <a:r>
              <a:rPr lang="ru-RU" b="1" i="1" dirty="0"/>
              <a:t> </a:t>
            </a:r>
            <a:r>
              <a:rPr lang="ru-RU" b="1" i="1" dirty="0" err="1"/>
              <a:t>ground</a:t>
            </a:r>
            <a:r>
              <a:rPr lang="ru-RU" b="1" i="1" dirty="0"/>
              <a:t> / </a:t>
            </a:r>
            <a:r>
              <a:rPr lang="ru-RU" b="1" i="1" dirty="0" err="1"/>
              <a:t>She</a:t>
            </a:r>
            <a:r>
              <a:rPr lang="ru-RU" b="1" i="1" dirty="0"/>
              <a:t> </a:t>
            </a:r>
            <a:r>
              <a:rPr lang="ru-RU" b="1" i="1" dirty="0" err="1"/>
              <a:t>laid</a:t>
            </a:r>
            <a:r>
              <a:rPr lang="ru-RU" b="1" i="1" dirty="0"/>
              <a:t> </a:t>
            </a:r>
            <a:r>
              <a:rPr lang="ru-RU" b="1" i="1" dirty="0" err="1"/>
              <a:t>her</a:t>
            </a:r>
            <a:r>
              <a:rPr lang="ru-RU" b="1" i="1" dirty="0"/>
              <a:t> </a:t>
            </a:r>
            <a:r>
              <a:rPr lang="ru-RU" b="1" i="1" dirty="0" err="1"/>
              <a:t>bag</a:t>
            </a:r>
            <a:r>
              <a:rPr lang="ru-RU" b="1" i="1" dirty="0"/>
              <a:t> </a:t>
            </a:r>
            <a:r>
              <a:rPr lang="ru-RU" b="1" i="1" dirty="0" err="1"/>
              <a:t>on</a:t>
            </a:r>
            <a:r>
              <a:rPr lang="ru-RU" b="1" i="1" dirty="0"/>
              <a:t> </a:t>
            </a:r>
            <a:r>
              <a:rPr lang="ru-RU" b="1" i="1" dirty="0" err="1"/>
              <a:t>the</a:t>
            </a:r>
            <a:r>
              <a:rPr lang="ru-RU" b="1" i="1" dirty="0"/>
              <a:t> </a:t>
            </a:r>
            <a:r>
              <a:rPr lang="ru-RU" b="1" i="1" dirty="0" err="1"/>
              <a:t>ground</a:t>
            </a:r>
            <a:r>
              <a:rPr lang="ru-RU" b="1" i="1" dirty="0"/>
              <a:t>. </a:t>
            </a:r>
            <a:r>
              <a:rPr lang="ru-RU" dirty="0"/>
              <a:t>– Изменение порядка слов ведет к изменению значения</a:t>
            </a:r>
          </a:p>
          <a:p>
            <a:r>
              <a:rPr lang="ru-RU" b="1" i="1" dirty="0"/>
              <a:t>Я смотрю этот сериал.  </a:t>
            </a:r>
            <a:r>
              <a:rPr lang="ru-RU" dirty="0"/>
              <a:t>- Лицо и время выражено синтетически. </a:t>
            </a:r>
          </a:p>
          <a:p>
            <a:r>
              <a:rPr lang="ru-RU" b="1" i="1" dirty="0"/>
              <a:t>Я буду смотреть этот сериал.  </a:t>
            </a:r>
            <a:r>
              <a:rPr lang="ru-RU" dirty="0"/>
              <a:t>- Лицо выражено синтетически, а время – аналитически.</a:t>
            </a:r>
          </a:p>
          <a:p>
            <a:r>
              <a:rPr lang="ru-RU" b="1" i="1" dirty="0"/>
              <a:t>Я посмотрю этот сериал. </a:t>
            </a:r>
            <a:r>
              <a:rPr lang="ru-RU" dirty="0"/>
              <a:t>– Лицо и время выражено синтетически.</a:t>
            </a:r>
          </a:p>
          <a:p>
            <a:r>
              <a:rPr lang="ru-RU" b="1" i="1" dirty="0"/>
              <a:t>I </a:t>
            </a:r>
            <a:r>
              <a:rPr lang="ru-RU" b="1" i="1" dirty="0" err="1"/>
              <a:t>will</a:t>
            </a:r>
            <a:r>
              <a:rPr lang="ru-RU" b="1" i="1" dirty="0"/>
              <a:t> </a:t>
            </a:r>
            <a:r>
              <a:rPr lang="ru-RU" b="1" i="1" dirty="0" err="1"/>
              <a:t>watch</a:t>
            </a:r>
            <a:r>
              <a:rPr lang="ru-RU" b="1" i="1" dirty="0"/>
              <a:t> </a:t>
            </a:r>
            <a:r>
              <a:rPr lang="ru-RU" b="1" i="1" dirty="0" err="1"/>
              <a:t>this</a:t>
            </a:r>
            <a:r>
              <a:rPr lang="ru-RU" b="1" i="1" dirty="0"/>
              <a:t> </a:t>
            </a:r>
            <a:r>
              <a:rPr lang="ru-RU" b="1" i="1" dirty="0" err="1"/>
              <a:t>series</a:t>
            </a:r>
            <a:r>
              <a:rPr lang="ru-RU" b="1" i="1" dirty="0"/>
              <a:t>. </a:t>
            </a:r>
            <a:r>
              <a:rPr lang="ru-RU" dirty="0"/>
              <a:t>– Лицо не выражено, время выражено аналитически.</a:t>
            </a:r>
          </a:p>
          <a:p>
            <a:r>
              <a:rPr lang="ru-RU" b="1" i="1" dirty="0"/>
              <a:t>I </a:t>
            </a:r>
            <a:r>
              <a:rPr lang="ru-RU" b="1" i="1" dirty="0" err="1"/>
              <a:t>will</a:t>
            </a:r>
            <a:r>
              <a:rPr lang="ru-RU" b="1" i="1" dirty="0"/>
              <a:t> </a:t>
            </a:r>
            <a:r>
              <a:rPr lang="ru-RU" b="1" i="1" dirty="0" err="1"/>
              <a:t>act</a:t>
            </a:r>
            <a:r>
              <a:rPr lang="ru-RU" b="1" i="1" dirty="0"/>
              <a:t> </a:t>
            </a:r>
            <a:r>
              <a:rPr lang="ru-RU" b="1" i="1" dirty="0" err="1"/>
              <a:t>in</a:t>
            </a:r>
            <a:r>
              <a:rPr lang="ru-RU" b="1" i="1" dirty="0"/>
              <a:t> </a:t>
            </a:r>
            <a:r>
              <a:rPr lang="ru-RU" b="1" i="1" dirty="0" err="1"/>
              <a:t>this</a:t>
            </a:r>
            <a:r>
              <a:rPr lang="ru-RU" b="1" i="1" dirty="0"/>
              <a:t>  </a:t>
            </a:r>
            <a:r>
              <a:rPr lang="ru-RU" b="1" i="1" dirty="0" err="1"/>
              <a:t>series</a:t>
            </a:r>
            <a:r>
              <a:rPr lang="ru-RU" b="1" i="1" dirty="0"/>
              <a:t>. </a:t>
            </a:r>
            <a:r>
              <a:rPr lang="ru-RU" dirty="0"/>
              <a:t>- Лицо не выражено, время выражено аналитически.</a:t>
            </a:r>
          </a:p>
          <a:p>
            <a:r>
              <a:rPr lang="ru-RU" b="1" i="1" dirty="0"/>
              <a:t>Я буду играть в этом сериале.</a:t>
            </a:r>
          </a:p>
          <a:p>
            <a:r>
              <a:rPr lang="ru-RU" b="1" i="1" dirty="0" err="1"/>
              <a:t>watch</a:t>
            </a:r>
            <a:r>
              <a:rPr lang="ru-RU" b="1" i="1" dirty="0"/>
              <a:t> &amp; </a:t>
            </a:r>
            <a:r>
              <a:rPr lang="ru-RU" b="1" i="1" dirty="0" err="1"/>
              <a:t>act</a:t>
            </a:r>
            <a:r>
              <a:rPr lang="ru-RU" b="1" i="1" dirty="0"/>
              <a:t> </a:t>
            </a:r>
            <a:r>
              <a:rPr lang="ru-RU" dirty="0"/>
              <a:t>- передают смысл, лексическое значение</a:t>
            </a:r>
          </a:p>
          <a:p>
            <a:r>
              <a:rPr lang="en-GB" b="1" i="1" dirty="0"/>
              <a:t>w</a:t>
            </a:r>
            <a:r>
              <a:rPr lang="ru-RU" b="1" i="1" dirty="0" err="1"/>
              <a:t>ill</a:t>
            </a:r>
            <a:r>
              <a:rPr lang="ru-RU" b="1" i="1" dirty="0"/>
              <a:t> </a:t>
            </a:r>
            <a:r>
              <a:rPr lang="ru-RU" dirty="0"/>
              <a:t>передает будущее время</a:t>
            </a:r>
          </a:p>
          <a:p>
            <a:r>
              <a:rPr lang="ru-RU" b="1" i="1" dirty="0"/>
              <a:t>Я посмотрю этот сериал.</a:t>
            </a:r>
            <a:r>
              <a:rPr lang="en-GB" b="1" i="1" dirty="0"/>
              <a:t> / </a:t>
            </a:r>
            <a:r>
              <a:rPr lang="ru-RU" b="1" i="1" dirty="0"/>
              <a:t>Я посмотрел этот сериал.</a:t>
            </a:r>
            <a:r>
              <a:rPr lang="en-GB" b="1" i="1" dirty="0"/>
              <a:t> / </a:t>
            </a:r>
            <a:r>
              <a:rPr lang="ru-RU" b="1" i="1" dirty="0"/>
              <a:t>Я смотрю этот сериал. </a:t>
            </a:r>
            <a:r>
              <a:rPr lang="ru-RU" dirty="0"/>
              <a:t>- суффикс или окончание</a:t>
            </a:r>
            <a:r>
              <a:rPr lang="en-GB" dirty="0"/>
              <a:t> </a:t>
            </a:r>
            <a:r>
              <a:rPr lang="ru-RU" dirty="0"/>
              <a:t>передают время </a:t>
            </a:r>
          </a:p>
          <a:p>
            <a:r>
              <a:rPr lang="ru-RU" b="1" i="1" dirty="0"/>
              <a:t>I </a:t>
            </a:r>
            <a:r>
              <a:rPr lang="ru-RU" b="1" i="1" dirty="0" err="1"/>
              <a:t>am</a:t>
            </a:r>
            <a:r>
              <a:rPr lang="ru-RU" b="1" i="1" dirty="0"/>
              <a:t> </a:t>
            </a:r>
            <a:r>
              <a:rPr lang="ru-RU" b="1" i="1" dirty="0" err="1"/>
              <a:t>watching</a:t>
            </a:r>
            <a:r>
              <a:rPr lang="ru-RU" b="1" i="1" dirty="0"/>
              <a:t> </a:t>
            </a:r>
            <a:r>
              <a:rPr lang="ru-RU" b="1" i="1" dirty="0" err="1"/>
              <a:t>this</a:t>
            </a:r>
            <a:r>
              <a:rPr lang="ru-RU" b="1" i="1" dirty="0"/>
              <a:t> </a:t>
            </a:r>
            <a:r>
              <a:rPr lang="ru-RU" b="1" i="1" dirty="0" err="1"/>
              <a:t>series</a:t>
            </a:r>
            <a:r>
              <a:rPr lang="ru-RU" b="1" i="1" dirty="0"/>
              <a:t>.</a:t>
            </a:r>
            <a:r>
              <a:rPr lang="ru-RU" dirty="0"/>
              <a:t> – Глагол </a:t>
            </a:r>
            <a:r>
              <a:rPr lang="ru-RU" b="1" i="1" dirty="0" err="1"/>
              <a:t>to</a:t>
            </a:r>
            <a:r>
              <a:rPr lang="ru-RU" b="1" i="1" dirty="0"/>
              <a:t> </a:t>
            </a:r>
            <a:r>
              <a:rPr lang="ru-RU" b="1" i="1" dirty="0" err="1"/>
              <a:t>be</a:t>
            </a:r>
            <a:r>
              <a:rPr lang="ru-RU" b="1" i="1" dirty="0"/>
              <a:t> </a:t>
            </a:r>
            <a:r>
              <a:rPr lang="ru-RU" dirty="0"/>
              <a:t>передает время.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ВАЖНО</a:t>
            </a:r>
            <a:r>
              <a:rPr lang="ru-RU" dirty="0"/>
              <a:t>: В синтетических языках грамматические значения (время, падеж, род, лицо, число и т.д.) обычно передаются внутри смысловых  (знаменательных) словоформ, а в аналитических – отдельно, специальными словами или морфемами – </a:t>
            </a:r>
            <a:r>
              <a:rPr lang="en-GB" dirty="0"/>
              <a:t>to be, to have, a, the, 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413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2831</Words>
  <Application>Microsoft Office PowerPoint</Application>
  <PresentationFormat>Экран (4:3)</PresentationFormat>
  <Paragraphs>315</Paragraphs>
  <Slides>38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2" baseType="lpstr">
      <vt:lpstr>宋体</vt:lpstr>
      <vt:lpstr>Arial</vt:lpstr>
      <vt:lpstr>Calibri</vt:lpstr>
      <vt:lpstr>Тема Office</vt:lpstr>
      <vt:lpstr>Раздел 3. Типологическая классификация языков</vt:lpstr>
      <vt:lpstr>Типологическая классификация</vt:lpstr>
      <vt:lpstr>Презентация PowerPoint</vt:lpstr>
      <vt:lpstr>Грамматическое значение (ГЗ)</vt:lpstr>
      <vt:lpstr>Типологическая морфологическая классификация выделяет</vt:lpstr>
      <vt:lpstr>К аналитическим языкам относят</vt:lpstr>
      <vt:lpstr>Синтетические языки</vt:lpstr>
      <vt:lpstr>Презентация PowerPoint</vt:lpstr>
      <vt:lpstr>Презентация PowerPoint</vt:lpstr>
      <vt:lpstr>Презентация PowerPoint</vt:lpstr>
      <vt:lpstr>Особенности языков аналитического строя</vt:lpstr>
      <vt:lpstr>2. Синтетические языки </vt:lpstr>
      <vt:lpstr>К флективным языкам относят</vt:lpstr>
      <vt:lpstr>Особенности флективных языков</vt:lpstr>
      <vt:lpstr>2. Синтетические языки 2.2. Агглютинативные языки</vt:lpstr>
      <vt:lpstr>Различие флективных языков и агглютинативных языков</vt:lpstr>
      <vt:lpstr>Презентация PowerPoint</vt:lpstr>
      <vt:lpstr>Азербайджанский язык</vt:lpstr>
      <vt:lpstr>Презентация PowerPoint</vt:lpstr>
      <vt:lpstr>К агглютинативным языкам относятся:</vt:lpstr>
      <vt:lpstr>Особенности агглютинативных языков:</vt:lpstr>
      <vt:lpstr>2.3. Полисинтетические (инкорпорирующие) языки</vt:lpstr>
      <vt:lpstr>Презентация PowerPoint</vt:lpstr>
      <vt:lpstr>Особенности языков полисинтетического строя</vt:lpstr>
      <vt:lpstr>Презентация PowerPoint</vt:lpstr>
      <vt:lpstr>Аналитические и синтетические способы выражения грамматических значений</vt:lpstr>
      <vt:lpstr>Как выражены грамматические отношения: синтетически или аналитически?</vt:lpstr>
      <vt:lpstr>Аналитические и синтетические способы выражения грамматических значений</vt:lpstr>
      <vt:lpstr>Древнеанглийский язык: словоизменение существительных</vt:lpstr>
      <vt:lpstr>Древнеанглийский язык: словоизменение глаголов</vt:lpstr>
      <vt:lpstr>Как выражены грамматические отношения: синтетически или аналитически?</vt:lpstr>
      <vt:lpstr>Итальянский язык</vt:lpstr>
      <vt:lpstr>Азербайджанский язык</vt:lpstr>
      <vt:lpstr>Индекс Гринберга (статья «КВАНТИТАТИВНЫЙ ПОДХОД К МОРФОЛОГИЧЕСКОЙ ТИПОЛОГИИ ЯЗЫКОВ», 1963)</vt:lpstr>
      <vt:lpstr>Индекс синтеза Гринберга: количество морфем на одно слово в разных языках</vt:lpstr>
      <vt:lpstr> Диляра Тасбулатова «Телезвезда» </vt:lpstr>
      <vt:lpstr>Kenneth Grahame “The Wind in the Willows”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3. Типологическая классификация языков</dc:title>
  <dc:creator>Крутикова Анна Юрьевна</dc:creator>
  <cp:lastModifiedBy>student</cp:lastModifiedBy>
  <cp:revision>80</cp:revision>
  <dcterms:created xsi:type="dcterms:W3CDTF">2019-11-21T08:07:45Z</dcterms:created>
  <dcterms:modified xsi:type="dcterms:W3CDTF">2025-11-10T07:05:42Z</dcterms:modified>
</cp:coreProperties>
</file>