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Arimo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nter Thin" panose="020B0604020202020204" charset="0"/>
      <p:regular r:id="rId20"/>
    </p:embeddedFont>
    <p:embeddedFont>
      <p:font typeface="Malik Heavy" panose="020B0604020202020204" charset="-52"/>
      <p:regular r:id="rId21"/>
    </p:embeddedFont>
    <p:embeddedFont>
      <p:font typeface="Open Sans Extra Bold" panose="020B0604020202020204" charset="0"/>
      <p:regular r:id="rId22"/>
    </p:embeddedFont>
    <p:embeddedFont>
      <p:font typeface="Open Sans Light" panose="020B0604020202020204" charset="0"/>
      <p:regular r:id="rId23"/>
    </p:embeddedFont>
    <p:embeddedFont>
      <p:font typeface="Open Sans Light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25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1378790" cy="10287000"/>
          </a:xfrm>
          <a:prstGeom prst="rect">
            <a:avLst/>
          </a:prstGeom>
          <a:solidFill>
            <a:srgbClr val="D8EDE7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84241" y="0"/>
            <a:ext cx="8075295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31222" y="1700176"/>
            <a:ext cx="10527248" cy="1882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5"/>
              </a:lnSpc>
            </a:pPr>
            <a:r>
              <a:rPr lang="en-US" sz="5375">
                <a:solidFill>
                  <a:srgbClr val="000000"/>
                </a:solidFill>
                <a:latin typeface="Malik Heavy"/>
              </a:rPr>
              <a:t>М. В. Ломоносов </a:t>
            </a:r>
          </a:p>
          <a:p>
            <a:pPr algn="ctr">
              <a:lnSpc>
                <a:spcPts val="7525"/>
              </a:lnSpc>
              <a:spcBef>
                <a:spcPct val="0"/>
              </a:spcBef>
            </a:pPr>
            <a:r>
              <a:rPr lang="en-US" sz="5375">
                <a:solidFill>
                  <a:srgbClr val="000000"/>
                </a:solidFill>
                <a:latin typeface="Malik Heavy"/>
              </a:rPr>
              <a:t>и его вклад в языкознание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410075" y="8040974"/>
            <a:ext cx="8369542" cy="1217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28"/>
              </a:lnSpc>
              <a:spcBef>
                <a:spcPct val="0"/>
              </a:spcBef>
            </a:pPr>
            <a:r>
              <a:rPr lang="en-US" sz="3448">
                <a:solidFill>
                  <a:srgbClr val="000000"/>
                </a:solidFill>
                <a:latin typeface="Malik Heavy"/>
              </a:rPr>
              <a:t>Работу выполнили А. Колесова и Ю. Юзуфович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5918" y="2886085"/>
            <a:ext cx="16393382" cy="598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В сочинении «О пользе книг церковных в российском языке» Михаил Васильевич Ломоносов высказывает свою знаменитую теорию «трех штилей», оказавшую большое влияние на русскую литературу. Ломоносов делит все слова русского языка на три разряда. К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первому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разряду относятся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слова, одинаково употребляемые в славянском и в разговорном русском языке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, как например: Бог, слава, рука, ныне, почитаю. Ко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второму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 разряду относятся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чисто славянские слова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, которые, однако, понятны всякому грамотному человеку: отверзаю, Господен, насажденный, взываю. К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третьем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у разряду относятся </a:t>
            </a:r>
            <a:r>
              <a:rPr lang="en-US" sz="3399">
                <a:solidFill>
                  <a:srgbClr val="000000"/>
                </a:solidFill>
                <a:latin typeface="Open Sans Light Bold"/>
              </a:rPr>
              <a:t>слова чисто русские</a:t>
            </a:r>
            <a:r>
              <a:rPr lang="en-US" sz="3399">
                <a:solidFill>
                  <a:srgbClr val="000000"/>
                </a:solidFill>
                <a:latin typeface="Open Sans Light"/>
              </a:rPr>
              <a:t>, которых в церковно-славянском языке вообще нет, как например: говорю, ручей, который, пока, лишь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616236"/>
            <a:ext cx="18288000" cy="2033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0"/>
              </a:lnSpc>
            </a:pPr>
            <a:r>
              <a:rPr lang="en-US" sz="5800">
                <a:solidFill>
                  <a:srgbClr val="000000"/>
                </a:solidFill>
                <a:latin typeface="Malik Heavy"/>
              </a:rPr>
              <a:t>«О пользе книг церковных в российском языке»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5827" y="914400"/>
            <a:ext cx="9576346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Open Sans Extra Bold"/>
              </a:rPr>
              <a:t>«Теория трех штилей»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178527"/>
            <a:ext cx="16230600" cy="649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endParaRPr/>
          </a:p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Высокий стиль:</a:t>
            </a:r>
            <a:r>
              <a:rPr lang="en-US" sz="3100">
                <a:solidFill>
                  <a:srgbClr val="000000"/>
                </a:solidFill>
                <a:latin typeface="Open Sans Light"/>
              </a:rPr>
              <a:t> слова первого разряда, «славяно-российских» с примесью чисто славянских, но не слишком устарелых. Этим стилем надо писать героические поэмы, оды и «прозаичные речи о важных материях». </a:t>
            </a:r>
          </a:p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Open Sans Light Bold"/>
              </a:rPr>
              <a:t>Средний стиль:</a:t>
            </a:r>
            <a:r>
              <a:rPr lang="en-US" sz="3100">
                <a:solidFill>
                  <a:srgbClr val="000000"/>
                </a:solidFill>
                <a:latin typeface="Open Sans Light"/>
              </a:rPr>
              <a:t> слова третьего разряда, к которым весьма осторожно можно прибавлять некоторые общеупотребительные славянские выражения. Этим стилем следует писать все театральные сочинения, «в которых требуется обыкновенное человеческое слово, к живому представлению действия».</a:t>
            </a:r>
          </a:p>
          <a:p>
            <a:pPr marL="669291" lvl="1" indent="-334646">
              <a:lnSpc>
                <a:spcPts val="4340"/>
              </a:lnSpc>
              <a:buFont typeface="Arial"/>
              <a:buChar char="•"/>
            </a:pPr>
            <a:r>
              <a:rPr lang="en-US" sz="310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100">
                <a:solidFill>
                  <a:srgbClr val="000000"/>
                </a:solidFill>
                <a:latin typeface="Open Sans Light Bold"/>
              </a:rPr>
              <a:t>Низкий стиль: </a:t>
            </a:r>
            <a:r>
              <a:rPr lang="en-US" sz="3100">
                <a:solidFill>
                  <a:srgbClr val="000000"/>
                </a:solidFill>
                <a:latin typeface="Open Sans Light"/>
              </a:rPr>
              <a:t>слова третьего разряда (чисто-русские). Этим стилем надо писать «комедии, увеселительные эпиграммы, песни; в прозе – дружеские письма, описания обыкновенных дел» </a:t>
            </a:r>
          </a:p>
          <a:p>
            <a:pPr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8062" y="0"/>
            <a:ext cx="17291875" cy="9437258"/>
            <a:chOff x="0" y="0"/>
            <a:chExt cx="5849350" cy="3192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9350" cy="3192356"/>
            </a:xfrm>
            <a:custGeom>
              <a:avLst/>
              <a:gdLst/>
              <a:ahLst/>
              <a:cxnLst/>
              <a:rect l="l" t="t" r="r" b="b"/>
              <a:pathLst>
                <a:path w="5849350" h="3192356">
                  <a:moveTo>
                    <a:pt x="0" y="0"/>
                  </a:moveTo>
                  <a:lnTo>
                    <a:pt x="5849350" y="0"/>
                  </a:lnTo>
                  <a:lnTo>
                    <a:pt x="5849350" y="3192356"/>
                  </a:lnTo>
                  <a:lnTo>
                    <a:pt x="0" y="3192356"/>
                  </a:lnTo>
                  <a:close/>
                </a:path>
              </a:pathLst>
            </a:custGeom>
            <a:solidFill>
              <a:srgbClr val="D8EDE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774078" y="377508"/>
            <a:ext cx="12739845" cy="116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590"/>
              </a:lnSpc>
              <a:spcBef>
                <a:spcPct val="0"/>
              </a:spcBef>
            </a:pPr>
            <a:r>
              <a:rPr lang="en-US" sz="6850">
                <a:solidFill>
                  <a:srgbClr val="000000"/>
                </a:solidFill>
                <a:latin typeface="Malik Heavy"/>
              </a:rPr>
              <a:t> Список литературы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30694" y="1789450"/>
            <a:ext cx="14846911" cy="586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Open Sans Light"/>
              </a:rPr>
              <a:t>Электронный ресурс </a:t>
            </a:r>
            <a:r>
              <a:rPr lang="en-US" sz="2400">
                <a:solidFill>
                  <a:srgbClr val="000000"/>
                </a:solidFill>
                <a:latin typeface="Arimo Bold"/>
              </a:rPr>
              <a:t>Культура.рф «Михаил Ломоносов»</a:t>
            </a:r>
            <a:r>
              <a:rPr lang="en-US" sz="2400">
                <a:solidFill>
                  <a:srgbClr val="000000"/>
                </a:solidFill>
                <a:latin typeface="Arimo"/>
              </a:rPr>
              <a:t> https://www.culture.ru/persons/9414/mikhail-lomonosov</a:t>
            </a: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</a:rPr>
              <a:t>Электронный ресурс Studme.org</a:t>
            </a:r>
            <a:r>
              <a:rPr lang="en-US" sz="2400">
                <a:solidFill>
                  <a:srgbClr val="000000"/>
                </a:solidFill>
                <a:latin typeface="Arimo Bold"/>
              </a:rPr>
              <a:t> «Лингвистическая деятельность М. В. Ломоносова. Формирование функционально-речевых стилей»</a:t>
            </a:r>
            <a:r>
              <a:rPr lang="en-US" sz="2400">
                <a:solidFill>
                  <a:srgbClr val="000000"/>
                </a:solidFill>
                <a:latin typeface="Arimo"/>
              </a:rPr>
              <a:t> https://studme.org/126616/literatura/lingvisticheskaya_deyatelnost_lomonosova_formirovanie_funktsionalno_rechevyh_stiley</a:t>
            </a: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</a:rPr>
              <a:t>Электронный ресурс CyberLeninka.ru </a:t>
            </a:r>
            <a:r>
              <a:rPr lang="en-US" sz="2400">
                <a:solidFill>
                  <a:srgbClr val="000000"/>
                </a:solidFill>
                <a:latin typeface="Arimo Bold"/>
              </a:rPr>
              <a:t>«Лингвокультурологические воззрения М. В. Ломоносова»</a:t>
            </a:r>
            <a:r>
              <a:rPr lang="en-US" sz="2400">
                <a:solidFill>
                  <a:srgbClr val="000000"/>
                </a:solidFill>
                <a:latin typeface="Arimo"/>
              </a:rPr>
              <a:t> В. П. Даниленко https://cyberleninka.ru/article/n/lingvokulturologicheskie-vozzreniya-m-v-lomonosova</a:t>
            </a:r>
          </a:p>
          <a:p>
            <a:pPr marL="647702" lvl="1" indent="-323851">
              <a:lnSpc>
                <a:spcPts val="4200"/>
              </a:lnSpc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mo"/>
              </a:rPr>
              <a:t>Электронный ресурс CyberLeninka.ru </a:t>
            </a:r>
            <a:r>
              <a:rPr lang="en-US" sz="2400">
                <a:solidFill>
                  <a:srgbClr val="000000"/>
                </a:solidFill>
                <a:latin typeface="Arimo Bold"/>
              </a:rPr>
              <a:t>«Лексические изменения в границах “трёх стилей”»</a:t>
            </a:r>
            <a:r>
              <a:rPr lang="en-US" sz="2400">
                <a:solidFill>
                  <a:srgbClr val="000000"/>
                </a:solidFill>
                <a:latin typeface="Arimo"/>
              </a:rPr>
              <a:t> В. В. Колесов https://cyberleninka.ru/article/n/leksicheskie-izmeneniya-v-granitsah-tryoh-stile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3093156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93156" cy="3479800"/>
            </a:xfrm>
            <a:custGeom>
              <a:avLst/>
              <a:gdLst/>
              <a:ahLst/>
              <a:cxnLst/>
              <a:rect l="l" t="t" r="r" b="b"/>
              <a:pathLst>
                <a:path w="3093156" h="3479800">
                  <a:moveTo>
                    <a:pt x="0" y="0"/>
                  </a:moveTo>
                  <a:lnTo>
                    <a:pt x="3093156" y="0"/>
                  </a:lnTo>
                  <a:lnTo>
                    <a:pt x="3093156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8EDE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93967" y="2137775"/>
            <a:ext cx="5757625" cy="739375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139335" y="895350"/>
            <a:ext cx="12009330" cy="110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25"/>
              </a:lnSpc>
              <a:spcBef>
                <a:spcPct val="0"/>
              </a:spcBef>
            </a:pPr>
            <a:r>
              <a:rPr lang="en-US" sz="6375">
                <a:solidFill>
                  <a:srgbClr val="000000"/>
                </a:solidFill>
                <a:latin typeface="Malik Heavy"/>
              </a:rPr>
              <a:t>Биография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15500" y="3365800"/>
            <a:ext cx="8252356" cy="349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06"/>
              </a:lnSpc>
            </a:pPr>
            <a:r>
              <a:rPr lang="en-US" sz="2861">
                <a:solidFill>
                  <a:srgbClr val="000000"/>
                </a:solidFill>
                <a:latin typeface="Open Sans Light"/>
              </a:rPr>
              <a:t>Михаил Ломоносов родился в деревне Мишанинской Архангелогородской губернии. Отец владел небольшим судном, на котором перевозил государственные и частные грузы, рыбачил и охотился. С детства Ломоносов помогал отцу и быстро всему учился — он должен был продолжить семейное дело.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842776" y="0"/>
            <a:ext cx="8445224" cy="10287000"/>
            <a:chOff x="0" y="0"/>
            <a:chExt cx="2856779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6779" cy="3479800"/>
            </a:xfrm>
            <a:custGeom>
              <a:avLst/>
              <a:gdLst/>
              <a:ahLst/>
              <a:cxnLst/>
              <a:rect l="l" t="t" r="r" b="b"/>
              <a:pathLst>
                <a:path w="2856779" h="3479800">
                  <a:moveTo>
                    <a:pt x="0" y="0"/>
                  </a:moveTo>
                  <a:lnTo>
                    <a:pt x="2856779" y="0"/>
                  </a:lnTo>
                  <a:lnTo>
                    <a:pt x="2856779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D8EDE7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47075" y="883241"/>
            <a:ext cx="4795835" cy="852051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383292" y="1076315"/>
            <a:ext cx="8918968" cy="117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484"/>
              </a:lnSpc>
              <a:spcBef>
                <a:spcPct val="0"/>
              </a:spcBef>
            </a:pPr>
            <a:r>
              <a:rPr lang="en-US" sz="6774">
                <a:solidFill>
                  <a:srgbClr val="000000"/>
                </a:solidFill>
                <a:latin typeface="Malik Heavy"/>
              </a:rPr>
              <a:t>Биография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2047" y="2105374"/>
            <a:ext cx="9438681" cy="6556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28"/>
              </a:lnSpc>
            </a:pPr>
            <a:r>
              <a:rPr lang="en-US" sz="2877">
                <a:solidFill>
                  <a:srgbClr val="000000"/>
                </a:solidFill>
                <a:latin typeface="Inter Thin"/>
              </a:rPr>
              <a:t> </a:t>
            </a:r>
          </a:p>
          <a:p>
            <a:pPr>
              <a:lnSpc>
                <a:spcPts val="4028"/>
              </a:lnSpc>
            </a:pPr>
            <a:r>
              <a:rPr lang="en-US" sz="2877">
                <a:solidFill>
                  <a:srgbClr val="000000"/>
                </a:solidFill>
                <a:latin typeface="Inter Thin"/>
              </a:rPr>
              <a:t>В декабре 1730 года Михаил Ломоносов сбежал из дома и отправился вместе с рыбным обозом в Москву. Добрался через три недели и поступил в Славяно-греко-латинскую академию. Учился прилежно, поэтому уже через полгода его перевели из нижнего класса во второй, и в том же году — в третий.</a:t>
            </a:r>
          </a:p>
          <a:p>
            <a:pPr>
              <a:lnSpc>
                <a:spcPts val="4028"/>
              </a:lnSpc>
            </a:pPr>
            <a:r>
              <a:rPr lang="en-US" sz="2877">
                <a:solidFill>
                  <a:srgbClr val="000000"/>
                </a:solidFill>
                <a:latin typeface="Inter Thin"/>
              </a:rPr>
              <a:t>Занятия в московской академии дали Ломоносову гуманитарное образование.</a:t>
            </a:r>
          </a:p>
          <a:p>
            <a:pPr>
              <a:lnSpc>
                <a:spcPts val="4028"/>
              </a:lnSpc>
            </a:pPr>
            <a:endParaRPr lang="en-US" sz="2877">
              <a:solidFill>
                <a:srgbClr val="000000"/>
              </a:solidFill>
              <a:latin typeface="Inter Thin"/>
            </a:endParaRPr>
          </a:p>
          <a:p>
            <a:pPr>
              <a:lnSpc>
                <a:spcPts val="4028"/>
              </a:lnSpc>
            </a:pPr>
            <a:endParaRPr lang="en-US" sz="2877">
              <a:solidFill>
                <a:srgbClr val="000000"/>
              </a:solidFill>
              <a:latin typeface="Inter Thin"/>
            </a:endParaRPr>
          </a:p>
          <a:p>
            <a:pPr marL="0" lvl="0" indent="0">
              <a:lnSpc>
                <a:spcPts val="4028"/>
              </a:lnSpc>
              <a:spcBef>
                <a:spcPct val="0"/>
              </a:spcBef>
            </a:pPr>
            <a:endParaRPr lang="en-US" sz="2877">
              <a:solidFill>
                <a:srgbClr val="000000"/>
              </a:solidFill>
              <a:latin typeface="Inter Th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121646" y="2418417"/>
            <a:ext cx="5686069" cy="653538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12328" y="904875"/>
            <a:ext cx="10263345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4"/>
              </a:lnSpc>
              <a:spcBef>
                <a:spcPct val="0"/>
              </a:spcBef>
            </a:pPr>
            <a:r>
              <a:rPr lang="en-US" sz="6024">
                <a:solidFill>
                  <a:srgbClr val="000000"/>
                </a:solidFill>
                <a:latin typeface="Malik Heavy"/>
              </a:rPr>
              <a:t>Биография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4395" y="1875790"/>
            <a:ext cx="10898836" cy="7553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Light"/>
              </a:rPr>
              <a:t>В 1748 году Михаил Ломоносов начал редактировать переводы книг, которые печатались при Академии наук, и переводы заметок в газете «Санкт-Петербургские ведомости». Ученый уделял внимание не только распространению зарубежных трудов, но и развитию отечественной науки. Он создал «Риторику», которая стала первым учебным пособием мировой литературы на русском языке. В это же время Ломоносов выступил с «Похвальным словом императрице Елизавете Петровне», за которое получил чин коллежского советника.</a:t>
            </a:r>
          </a:p>
          <a:p>
            <a:pPr algn="ctr">
              <a:lnSpc>
                <a:spcPts val="4759"/>
              </a:lnSpc>
            </a:pPr>
            <a:endParaRPr lang="en-US" sz="330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202531" y="1742495"/>
            <a:ext cx="5613764" cy="680201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63192" y="895350"/>
            <a:ext cx="10161616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64"/>
              </a:lnSpc>
              <a:spcBef>
                <a:spcPct val="0"/>
              </a:spcBef>
            </a:pPr>
            <a:r>
              <a:rPr lang="en-US" sz="6474">
                <a:solidFill>
                  <a:srgbClr val="000000"/>
                </a:solidFill>
                <a:latin typeface="Malik Heavy"/>
              </a:rPr>
              <a:t>Биография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084767"/>
            <a:ext cx="10585213" cy="476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08"/>
              </a:lnSpc>
              <a:spcBef>
                <a:spcPct val="0"/>
              </a:spcBef>
            </a:pPr>
            <a:r>
              <a:rPr lang="en-US" sz="2720">
                <a:solidFill>
                  <a:srgbClr val="000000"/>
                </a:solidFill>
                <a:latin typeface="Arimo"/>
              </a:rPr>
              <a:t>Ломоносов продолжал трудиться в Петербургской Академии наук. В 1757 году его назначили советником Академической канцелярии в Петербурге. В этом же году ученый издал свой главный труд по филологии — </a:t>
            </a:r>
            <a:r>
              <a:rPr lang="en-US" sz="2720">
                <a:solidFill>
                  <a:srgbClr val="000000"/>
                </a:solidFill>
                <a:latin typeface="Arimo Bold"/>
              </a:rPr>
              <a:t>«Российскую грамматику»</a:t>
            </a:r>
            <a:r>
              <a:rPr lang="en-US" sz="2720">
                <a:solidFill>
                  <a:srgbClr val="000000"/>
                </a:solidFill>
                <a:latin typeface="Arimo"/>
              </a:rPr>
              <a:t>. В ней Ломоносов впервые разделил русский и церковнославянский языки, изложил законы и формы русского языка, классифицировал диалекты. Годом позже выпустил специальное исследование </a:t>
            </a:r>
            <a:r>
              <a:rPr lang="en-US" sz="2720">
                <a:solidFill>
                  <a:srgbClr val="000000"/>
                </a:solidFill>
                <a:latin typeface="Arimo Bold"/>
              </a:rPr>
              <a:t>«О пользе книг церковных в российском языке»</a:t>
            </a:r>
            <a:r>
              <a:rPr lang="en-US" sz="2720">
                <a:solidFill>
                  <a:srgbClr val="000000"/>
                </a:solidFill>
                <a:latin typeface="Arimo"/>
              </a:rPr>
              <a:t>, посвященное учению о литературных «штилях»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3136" y="1660622"/>
            <a:ext cx="9527041" cy="798044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77321" y="447992"/>
            <a:ext cx="11533357" cy="103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34"/>
              </a:lnSpc>
              <a:spcBef>
                <a:spcPct val="0"/>
              </a:spcBef>
            </a:pPr>
            <a:r>
              <a:rPr lang="en-US" sz="6024">
                <a:solidFill>
                  <a:srgbClr val="000000"/>
                </a:solidFill>
                <a:latin typeface="Malik Heavy"/>
              </a:rPr>
              <a:t>«Российская грамматика»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50178" y="2504737"/>
            <a:ext cx="8358811" cy="6235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 Light"/>
              </a:rPr>
              <a:t>В 1755 Ломоносов создает первую подлинно научную грамматику русского языка — «Российскую грамматику» (опубл. 1757), которая носит нормативный характер, закрепляет живые нормы словоупотребления, исключает из сферы использования устаревшие слова, формы и выражения. «Российская грамматика» представляет собой свод теоретических обобщений и описаний русского языка середины XVIII в.</a:t>
            </a:r>
          </a:p>
          <a:p>
            <a:pPr algn="ctr">
              <a:lnSpc>
                <a:spcPts val="4759"/>
              </a:lnSpc>
            </a:pPr>
            <a:endParaRPr lang="en-US" sz="290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8062" y="424871"/>
            <a:ext cx="17291875" cy="9437258"/>
            <a:chOff x="0" y="0"/>
            <a:chExt cx="5849350" cy="31923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49350" cy="3192356"/>
            </a:xfrm>
            <a:custGeom>
              <a:avLst/>
              <a:gdLst/>
              <a:ahLst/>
              <a:cxnLst/>
              <a:rect l="l" t="t" r="r" b="b"/>
              <a:pathLst>
                <a:path w="5849350" h="3192356">
                  <a:moveTo>
                    <a:pt x="0" y="0"/>
                  </a:moveTo>
                  <a:lnTo>
                    <a:pt x="5849350" y="0"/>
                  </a:lnTo>
                  <a:lnTo>
                    <a:pt x="5849350" y="3192356"/>
                  </a:lnTo>
                  <a:lnTo>
                    <a:pt x="0" y="3192356"/>
                  </a:lnTo>
                  <a:close/>
                </a:path>
              </a:pathLst>
            </a:custGeom>
            <a:solidFill>
              <a:srgbClr val="D8EDE7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774078" y="895350"/>
            <a:ext cx="12739845" cy="1112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30"/>
              </a:lnSpc>
              <a:spcBef>
                <a:spcPct val="0"/>
              </a:spcBef>
            </a:pPr>
            <a:r>
              <a:rPr lang="en-US" sz="6450">
                <a:solidFill>
                  <a:srgbClr val="000000"/>
                </a:solidFill>
                <a:latin typeface="Malik Heavy"/>
              </a:rPr>
              <a:t>«Российская грамматика»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11317" y="3133417"/>
            <a:ext cx="14065365" cy="5280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0435" lvl="1" indent="-405217">
              <a:lnSpc>
                <a:spcPts val="5255"/>
              </a:lnSpc>
              <a:buFont typeface="Arial"/>
              <a:buChar char="•"/>
            </a:pPr>
            <a:r>
              <a:rPr lang="en-US" sz="3753">
                <a:solidFill>
                  <a:srgbClr val="000000"/>
                </a:solidFill>
                <a:latin typeface="Open Sans Light"/>
              </a:rPr>
              <a:t> Выделение восьми частей речи;</a:t>
            </a:r>
          </a:p>
          <a:p>
            <a:pPr marL="810435" lvl="1" indent="-405217">
              <a:lnSpc>
                <a:spcPts val="5255"/>
              </a:lnSpc>
              <a:buFont typeface="Arial"/>
              <a:buChar char="•"/>
            </a:pPr>
            <a:r>
              <a:rPr lang="en-US" sz="3753">
                <a:solidFill>
                  <a:srgbClr val="000000"/>
                </a:solidFill>
                <a:latin typeface="Open Sans Light"/>
              </a:rPr>
              <a:t> Новые орфографические рекомендации;</a:t>
            </a:r>
          </a:p>
          <a:p>
            <a:pPr marL="810435" lvl="1" indent="-405217">
              <a:lnSpc>
                <a:spcPts val="5255"/>
              </a:lnSpc>
              <a:buFont typeface="Arial"/>
              <a:buChar char="•"/>
            </a:pPr>
            <a:r>
              <a:rPr lang="en-US" sz="3753">
                <a:solidFill>
                  <a:srgbClr val="000000"/>
                </a:solidFill>
                <a:latin typeface="Open Sans Light"/>
              </a:rPr>
              <a:t> Раскрытие сути именного склонения, выделение четырех типов склонения имен существительных и одного — имени прилагательного;</a:t>
            </a:r>
          </a:p>
          <a:p>
            <a:pPr marL="810435" lvl="1" indent="-405217">
              <a:lnSpc>
                <a:spcPts val="5255"/>
              </a:lnSpc>
              <a:buFont typeface="Arial"/>
              <a:buChar char="•"/>
            </a:pPr>
            <a:r>
              <a:rPr lang="en-US" sz="3753">
                <a:solidFill>
                  <a:srgbClr val="000000"/>
                </a:solidFill>
                <a:latin typeface="Open Sans Light"/>
              </a:rPr>
              <a:t> Описание глагола и его грамматических категорий наклонения, времени и залога; </a:t>
            </a:r>
          </a:p>
          <a:p>
            <a:pPr marL="810435" lvl="1" indent="-405217">
              <a:lnSpc>
                <a:spcPts val="5255"/>
              </a:lnSpc>
              <a:buFont typeface="Arial"/>
              <a:buChar char="•"/>
            </a:pPr>
            <a:r>
              <a:rPr lang="en-US" sz="3753">
                <a:solidFill>
                  <a:srgbClr val="000000"/>
                </a:solidFill>
                <a:latin typeface="Open Sans Light"/>
              </a:rPr>
              <a:t> Описание знаков русской пунктуации.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60772" y="904875"/>
            <a:ext cx="11566457" cy="1102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5"/>
              </a:lnSpc>
            </a:pPr>
            <a:r>
              <a:rPr lang="en-US" sz="6475">
                <a:solidFill>
                  <a:srgbClr val="000000"/>
                </a:solidFill>
                <a:latin typeface="Open Sans Extra Bold"/>
              </a:rPr>
              <a:t> «Терминология»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42172" y="3140424"/>
            <a:ext cx="15603655" cy="5810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just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Open Sans Light"/>
              </a:rPr>
              <a:t>Ломоносов первым из русских ученых понял необходимость создания русской научной терминологии. Его позиция по отношению к терминам иноязычного происхождения была вполне определенной: сохранять из них те, которые уже получили широкое распространение. Что же касается неосвоенных терминов, то к ним у него было критическое отношение. Вот почему по мере возможности он заменял их на исконно русские эквиваленты. Исключения составляли такие, к которым трудно подобрать однозначные русские слова. </a:t>
            </a:r>
          </a:p>
          <a:p>
            <a:pPr algn="just">
              <a:lnSpc>
                <a:spcPts val="4759"/>
              </a:lnSpc>
            </a:pPr>
            <a:endParaRPr lang="en-US" sz="3300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5845" y="372679"/>
            <a:ext cx="15296311" cy="186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455"/>
              </a:lnSpc>
              <a:spcBef>
                <a:spcPct val="0"/>
              </a:spcBef>
            </a:pPr>
            <a:r>
              <a:rPr lang="en-US" sz="5325">
                <a:solidFill>
                  <a:srgbClr val="000000"/>
                </a:solidFill>
                <a:latin typeface="Malik Heavy"/>
              </a:rPr>
              <a:t>«Предисловие о пользе книг церковных в российском языке»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38034" y="3527895"/>
            <a:ext cx="14811933" cy="478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Light"/>
              </a:rPr>
              <a:t> В трактате «Предисловие о пользе книг церковных в российском языке» (1758) Ломоносов говорит об общих проблемах становления и развития русской филологии: об установлении места и роли старославянских по происхождению языковых элементов в русском литературном языке, о разграничении стилей в русском литературном языке, о соотношении стиля, жанра и языка в литературном произведении.</a:t>
            </a:r>
          </a:p>
          <a:p>
            <a:pPr algn="ctr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Произвольный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Calibri</vt:lpstr>
      <vt:lpstr>Arial</vt:lpstr>
      <vt:lpstr>Malik Heavy</vt:lpstr>
      <vt:lpstr>Arimo</vt:lpstr>
      <vt:lpstr>Inter Thin</vt:lpstr>
      <vt:lpstr>Open Sans Light</vt:lpstr>
      <vt:lpstr>Open Sans Extra Bold</vt:lpstr>
      <vt:lpstr>Arimo Bold</vt:lpstr>
      <vt:lpstr>Open Sans Light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М. В. Ломоносов и его вклад в языкознание</dc:title>
  <dc:creator>Admin</dc:creator>
  <cp:lastModifiedBy>Admin</cp:lastModifiedBy>
  <cp:revision>2</cp:revision>
  <dcterms:created xsi:type="dcterms:W3CDTF">2006-08-16T00:00:00Z</dcterms:created>
  <dcterms:modified xsi:type="dcterms:W3CDTF">2021-10-04T12:04:51Z</dcterms:modified>
  <dc:identifier>DAErZLU04S4</dc:identifier>
</cp:coreProperties>
</file>