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3" d="100"/>
          <a:sy n="73" d="100"/>
        </p:scale>
        <p:origin x="-594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2%D1%82%D0%BE%D1%80%D0%BE%D0%B9_%D1%8F%D0%B7%D1%8B%D0%BA" TargetMode="External"/><Relationship Id="rId13" Type="http://schemas.openxmlformats.org/officeDocument/2006/relationships/image" Target="../media/image3.jpeg"/><Relationship Id="rId3" Type="http://schemas.openxmlformats.org/officeDocument/2006/relationships/image" Target="../media/image2.png"/><Relationship Id="rId7" Type="http://schemas.openxmlformats.org/officeDocument/2006/relationships/hyperlink" Target="https://ru.wikipedia.org/wiki/%D0%A0%D0%BE%D0%B4%D0%BD%D0%BE%D0%B9_%D1%8F%D0%B7%D1%8B%D0%BA" TargetMode="External"/><Relationship Id="rId12" Type="http://schemas.openxmlformats.org/officeDocument/2006/relationships/hyperlink" Target="https://ru.wikipedia.org/wiki/%D0%90%D1%80%D0%B0%D0%B1%D1%81%D0%BA%D0%B8%D0%B9_%D0%B0%D0%BB%D1%84%D0%B0%D0%B2%D0%B8%D1%82" TargetMode="External"/><Relationship Id="rId2" Type="http://schemas.openxmlformats.org/officeDocument/2006/relationships/hyperlink" Target="https://ru.wikipedia.org/wiki/%D0%A4%D0%B0%D0%B9%D0%BB:Al_arabic.og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3%D0%B5%D0%BD%D0%B5%D1%82%D0%B8%D1%87%D0%B5%D1%81%D0%BA%D0%B0%D1%8F_%D0%BA%D0%BB%D0%B0%D1%81%D1%81%D0%B8%D1%84%D0%B8%D0%BA%D0%B0%D1%86%D0%B8%D1%8F_%D1%8F%D0%B7%D1%8B%D0%BA%D0%BE%D0%B2" TargetMode="External"/><Relationship Id="rId11" Type="http://schemas.openxmlformats.org/officeDocument/2006/relationships/hyperlink" Target="https://ru.wikipedia.org/wiki/%D0%9F%D0%B8%D1%81%D1%8C%D0%BC%D0%B5%D0%BD%D0%BD%D0%BE%D1%81%D1%82%D1%8C" TargetMode="External"/><Relationship Id="rId5" Type="http://schemas.openxmlformats.org/officeDocument/2006/relationships/hyperlink" Target="https://ru.wikipedia.org/wiki/%D0%90%D1%84%D1%80%D0%B0%D0%B7%D0%B8%D0%B9%D1%81%D0%BA%D0%B8%D0%B5_%D1%8F%D0%B7%D1%8B%D0%BA%D0%B8" TargetMode="External"/><Relationship Id="rId10" Type="http://schemas.openxmlformats.org/officeDocument/2006/relationships/hyperlink" Target="https://ru.wikipedia.org/wiki/%D0%98%D1%81%D0%BB%D0%B0%D0%BC" TargetMode="External"/><Relationship Id="rId4" Type="http://schemas.openxmlformats.org/officeDocument/2006/relationships/hyperlink" Target="https://ru.wikipedia.org/wiki/%D0%A1%D0%B5%D0%BC%D0%B8%D1%82%D1%81%D0%BA%D0%B8%D0%B5_%D1%8F%D0%B7%D1%8B%D0%BA%D0%B8" TargetMode="External"/><Relationship Id="rId9" Type="http://schemas.openxmlformats.org/officeDocument/2006/relationships/hyperlink" Target="https://ru.wikipedia.org/wiki/%D0%9A%D0%BE%D1%80%D0%B0%D0%B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2%D0%B7%D0%B0%D0%B8%D0%BC%D0%BE%D0%BF%D0%BE%D0%BD%D1%8F%D1%82%D0%BD%D0%BE%D1%81%D1%82%D1%8C" TargetMode="External"/><Relationship Id="rId2" Type="http://schemas.openxmlformats.org/officeDocument/2006/relationships/hyperlink" Target="https://ru.wikipedia.org/wiki/%D0%94%D0%B8%D0%B0%D0%BB%D0%B5%D0%BA%D1%8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2%D1%83%D0%BD%D0%B8%D1%81" TargetMode="External"/><Relationship Id="rId7" Type="http://schemas.openxmlformats.org/officeDocument/2006/relationships/hyperlink" Target="https://ru.wikipedia.org/wiki/%D0%90%D0%BD%D0%B3%D0%BB%D0%B8%D0%B9%D1%81%D0%BA%D0%B8%D0%B9_%D1%8F%D0%B7%D1%8B%D0%BA" TargetMode="External"/><Relationship Id="rId2" Type="http://schemas.openxmlformats.org/officeDocument/2006/relationships/hyperlink" Target="https://ru.wikipedia.org/wiki/%D0%90%D1%80%D0%B0%D0%B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4%D1%80%D0%B0%D0%BD%D1%86%D1%83%D0%B7%D1%81%D0%BA%D0%B8%D0%B9_%D1%8F%D0%B7%D1%8B%D0%BA" TargetMode="External"/><Relationship Id="rId5" Type="http://schemas.openxmlformats.org/officeDocument/2006/relationships/hyperlink" Target="https://ru.wikipedia.org/wiki/%D0%90%D0%BB%D0%B6%D0%B8%D1%80" TargetMode="External"/><Relationship Id="rId4" Type="http://schemas.openxmlformats.org/officeDocument/2006/relationships/hyperlink" Target="https://ru.wikipedia.org/wiki/%D0%9C%D0%B0%D1%80%D0%BE%D0%BA%D0%BA%D0%B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://feb-web.ru/feb/litenc/encyclop/pictures/le1-215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Арабский язык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9451" y="2007104"/>
            <a:ext cx="2842549" cy="284254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453641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8800" y="-606876"/>
            <a:ext cx="2682240" cy="4601183"/>
          </a:xfrm>
        </p:spPr>
        <p:txBody>
          <a:bodyPr/>
          <a:lstStyle/>
          <a:p>
            <a:r>
              <a:rPr lang="ar-AE" b="1" dirty="0"/>
              <a:t>الع</a:t>
            </a:r>
            <a:r>
              <a:rPr lang="ar-AE" sz="6000" b="1" dirty="0"/>
              <a:t>ربية</a:t>
            </a:r>
            <a:endParaRPr lang="ru-RU" sz="6000" b="1" dirty="0"/>
          </a:p>
        </p:txBody>
      </p:sp>
      <p:pic>
        <p:nvPicPr>
          <p:cNvPr id="1029" name="Picture 5" descr="Информация о файле">
            <a:hlinkClick r:id="rId2" tooltip="Информация о файле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3163" y="68263"/>
            <a:ext cx="104775" cy="10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Ара́бский</a:t>
            </a:r>
            <a:r>
              <a:rPr lang="ru-RU" b="1" dirty="0"/>
              <a:t> </a:t>
            </a:r>
            <a:r>
              <a:rPr lang="ru-RU" b="1" dirty="0" err="1" smtClean="0"/>
              <a:t>язы́к-</a:t>
            </a:r>
            <a:r>
              <a:rPr lang="ru-RU" dirty="0" err="1"/>
              <a:t>язык</a:t>
            </a:r>
            <a:r>
              <a:rPr lang="ru-RU" dirty="0"/>
              <a:t> </a:t>
            </a:r>
            <a:r>
              <a:rPr lang="ru-RU" dirty="0">
                <a:hlinkClick r:id="rId4" tooltip="Семитские языки"/>
              </a:rPr>
              <a:t>семитской</a:t>
            </a:r>
            <a:r>
              <a:rPr lang="ru-RU" dirty="0"/>
              <a:t> семьи </a:t>
            </a:r>
            <a:r>
              <a:rPr lang="ru-RU" dirty="0" err="1">
                <a:hlinkClick r:id="rId5" tooltip="Афразийские языки"/>
              </a:rPr>
              <a:t>афразийской</a:t>
            </a:r>
            <a:r>
              <a:rPr lang="ru-RU" dirty="0"/>
              <a:t> </a:t>
            </a:r>
            <a:r>
              <a:rPr lang="ru-RU" dirty="0" err="1">
                <a:hlinkClick r:id="rId6" tooltip="Генетическая классификация языков"/>
              </a:rPr>
              <a:t>макросемьи</a:t>
            </a:r>
            <a:r>
              <a:rPr lang="ru-RU" dirty="0">
                <a:hlinkClick r:id="rId6" tooltip="Генетическая классификация языков"/>
              </a:rPr>
              <a:t> </a:t>
            </a:r>
            <a:r>
              <a:rPr lang="ru-RU" dirty="0" smtClean="0">
                <a:hlinkClick r:id="rId6" tooltip="Генетическая классификация языков"/>
              </a:rPr>
              <a:t>языков</a:t>
            </a:r>
            <a:r>
              <a:rPr lang="ru-RU" dirty="0" smtClean="0"/>
              <a:t>.  Число </a:t>
            </a:r>
            <a:r>
              <a:rPr lang="ru-RU" dirty="0"/>
              <a:t>говорящих на арабском языке и его разновидностях составляет около 310 </a:t>
            </a:r>
            <a:r>
              <a:rPr lang="ru-RU" dirty="0" smtClean="0"/>
              <a:t>миллионов (</a:t>
            </a:r>
            <a:r>
              <a:rPr lang="ru-RU" dirty="0" smtClean="0">
                <a:hlinkClick r:id="rId7" tooltip="Родной язык"/>
              </a:rPr>
              <a:t>родной </a:t>
            </a:r>
            <a:r>
              <a:rPr lang="ru-RU" dirty="0">
                <a:hlinkClick r:id="rId7" tooltip="Родной язык"/>
              </a:rPr>
              <a:t>язык</a:t>
            </a:r>
            <a:r>
              <a:rPr lang="ru-RU" dirty="0"/>
              <a:t>), и ещё около 50 миллионов человек использует арабский в качестве </a:t>
            </a:r>
            <a:r>
              <a:rPr lang="ru-RU" dirty="0">
                <a:hlinkClick r:id="rId8" tooltip="Второй язык"/>
              </a:rPr>
              <a:t>второго языка</a:t>
            </a:r>
            <a:r>
              <a:rPr lang="ru-RU" dirty="0"/>
              <a:t>.  </a:t>
            </a:r>
            <a:r>
              <a:rPr lang="ru-RU" dirty="0" smtClean="0"/>
              <a:t>                                                                    Классический </a:t>
            </a:r>
            <a:r>
              <a:rPr lang="ru-RU" dirty="0"/>
              <a:t>арабский — язык </a:t>
            </a:r>
            <a:r>
              <a:rPr lang="ru-RU" dirty="0">
                <a:hlinkClick r:id="rId9" tooltip="Коран"/>
              </a:rPr>
              <a:t>Корана</a:t>
            </a:r>
            <a:r>
              <a:rPr lang="ru-RU" dirty="0"/>
              <a:t> — ограниченно используется в религиозных целях приверженцами </a:t>
            </a:r>
            <a:r>
              <a:rPr lang="ru-RU" dirty="0">
                <a:hlinkClick r:id="rId10" tooltip="Ислам"/>
              </a:rPr>
              <a:t>ислама</a:t>
            </a:r>
            <a:r>
              <a:rPr lang="ru-RU" dirty="0"/>
              <a:t> по всему миру (общая численность — 1,57 млрд </a:t>
            </a:r>
            <a:r>
              <a:rPr lang="ru-RU" dirty="0" smtClean="0"/>
              <a:t>человек).</a:t>
            </a:r>
          </a:p>
          <a:p>
            <a:r>
              <a:rPr lang="ru-RU" dirty="0">
                <a:hlinkClick r:id="rId11" tooltip="Письменность"/>
              </a:rPr>
              <a:t>Письменность</a:t>
            </a:r>
            <a:r>
              <a:rPr lang="ru-RU" dirty="0"/>
              <a:t> арабского языка — на основе </a:t>
            </a:r>
            <a:r>
              <a:rPr lang="ru-RU" dirty="0">
                <a:hlinkClick r:id="rId12" tooltip="Арабский алфавит"/>
              </a:rPr>
              <a:t>арабского алфавита</a:t>
            </a:r>
            <a:r>
              <a:rPr lang="ru-RU" dirty="0"/>
              <a:t>.</a:t>
            </a:r>
          </a:p>
        </p:txBody>
      </p:sp>
      <p:pic>
        <p:nvPicPr>
          <p:cNvPr id="1033" name="Picture 9" descr="Как читается на арабском. Арабский алфавит. Как запомнить арабские буквы в  несколько раз быстрее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48176"/>
            <a:ext cx="3454400" cy="2572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6501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Диалекты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Современный разговорный арабский распадается на 5 групп </a:t>
            </a:r>
            <a:r>
              <a:rPr lang="ru-RU" dirty="0">
                <a:hlinkClick r:id="rId2" tooltip="Диалект"/>
              </a:rPr>
              <a:t>диалектов</a:t>
            </a:r>
            <a:r>
              <a:rPr lang="ru-RU" dirty="0"/>
              <a:t>:</a:t>
            </a:r>
          </a:p>
          <a:p>
            <a:r>
              <a:rPr lang="ru-RU" dirty="0" err="1"/>
              <a:t>м</a:t>
            </a:r>
            <a:r>
              <a:rPr lang="ru-RU" dirty="0" err="1" smtClean="0"/>
              <a:t>агрибская</a:t>
            </a:r>
            <a:r>
              <a:rPr lang="ru-RU" dirty="0" smtClean="0"/>
              <a:t> группа диалектов</a:t>
            </a:r>
            <a:endParaRPr lang="ru-RU" dirty="0"/>
          </a:p>
          <a:p>
            <a:r>
              <a:rPr lang="ru-RU" dirty="0"/>
              <a:t>египетско-суданский арабский </a:t>
            </a:r>
            <a:r>
              <a:rPr lang="ru-RU" dirty="0" smtClean="0"/>
              <a:t>язык</a:t>
            </a:r>
            <a:endParaRPr lang="ru-RU" dirty="0"/>
          </a:p>
          <a:p>
            <a:r>
              <a:rPr lang="ru-RU" dirty="0"/>
              <a:t>сиро-месопотамский арабский </a:t>
            </a:r>
            <a:r>
              <a:rPr lang="ru-RU" dirty="0" smtClean="0"/>
              <a:t>язык</a:t>
            </a:r>
            <a:endParaRPr lang="ru-RU" dirty="0"/>
          </a:p>
          <a:p>
            <a:r>
              <a:rPr lang="ru-RU" dirty="0"/>
              <a:t>аравийская группа </a:t>
            </a:r>
            <a:r>
              <a:rPr lang="ru-RU" dirty="0" smtClean="0"/>
              <a:t>диалектов</a:t>
            </a:r>
            <a:endParaRPr lang="ru-RU" dirty="0"/>
          </a:p>
          <a:p>
            <a:r>
              <a:rPr lang="ru-RU" dirty="0"/>
              <a:t>среднеазиатская группа </a:t>
            </a:r>
            <a:r>
              <a:rPr lang="ru-RU" dirty="0" smtClean="0"/>
              <a:t>диалектов</a:t>
            </a:r>
            <a:endParaRPr lang="ru-RU" dirty="0"/>
          </a:p>
          <a:p>
            <a:endParaRPr lang="ru-RU" dirty="0" smtClean="0"/>
          </a:p>
          <a:p>
            <a:r>
              <a:rPr lang="ru-RU" dirty="0" err="1"/>
              <a:t>Магрибский</a:t>
            </a:r>
            <a:r>
              <a:rPr lang="ru-RU" dirty="0"/>
              <a:t> язык относится к западной группе, остальные — к восточной группе арабских языков и </a:t>
            </a:r>
            <a:r>
              <a:rPr lang="ru-RU" dirty="0" smtClean="0"/>
              <a:t>диалектов</a:t>
            </a:r>
          </a:p>
          <a:p>
            <a:r>
              <a:rPr lang="ru-RU" dirty="0"/>
              <a:t>Арабские диалекты в различных странах сильно отличаются друг от друга и зачастую </a:t>
            </a:r>
            <a:r>
              <a:rPr lang="ru-RU" dirty="0" err="1">
                <a:hlinkClick r:id="rId3" tooltip="Взаимопонятность"/>
              </a:rPr>
              <a:t>невзаимопонятны</a:t>
            </a:r>
            <a:r>
              <a:rPr lang="ru-RU" dirty="0"/>
              <a:t> для их носителей.</a:t>
            </a:r>
          </a:p>
          <a:p>
            <a:r>
              <a:rPr lang="ru-RU" dirty="0"/>
              <a:t>Фильмы, телевидение, газеты и прочее по большей части в каждой арабской стране на литературном арабском.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8214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течение столетий язык постоянно изменялся, что, впрочем, мало отражалось на письме, потому что краткие гласные звуки, кроме как в Коране, не пишутся в тексте.</a:t>
            </a:r>
          </a:p>
          <a:p>
            <a:r>
              <a:rPr lang="ru-RU" dirty="0"/>
              <a:t>Классический (высокий) арабский сегодня не является родным языком </a:t>
            </a:r>
            <a:r>
              <a:rPr lang="ru-RU" dirty="0">
                <a:hlinkClick r:id="rId2" tooltip="Араб"/>
              </a:rPr>
              <a:t>арабов</a:t>
            </a:r>
            <a:r>
              <a:rPr lang="ru-RU" dirty="0"/>
              <a:t>. Однако и сегодня, с изменённым словарным составом, он используется почти во всех газетах и книгах, за исключением </a:t>
            </a:r>
            <a:r>
              <a:rPr lang="ru-RU" dirty="0">
                <a:hlinkClick r:id="rId3" tooltip="Тунис"/>
              </a:rPr>
              <a:t>Туниса</a:t>
            </a:r>
            <a:r>
              <a:rPr lang="ru-RU" dirty="0"/>
              <a:t>, </a:t>
            </a:r>
            <a:r>
              <a:rPr lang="ru-RU" dirty="0">
                <a:hlinkClick r:id="rId4" tooltip="Марокко"/>
              </a:rPr>
              <a:t>Марокко</a:t>
            </a:r>
            <a:r>
              <a:rPr lang="ru-RU" dirty="0"/>
              <a:t> и отчасти </a:t>
            </a:r>
            <a:r>
              <a:rPr lang="ru-RU" dirty="0">
                <a:hlinkClick r:id="rId5" tooltip="Алжир"/>
              </a:rPr>
              <a:t>Алжира</a:t>
            </a:r>
            <a:r>
              <a:rPr lang="ru-RU" dirty="0"/>
              <a:t>, где арабский является литературным языком вместе с </a:t>
            </a:r>
            <a:r>
              <a:rPr lang="ru-RU" dirty="0" err="1"/>
              <a:t>с</a:t>
            </a:r>
            <a:r>
              <a:rPr lang="ru-RU" dirty="0"/>
              <a:t> </a:t>
            </a:r>
            <a:r>
              <a:rPr lang="ru-RU" dirty="0">
                <a:hlinkClick r:id="rId6" tooltip="Французский язык"/>
              </a:rPr>
              <a:t>французским</a:t>
            </a:r>
            <a:r>
              <a:rPr lang="ru-RU" dirty="0"/>
              <a:t>. В научной и технической литературе в других арабских странах в местах, где отсутствует необходимый словарный запас, часто используется </a:t>
            </a:r>
            <a:r>
              <a:rPr lang="ru-RU" dirty="0">
                <a:hlinkClick r:id="rId7" tooltip="Английский язык"/>
              </a:rPr>
              <a:t>английский язык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5771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125" y="1245757"/>
            <a:ext cx="2947482" cy="928483"/>
          </a:xfrm>
        </p:spPr>
        <p:txBody>
          <a:bodyPr/>
          <a:lstStyle/>
          <a:p>
            <a:r>
              <a:rPr lang="ru-RU" dirty="0" smtClean="0"/>
              <a:t>Письмо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36195" y="152400"/>
            <a:ext cx="8388353" cy="6979920"/>
          </a:xfrm>
        </p:spPr>
        <p:txBody>
          <a:bodyPr/>
          <a:lstStyle/>
          <a:p>
            <a:r>
              <a:rPr lang="ru-RU" dirty="0" smtClean="0"/>
              <a:t>Южные </a:t>
            </a:r>
            <a:r>
              <a:rPr lang="ru-RU" dirty="0"/>
              <a:t>арабы пользовались особым алфавитом, происходящим непосредственно из финикийского и породившим абиссинское письмо; буквы не связаны друг с другом; направление допускается в обе стороны. Северные арабы некогда пользовались также южно-арабским алфавитом, но под культурным влиянием арамейцев приняли арамейское письмо, придав ему своеобразный вид (см. таблицу «Арабское письмо</a:t>
            </a:r>
            <a:r>
              <a:rPr lang="ru-RU" dirty="0" smtClean="0"/>
              <a:t>»).</a:t>
            </a:r>
          </a:p>
          <a:p>
            <a:r>
              <a:rPr lang="ru-RU" dirty="0" smtClean="0"/>
              <a:t> </a:t>
            </a:r>
            <a:r>
              <a:rPr lang="ru-RU" dirty="0"/>
              <a:t>Характер письма связный, направление справа налево. Существует немало почерков; из них главный — </a:t>
            </a:r>
            <a:r>
              <a:rPr lang="ru-RU" dirty="0" err="1"/>
              <a:t>neskhî</a:t>
            </a:r>
            <a:r>
              <a:rPr lang="ru-RU" dirty="0"/>
              <a:t>. Обозначаются только согласные (28) и долгие гласные («â, î, û», выражаемые знаками для «’, y, w»). Краткие гласные могут указываться вспомогательными значками, но таковые необязательны. Мусульмане не-арабы пользуются алфавитом А. яз., добавляя новые знаки и упрощая чтение старых, напр. «</a:t>
            </a:r>
            <a:r>
              <a:rPr lang="ru-RU" dirty="0" err="1"/>
              <a:t>dh</a:t>
            </a:r>
            <a:r>
              <a:rPr lang="ru-RU" dirty="0"/>
              <a:t>, d2, z2» как «L». Евреи и сирийцы пишут по-арабски своими алфавитами, а мальтийское наречие пользуется латинским. 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3074" name="Picture 2" descr="Арабское письмо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75896"/>
            <a:ext cx="3436195" cy="3639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7754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Строй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Звуковой состав богат согласными и беден гласными. Из согласных замечательны гортанные (взрыв «’», придыхание «h», резкий </a:t>
            </a:r>
            <a:r>
              <a:rPr lang="ru-RU" dirty="0" err="1"/>
              <a:t>шопот</a:t>
            </a:r>
            <a:r>
              <a:rPr lang="ru-RU" dirty="0"/>
              <a:t> «h2», сдавленный голос «‘») и эмфатические (язычковые «k2, </a:t>
            </a:r>
            <a:r>
              <a:rPr lang="ru-RU" dirty="0" err="1"/>
              <a:t>kh</a:t>
            </a:r>
            <a:r>
              <a:rPr lang="ru-RU" dirty="0"/>
              <a:t>, </a:t>
            </a:r>
            <a:r>
              <a:rPr lang="ru-RU" dirty="0" err="1"/>
              <a:t>gh</a:t>
            </a:r>
            <a:r>
              <a:rPr lang="ru-RU" dirty="0"/>
              <a:t>» и зубные с заднеязычным сближением «t2, d2, s2, z2»). </a:t>
            </a:r>
          </a:p>
          <a:p>
            <a:r>
              <a:rPr lang="ru-RU" dirty="0"/>
              <a:t>Гласных три — «a, i, u»; под влиянием количества или соседних согласных возникают оттенки «е, э, о», но без смысловых различий. Формальный состав богат внутренним образованием (</a:t>
            </a:r>
            <a:r>
              <a:rPr lang="ru-RU" dirty="0" err="1"/>
              <a:t>флексивным</a:t>
            </a:r>
            <a:r>
              <a:rPr lang="ru-RU" dirty="0"/>
              <a:t>) и беден внешним (приставочным). Из словообразований замечательны и имеют свыше 40 типов каждое: имя действия, прилагательное и собирательное (оно же «множественное ломаное», напр. </a:t>
            </a:r>
            <a:r>
              <a:rPr lang="ru-RU" dirty="0" err="1"/>
              <a:t>She</a:t>
            </a:r>
            <a:r>
              <a:rPr lang="ru-RU" dirty="0"/>
              <a:t> </a:t>
            </a:r>
            <a:r>
              <a:rPr lang="ru-RU" dirty="0" err="1"/>
              <a:t>ykh</a:t>
            </a:r>
            <a:r>
              <a:rPr lang="ru-RU" dirty="0"/>
              <a:t>: </a:t>
            </a:r>
            <a:r>
              <a:rPr lang="ru-RU" dirty="0" err="1"/>
              <a:t>shuyûkn</a:t>
            </a:r>
            <a:r>
              <a:rPr lang="ru-RU" dirty="0"/>
              <a:t> ’</a:t>
            </a:r>
            <a:r>
              <a:rPr lang="ru-RU" dirty="0" err="1"/>
              <a:t>emiv</a:t>
            </a:r>
            <a:r>
              <a:rPr lang="ru-RU" dirty="0"/>
              <a:t>: ’</a:t>
            </a:r>
            <a:r>
              <a:rPr lang="ru-RU" dirty="0" err="1"/>
              <a:t>umavâ</a:t>
            </a:r>
            <a:r>
              <a:rPr lang="ru-RU" dirty="0"/>
              <a:t>, sult2ân: selât2în). Глагол образует до 15 «пород»: основная, усилительная, направительная, принудительная, «себя» («себе» — возвратные и ряд редких описательных для состояний). Связь речи богата сочинением и бедна подчинением; именные и глагольные предложения, обычно сжатые, связываются союзами </a:t>
            </a:r>
            <a:r>
              <a:rPr lang="ru-RU" dirty="0" err="1"/>
              <a:t>wa</a:t>
            </a:r>
            <a:r>
              <a:rPr lang="ru-RU" dirty="0"/>
              <a:t> и </a:t>
            </a:r>
            <a:r>
              <a:rPr lang="ru-RU" dirty="0" err="1"/>
              <a:t>fa</a:t>
            </a:r>
            <a:r>
              <a:rPr lang="ru-RU" dirty="0"/>
              <a:t> в громадный пучок, напр. в целую сказку. Речь обычно уснащается обилием восклицательных оборотов — хвалы и хулы, божбы и проклятий, удивления и уверения.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0806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7425" y="662509"/>
            <a:ext cx="10931549" cy="5710428"/>
          </a:xfrm>
        </p:spPr>
        <p:txBody>
          <a:bodyPr>
            <a:normAutofit/>
          </a:bodyPr>
          <a:lstStyle/>
          <a:p>
            <a:r>
              <a:rPr lang="ru-RU" dirty="0" smtClean="0"/>
              <a:t>Лексика </a:t>
            </a:r>
            <a:r>
              <a:rPr lang="ru-RU" dirty="0"/>
              <a:t>А. яз. очень своеобразна. Будучи преимущественно кочевниками и имея дело с весьма немногими предметами и явлениями Аравийской пустыни, древние арабы изощрялись в изумительно точном, </a:t>
            </a:r>
            <a:r>
              <a:rPr lang="ru-RU" dirty="0" err="1"/>
              <a:t>подробностном</a:t>
            </a:r>
            <a:r>
              <a:rPr lang="ru-RU" dirty="0"/>
              <a:t> описании того немногого, что знали и видели. Напр. строение и поведение верблюда, льва и человека изучены до микроскопических деталей, а каждая деталь получила свое особое название. Отсюда богатство словаря, но богатство своеобразное: интенсивное, а не экстенсивное. В наиболее благоприятных для того условиях кочевники переходили к оседлой жизни и основывали культурные государства. Так, на юге Аравии еще за несколько веков до </a:t>
            </a:r>
            <a:r>
              <a:rPr lang="ru-RU" dirty="0" err="1"/>
              <a:t>христ</a:t>
            </a:r>
            <a:r>
              <a:rPr lang="ru-RU" dirty="0"/>
              <a:t>. эры возникло </a:t>
            </a:r>
            <a:r>
              <a:rPr lang="ru-RU" dirty="0" err="1"/>
              <a:t>сабейское</a:t>
            </a:r>
            <a:r>
              <a:rPr lang="ru-RU" dirty="0"/>
              <a:t> государство, пользовавшееся плодородностью тамошней почвы и благами транзитной торговли с Индией и развившее довольно высокую культуру, но столь обособившееся от остального арабского мира, что влияния на него почти не оказало. В эпохи же персидской, а затем  и римской политической экспансии возникали на севере арабские государства с арамейской культурой и с арамейским же литературным языком. В силу этого почти все культурные понятия выражаются в А. яз. арамейскими словами, напр. </a:t>
            </a:r>
            <a:r>
              <a:rPr lang="ru-RU" dirty="0" err="1"/>
              <a:t>tâba</a:t>
            </a:r>
            <a:r>
              <a:rPr lang="ru-RU" dirty="0"/>
              <a:t> — «раскаиваться» (|| араб. </a:t>
            </a:r>
            <a:r>
              <a:rPr lang="ru-RU" dirty="0" err="1"/>
              <a:t>thâba</a:t>
            </a:r>
            <a:r>
              <a:rPr lang="ru-RU" dirty="0"/>
              <a:t> — «возвращаться»), </a:t>
            </a:r>
            <a:r>
              <a:rPr lang="ru-RU" dirty="0" err="1"/>
              <a:t>kataba</a:t>
            </a:r>
            <a:r>
              <a:rPr lang="ru-RU" dirty="0"/>
              <a:t> — «писать» (|| араб. </a:t>
            </a:r>
            <a:r>
              <a:rPr lang="ru-RU" dirty="0" err="1"/>
              <a:t>kataba</a:t>
            </a:r>
            <a:r>
              <a:rPr lang="ru-RU" dirty="0"/>
              <a:t> — «шить»).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9324703"/>
      </p:ext>
    </p:extLst>
  </p:cSld>
  <p:clrMapOvr>
    <a:masterClrMapping/>
  </p:clrMapOvr>
</p:sld>
</file>

<file path=ppt/theme/theme1.xml><?xml version="1.0" encoding="utf-8"?>
<a:theme xmlns:a="http://schemas.openxmlformats.org/drawingml/2006/main" name="Рама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</TotalTime>
  <Words>637</Words>
  <Application>Microsoft Office PowerPoint</Application>
  <PresentationFormat>Произвольный</PresentationFormat>
  <Paragraphs>25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Рама</vt:lpstr>
      <vt:lpstr>Арабский язык</vt:lpstr>
      <vt:lpstr>العربية</vt:lpstr>
      <vt:lpstr>Диалекты</vt:lpstr>
      <vt:lpstr>История</vt:lpstr>
      <vt:lpstr>Письмо </vt:lpstr>
      <vt:lpstr>Строй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Арабский язык</dc:title>
  <dc:creator>Катя</dc:creator>
  <cp:lastModifiedBy>Бухгалтер</cp:lastModifiedBy>
  <cp:revision>6</cp:revision>
  <dcterms:created xsi:type="dcterms:W3CDTF">2020-12-22T14:57:39Z</dcterms:created>
  <dcterms:modified xsi:type="dcterms:W3CDTF">2021-06-14T15:43:07Z</dcterms:modified>
</cp:coreProperties>
</file>