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6" r:id="rId3"/>
    <p:sldId id="308" r:id="rId4"/>
    <p:sldId id="310" r:id="rId5"/>
    <p:sldId id="309" r:id="rId6"/>
    <p:sldId id="307" r:id="rId7"/>
    <p:sldId id="305" r:id="rId8"/>
    <p:sldId id="295" r:id="rId9"/>
    <p:sldId id="296" r:id="rId10"/>
    <p:sldId id="257" r:id="rId11"/>
    <p:sldId id="258" r:id="rId12"/>
    <p:sldId id="259" r:id="rId13"/>
    <p:sldId id="260" r:id="rId14"/>
    <p:sldId id="297" r:id="rId15"/>
    <p:sldId id="288" r:id="rId16"/>
    <p:sldId id="270" r:id="rId17"/>
    <p:sldId id="271" r:id="rId18"/>
    <p:sldId id="275" r:id="rId19"/>
    <p:sldId id="302" r:id="rId20"/>
    <p:sldId id="289" r:id="rId21"/>
    <p:sldId id="303" r:id="rId22"/>
    <p:sldId id="304" r:id="rId23"/>
    <p:sldId id="277" r:id="rId24"/>
    <p:sldId id="280" r:id="rId25"/>
    <p:sldId id="290" r:id="rId26"/>
    <p:sldId id="298" r:id="rId27"/>
    <p:sldId id="291" r:id="rId28"/>
    <p:sldId id="281" r:id="rId29"/>
    <p:sldId id="283" r:id="rId30"/>
    <p:sldId id="284" r:id="rId31"/>
    <p:sldId id="285" r:id="rId32"/>
    <p:sldId id="287" r:id="rId33"/>
    <p:sldId id="267" r:id="rId34"/>
    <p:sldId id="292" r:id="rId35"/>
    <p:sldId id="294" r:id="rId36"/>
    <p:sldId id="300" r:id="rId37"/>
    <p:sldId id="301" r:id="rId3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80" d="100"/>
          <a:sy n="80" d="100"/>
        </p:scale>
        <p:origin x="9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-u.ru/biblio/archive/kornilov_jasik/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2819399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70C0"/>
                </a:solidFill>
              </a:rPr>
              <a:t>Языковая картина мира</a:t>
            </a:r>
            <a:endParaRPr lang="ru-RU" sz="6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4571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Богоявленский собор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7239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848600" cy="838199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Леонид Мичурин. </a:t>
            </a:r>
            <a:br>
              <a:rPr lang="ru-RU" sz="3600" dirty="0" smtClean="0"/>
            </a:br>
            <a:r>
              <a:rPr lang="ru-RU" sz="3600" dirty="0" smtClean="0"/>
              <a:t>Вид на Богоявленский собор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7801521" cy="496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Наталья </a:t>
            </a:r>
            <a:r>
              <a:rPr lang="ru-RU" dirty="0" err="1" smtClean="0"/>
              <a:t>Довнич</a:t>
            </a:r>
            <a:r>
              <a:rPr lang="ru-RU" dirty="0" smtClean="0"/>
              <a:t>. Собор Богоявления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954845"/>
            <a:ext cx="6324600" cy="548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219199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Языковая картина мира –</a:t>
            </a:r>
            <a:endParaRPr lang="ru-RU" sz="4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8229600" cy="4038600"/>
          </a:xfrm>
        </p:spPr>
        <p:txBody>
          <a:bodyPr>
            <a:normAutofit/>
          </a:bodyPr>
          <a:lstStyle/>
          <a:p>
            <a:pPr algn="l"/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 сложившаяся система обыденных знаний об окружающей действительности, зафиксированная в языке определенного народа.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ЯКМ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тражает опыт народа;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отражает мир избирательно;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нтерпретирует действительность.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4447" y="3863181"/>
            <a:ext cx="9144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76600" y="48768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5334000"/>
            <a:ext cx="14097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92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Избирательность в отражении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представления об устройстве мира;</a:t>
            </a:r>
          </a:p>
          <a:p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азная </a:t>
            </a: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</a:t>
            </a: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подробности;</a:t>
            </a:r>
          </a:p>
          <a:p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акуны;</a:t>
            </a:r>
          </a:p>
          <a:p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азличное членение одного и того же фрагмента;</a:t>
            </a:r>
          </a:p>
          <a:p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азличные связи между фрагментами.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304800"/>
            <a:ext cx="8534400" cy="6096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представления об устройстве мира</a:t>
            </a:r>
          </a:p>
          <a:p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ессердечный </a:t>
            </a: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чуждый мягкости, сердечности в отношениях с людьми, жестокий, злой, черствый.</a:t>
            </a:r>
          </a:p>
          <a:p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держи сердца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‘зла’. </a:t>
            </a:r>
          </a:p>
          <a:p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сердцах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‘раздраженно, обиженно’.</a:t>
            </a:r>
          </a:p>
          <a:p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него нет сердца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‘о злом, черством человеке’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04800"/>
            <a:ext cx="9296400" cy="6553200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догон</a:t>
            </a:r>
            <a:endParaRPr lang="ru-RU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собраться с духом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(букв. ‘сделать печень’)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терпелив, вынослив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(букв. ‘он имеет печень’)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прийти в ярость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(букв. ‘дать почувствовать печень’)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удовольствие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(‘подсластить печень’)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честность, благородство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(‘белая печень’)</a:t>
            </a:r>
          </a:p>
          <a:p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лицемерие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(‘черная печень’)</a:t>
            </a: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Разная степень подробности</a:t>
            </a:r>
            <a:b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Наименования коня в бурятском языке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8495" y="1676400"/>
            <a:ext cx="8991600" cy="5715000"/>
          </a:xfrm>
        </p:spPr>
        <p:txBody>
          <a:bodyPr>
            <a:normAutofit/>
          </a:bodyPr>
          <a:lstStyle/>
          <a:p>
            <a:r>
              <a:rPr lang="ru-RU" sz="35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дааган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жеребёнок до двух лет </a:t>
            </a:r>
          </a:p>
          <a:p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гунан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жеребёнок по третьему году </a:t>
            </a:r>
          </a:p>
          <a:p>
            <a:r>
              <a:rPr lang="ru-RU" sz="35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шудэлэн</a:t>
            </a:r>
            <a:r>
              <a:rPr lang="ru-RU" sz="3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самка до трёх лет </a:t>
            </a:r>
          </a:p>
          <a:p>
            <a:r>
              <a:rPr lang="ru-RU" sz="35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хизаалан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кобыла четырёх лет </a:t>
            </a:r>
          </a:p>
          <a:p>
            <a:r>
              <a:rPr lang="ru-RU" sz="35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коёлон</a:t>
            </a:r>
            <a:r>
              <a:rPr lang="ru-RU" sz="3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жеребец четырёх лет </a:t>
            </a:r>
          </a:p>
          <a:p>
            <a:r>
              <a:rPr lang="ru-RU" sz="35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агта</a:t>
            </a:r>
            <a:r>
              <a:rPr lang="ru-RU" sz="3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хулэг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конь-</a:t>
            </a:r>
            <a:r>
              <a:rPr lang="ru-RU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бегунец</a:t>
            </a:r>
            <a:endParaRPr lang="ru-RU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азарга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необъезженный конь</a:t>
            </a:r>
          </a:p>
          <a:p>
            <a:pPr marL="0" indent="0">
              <a:lnSpc>
                <a:spcPct val="60000"/>
              </a:lnSpc>
              <a:spcBef>
                <a:spcPts val="0"/>
              </a:spcBef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2781297"/>
            <a:ext cx="1905000" cy="838201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русский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3586368"/>
            <a:ext cx="2133600" cy="2239962"/>
          </a:xfrm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sz="6000" dirty="0" smtClean="0">
                <a:solidFill>
                  <a:srgbClr val="0070C0"/>
                </a:solidFill>
              </a:rPr>
              <a:t>МЫ</a:t>
            </a: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4" y="2687463"/>
            <a:ext cx="4041775" cy="741535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чероки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419599" y="3509960"/>
            <a:ext cx="4267200" cy="2697163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00B050"/>
                </a:solidFill>
              </a:rPr>
              <a:t>т</a:t>
            </a:r>
            <a:r>
              <a:rPr lang="ru-RU" sz="4000" dirty="0" smtClean="0">
                <a:solidFill>
                  <a:srgbClr val="00B050"/>
                </a:solidFill>
              </a:rPr>
              <a:t>ы + я</a:t>
            </a:r>
          </a:p>
          <a:p>
            <a:r>
              <a:rPr lang="ru-RU" sz="4000" dirty="0">
                <a:solidFill>
                  <a:srgbClr val="00B050"/>
                </a:solidFill>
              </a:rPr>
              <a:t>о</a:t>
            </a:r>
            <a:r>
              <a:rPr lang="ru-RU" sz="4000" dirty="0" smtClean="0">
                <a:solidFill>
                  <a:srgbClr val="00B050"/>
                </a:solidFill>
              </a:rPr>
              <a:t>н + я</a:t>
            </a:r>
          </a:p>
          <a:p>
            <a:r>
              <a:rPr lang="ru-RU" sz="4000" dirty="0">
                <a:solidFill>
                  <a:srgbClr val="00B050"/>
                </a:solidFill>
              </a:rPr>
              <a:t>о</a:t>
            </a:r>
            <a:r>
              <a:rPr lang="ru-RU" sz="4000" dirty="0" smtClean="0">
                <a:solidFill>
                  <a:srgbClr val="00B050"/>
                </a:solidFill>
              </a:rPr>
              <a:t>ни + я</a:t>
            </a:r>
          </a:p>
          <a:p>
            <a:r>
              <a:rPr lang="ru-RU" sz="4000" dirty="0" smtClean="0">
                <a:solidFill>
                  <a:srgbClr val="00B050"/>
                </a:solidFill>
              </a:rPr>
              <a:t>вы + они + я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2050" name="Picture 2" descr="http://xage.ru/media/posts/2014/4/18/udivitelnye-sluchai-vossoedinenija-rodstvennikov-cherez-inter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46" y="158403"/>
            <a:ext cx="638175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07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i="1" dirty="0" err="1" smtClean="0"/>
              <a:t>libertas</a:t>
            </a:r>
            <a:r>
              <a:rPr lang="ru-RU" i="1" dirty="0" smtClean="0"/>
              <a:t> </a:t>
            </a:r>
            <a:endParaRPr lang="ru-RU" i="1" dirty="0"/>
          </a:p>
          <a:p>
            <a:r>
              <a:rPr lang="ru-RU" dirty="0"/>
              <a:t>(a) некто (X) может думать нечто вроде этого: </a:t>
            </a:r>
          </a:p>
          <a:p>
            <a:r>
              <a:rPr lang="ru-RU" dirty="0"/>
              <a:t>(b) когда я нечто делаю, я это делаю, потому что я хочу это сделать </a:t>
            </a:r>
          </a:p>
          <a:p>
            <a:r>
              <a:rPr lang="ru-RU" dirty="0"/>
              <a:t>(c) не потому, что кто-то другой говорит мне: </a:t>
            </a:r>
          </a:p>
          <a:p>
            <a:r>
              <a:rPr lang="ru-RU" dirty="0"/>
              <a:t>«ты должен это сделать, потому что я хочу, чтобы ты это сделал» </a:t>
            </a:r>
          </a:p>
          <a:p>
            <a:r>
              <a:rPr lang="ru-RU" dirty="0"/>
              <a:t>(d) это хорошо для Х-а.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89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Национально специфические слова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399"/>
          </a:xfrm>
        </p:spPr>
        <p:txBody>
          <a:bodyPr numCol="2">
            <a:normAutofit lnSpcReduction="10000"/>
          </a:bodyPr>
          <a:lstStyle/>
          <a:p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улуп</a:t>
            </a:r>
          </a:p>
          <a:p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аленки</a:t>
            </a:r>
          </a:p>
          <a:p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шанка </a:t>
            </a:r>
          </a:p>
          <a:p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аша</a:t>
            </a:r>
          </a:p>
          <a:p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лины</a:t>
            </a:r>
          </a:p>
          <a:p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ельмени</a:t>
            </a:r>
          </a:p>
          <a:p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охот</a:t>
            </a:r>
          </a:p>
          <a:p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авось</a:t>
            </a:r>
          </a:p>
          <a:p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оска</a:t>
            </a:r>
          </a:p>
          <a:p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даль</a:t>
            </a:r>
          </a:p>
          <a:p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ростор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92162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rgbClr val="0070C0"/>
                </a:solidFill>
              </a:rPr>
              <a:t>х</a:t>
            </a:r>
            <a:r>
              <a:rPr lang="ru-RU" sz="6000" dirty="0" smtClean="0">
                <a:solidFill>
                  <a:srgbClr val="0070C0"/>
                </a:solidFill>
              </a:rPr>
              <a:t>охот</a:t>
            </a:r>
            <a:br>
              <a:rPr lang="ru-RU" sz="6000" dirty="0" smtClean="0">
                <a:solidFill>
                  <a:srgbClr val="0070C0"/>
                </a:solidFill>
              </a:rPr>
            </a:br>
            <a:endParaRPr lang="ru-RU" sz="6000" dirty="0">
              <a:solidFill>
                <a:srgbClr val="0070C0"/>
              </a:solidFill>
            </a:endParaRPr>
          </a:p>
        </p:txBody>
      </p:sp>
      <p:pic>
        <p:nvPicPr>
          <p:cNvPr id="9220" name="Picture 4" descr="http://cdn.fishki.net/upload/post/201501/28/1405802/1422429476-603a0fe6db967a27de740719bc1876f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07165"/>
            <a:ext cx="7162800" cy="573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19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0070C0"/>
                </a:solidFill>
              </a:rPr>
              <a:t>авось</a:t>
            </a:r>
            <a:endParaRPr lang="ru-RU" sz="6000" dirty="0">
              <a:solidFill>
                <a:srgbClr val="0070C0"/>
              </a:solidFill>
            </a:endParaRPr>
          </a:p>
        </p:txBody>
      </p:sp>
      <p:pic>
        <p:nvPicPr>
          <p:cNvPr id="10242" name="Picture 2" descr="http://img.photobucket.com/albums/v201/antanasgi/otryv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1" y="1447800"/>
            <a:ext cx="9001125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27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04800"/>
            <a:ext cx="9296400" cy="6553200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‘время, проведенное за любимым или важным занятием’</a:t>
            </a:r>
          </a:p>
          <a:p>
            <a:r>
              <a:rPr lang="ru-RU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’все доставляющее радость, развлечение, удовольствие’</a:t>
            </a:r>
          </a:p>
          <a:p>
            <a:r>
              <a:rPr lang="ru-RU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privacy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частная жизнь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жизни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fortnight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продолжительностью в две недели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diffamation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публичное оскорбление, унижение, дезинформация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 smtClean="0"/>
          </a:p>
          <a:p>
            <a:endParaRPr lang="ru-RU" sz="4000" dirty="0" smtClean="0"/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-42194"/>
            <a:ext cx="8229600" cy="1143000"/>
          </a:xfrm>
        </p:spPr>
        <p:txBody>
          <a:bodyPr/>
          <a:lstStyle/>
          <a:p>
            <a:r>
              <a:rPr lang="ru-RU" dirty="0" smtClean="0"/>
              <a:t>                          </a:t>
            </a:r>
            <a:r>
              <a:rPr lang="ru-RU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Потлач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-346994"/>
            <a:ext cx="2895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14" y="947004"/>
            <a:ext cx="8386686" cy="59109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24384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Различное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членение одного и того же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фрагмента</a:t>
            </a:r>
            <a:b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имеющий тех же родителей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1828800"/>
            <a:ext cx="867336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651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передвигаться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hamba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hamba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англ.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car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andare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andare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олл.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gaan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gaan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пешком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ехать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транспорте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102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связи между фрагментами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243736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524000"/>
            <a:ext cx="2590800" cy="194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4700" y="3886200"/>
            <a:ext cx="2514600" cy="278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529077" y="2817297"/>
            <a:ext cx="17287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err="1"/>
              <a:t>Fuchs</a:t>
            </a:r>
            <a:r>
              <a:rPr lang="ru-RU" sz="4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623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90600"/>
            <a:ext cx="292417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905000"/>
            <a:ext cx="4381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295400" y="304800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Язык сомали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8200"/>
            <a:ext cx="90678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.Интерпретирует действительность</a:t>
            </a:r>
          </a:p>
          <a:p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Коннотация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(от лат. </a:t>
            </a:r>
            <a:r>
              <a:rPr lang="ru-RU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вместе и </a:t>
            </a:r>
            <a:r>
              <a:rPr lang="ru-RU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notatio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называть) -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устойчивая ассоциация в языковом сознании говорящего,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связанная с употреблением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какого-либо слова, 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/>
              <a:t>freedom</a:t>
            </a:r>
            <a:r>
              <a:rPr lang="ru-RU" dirty="0"/>
              <a:t> </a:t>
            </a:r>
          </a:p>
          <a:p>
            <a:r>
              <a:rPr lang="ru-RU" dirty="0"/>
              <a:t>(a) некто (X) может думать нечто вроде этого: </a:t>
            </a:r>
          </a:p>
          <a:p>
            <a:r>
              <a:rPr lang="ru-RU" dirty="0"/>
              <a:t>(b) если я хочу что-то сделать, я могу сделать это </a:t>
            </a:r>
          </a:p>
          <a:p>
            <a:r>
              <a:rPr lang="ru-RU" dirty="0"/>
              <a:t>(c) никто другой не может мне сказать: «ты не можешь этого </a:t>
            </a:r>
          </a:p>
          <a:p>
            <a:r>
              <a:rPr lang="ru-RU" dirty="0"/>
              <a:t>сделать, потому что я не хочу этого» </a:t>
            </a:r>
          </a:p>
          <a:p>
            <a:r>
              <a:rPr lang="ru-RU" dirty="0"/>
              <a:t>(d) если я не хочу чего-то делать, я могу не делать этого </a:t>
            </a:r>
          </a:p>
          <a:p>
            <a:r>
              <a:rPr lang="ru-RU" dirty="0"/>
              <a:t>(e) никто другой не может мне сказать: «ты должен это сделать, </a:t>
            </a:r>
          </a:p>
          <a:p>
            <a:r>
              <a:rPr lang="ru-RU" dirty="0"/>
              <a:t>потому что я этого хочу» </a:t>
            </a:r>
          </a:p>
          <a:p>
            <a:r>
              <a:rPr lang="ru-RU" dirty="0"/>
              <a:t>(f) это хорошо для Х-а </a:t>
            </a:r>
          </a:p>
          <a:p>
            <a:r>
              <a:rPr lang="ru-RU" dirty="0"/>
              <a:t>(g) плохо, если кто-то не может так думать.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946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8600"/>
            <a:ext cx="4979158" cy="4043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524000" y="4495801"/>
            <a:ext cx="6400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(рус.)  - </a:t>
            </a:r>
            <a:r>
              <a:rPr lang="ru-RU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eau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(фр.)</a:t>
            </a:r>
          </a:p>
          <a:p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докладе много воды</a:t>
            </a:r>
          </a:p>
          <a:p>
            <a:r>
              <a:rPr lang="ru-RU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eau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</a:t>
            </a: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'рисовый отвар'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b="1" dirty="0" smtClean="0"/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533400"/>
            <a:ext cx="6781800" cy="407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5800" y="4876800"/>
            <a:ext cx="8077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слон</a:t>
            </a: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как слон в посудной лавке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Санскрит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литературный язык Древней Индии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gadja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‘слон’</a:t>
            </a:r>
          </a:p>
          <a:p>
            <a:r>
              <a:rPr lang="ru-RU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gadjagamini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‘легконогий’ ‘слоновьей походкой’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Quadratisch</a:t>
            </a:r>
            <a:r>
              <a:rPr lang="en-US" dirty="0" smtClean="0"/>
              <a:t>. </a:t>
            </a:r>
            <a:r>
              <a:rPr lang="en-US" dirty="0" err="1" smtClean="0"/>
              <a:t>Praktisch</a:t>
            </a:r>
            <a:r>
              <a:rPr lang="en-US" dirty="0" smtClean="0"/>
              <a:t>. Gut.</a:t>
            </a:r>
            <a:endParaRPr lang="ru-RU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714500" y="1905794"/>
            <a:ext cx="5715000" cy="3914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" y="228600"/>
            <a:ext cx="89916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полуночный вздор, как на голову снег-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грозный командор, мой чёрный человек.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поздний вестовой, по гулкой мостовой-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Квадратный человек, с квадратной головой.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Квадратный человек, сам чёрт ему не брат.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саду его растёт квадратный виноград.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явственно видна, пока он говорит,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Квадратная луна в глазах его горит. </a:t>
            </a:r>
            <a:endParaRPr lang="ru-RU" sz="3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Квадратное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лицо. Квадратные очки.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Квадратные глаза. Квадратные зрачки.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челюсти во рту гремят, как жернова,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он говорит квадратные слова.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37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53340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О, этот человек, он выпрямить готов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Округлости полей, округлости прудов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возвести в квадрат, и возвести стократ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 своих затрат, в квадрат своих оград.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Квадратный человек, мой грозный командор.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Мой прошлогодний снег, мой полуночный вздор.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 спине сквозит нездешним холодком,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он мне грозит квадратным кулаком.</a:t>
            </a:r>
          </a:p>
        </p:txBody>
      </p:sp>
    </p:spTree>
    <p:extLst>
      <p:ext uri="{BB962C8B-B14F-4D97-AF65-F5344CB8AC3E}">
        <p14:creationId xmlns:p14="http://schemas.microsoft.com/office/powerpoint/2010/main" val="388699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2400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Апресян </a:t>
            </a:r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 Д.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Образ человека по данным языка // Избранные труды, т.2. 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М., 1995.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Зализняк </a:t>
            </a:r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Анна А., </a:t>
            </a:r>
            <a:r>
              <a:rPr lang="ru-RU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Левонтина</a:t>
            </a:r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 Б., Шмелев А. Д.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Ключевые идеи русской языковой картины мира. 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М.: Языки славянской культуры, 2005.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Корнилов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 А. 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Языковые картины мира как производные национальных менталитетов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М., 2002.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Арутюнова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Н.Д. 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Аномалии и язык: К проблеме 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языковой картины мира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//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языкознания, 1987, №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86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8600"/>
            <a:ext cx="89916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Урысон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Е.В. 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Фундаментальные способности человека и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наивная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анатомия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//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языкознания, 1995, №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Степанов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Ю.С. 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Константы. Словарь русской культуры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М.,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1997.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Зализняк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Анна А. 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семантике щепетильности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(«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обидно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совестно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неудобно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 фоне русской языковой картины мира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//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Логический анализ языка. Языки этики. М.,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Левонтина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И.Б, Шмелев А.Д. 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Родные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просторы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//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языка. Языки пространств. М.,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34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свобода </a:t>
            </a:r>
          </a:p>
          <a:p>
            <a:r>
              <a:rPr lang="ru-RU" dirty="0"/>
              <a:t>(a) некто (X) может думать нечто вроде этого: </a:t>
            </a:r>
          </a:p>
          <a:p>
            <a:r>
              <a:rPr lang="ru-RU" dirty="0"/>
              <a:t>(b) если я хочу что-то сделать, я могу сделать это </a:t>
            </a:r>
          </a:p>
          <a:p>
            <a:r>
              <a:rPr lang="ru-RU" dirty="0"/>
              <a:t>(c) когда я нечто делаю, я могу не думать: </a:t>
            </a:r>
          </a:p>
          <a:p>
            <a:r>
              <a:rPr lang="ru-RU" dirty="0"/>
              <a:t>я не могу это сделать так, как я хочу, потому что какие-то  </a:t>
            </a:r>
          </a:p>
          <a:p>
            <a:r>
              <a:rPr lang="ru-RU" dirty="0"/>
              <a:t>(другие) люди что-нибудь сделают/скажут </a:t>
            </a:r>
          </a:p>
          <a:p>
            <a:r>
              <a:rPr lang="ru-RU" dirty="0"/>
              <a:t>(d) из-за этого X чувствует нечто хорошее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096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err="1"/>
              <a:t>wolnosc</a:t>
            </a:r>
            <a:r>
              <a:rPr lang="ru-RU" dirty="0"/>
              <a:t> </a:t>
            </a:r>
          </a:p>
          <a:p>
            <a:r>
              <a:rPr lang="ru-RU" dirty="0"/>
              <a:t>(a) всякий хочет думать нечто вроде этого: </a:t>
            </a:r>
          </a:p>
          <a:p>
            <a:r>
              <a:rPr lang="ru-RU" dirty="0"/>
              <a:t>(b) когда я что-то делаю, я это делаю, потому что хочу </a:t>
            </a:r>
          </a:p>
          <a:p>
            <a:r>
              <a:rPr lang="ru-RU" dirty="0"/>
              <a:t>(c) не потому, что кто-то говорит мне: «ты должен это сделать,  </a:t>
            </a:r>
          </a:p>
          <a:p>
            <a:r>
              <a:rPr lang="ru-RU" dirty="0"/>
              <a:t>потому что я хочу этого» </a:t>
            </a:r>
          </a:p>
          <a:p>
            <a:r>
              <a:rPr lang="ru-RU" dirty="0"/>
              <a:t>(d) очень плохо, если люди в какой-то стране не могут так думать </a:t>
            </a:r>
          </a:p>
          <a:p>
            <a:r>
              <a:rPr lang="ru-RU" dirty="0"/>
              <a:t>(e) очень хорошо, если люди в какой-то стране могут так думать.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991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1445060"/>
            <a:ext cx="4572000" cy="39678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wolnosc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(a) всякий хочет думать нечто вроде этого: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(b) когда я что-то делаю, я это делаю, потому что хочу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(c) не потому, что кто-то говорит мне: «ты должен это сделать,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потому что я хочу этого»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(d) очень плохо, если люди в какой-то стране не могут так думать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(e) очень хорошо, если люди в какой-то стране могут так думать. 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22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4525963"/>
          </a:xfrm>
        </p:spPr>
        <p:txBody>
          <a:bodyPr/>
          <a:lstStyle/>
          <a:p>
            <a:r>
              <a:rPr lang="ru-RU" sz="2000" b="1" dirty="0" err="1" smtClean="0"/>
              <a:t>fool</a:t>
            </a:r>
            <a:r>
              <a:rPr lang="ru-RU" sz="2000" b="1" dirty="0" smtClean="0"/>
              <a:t> </a:t>
            </a:r>
            <a:r>
              <a:rPr lang="ru-RU" sz="2000" b="1" dirty="0"/>
              <a:t>43/21 дурак 122 </a:t>
            </a:r>
            <a:endParaRPr lang="ru-RU" sz="2000" dirty="0"/>
          </a:p>
          <a:p>
            <a:r>
              <a:rPr lang="ru-RU" sz="2000" b="1" dirty="0" err="1"/>
              <a:t>stupid</a:t>
            </a:r>
            <a:r>
              <a:rPr lang="ru-RU" sz="2000" b="1" dirty="0"/>
              <a:t> 25/9 глупый 199 </a:t>
            </a:r>
            <a:endParaRPr lang="ru-RU" sz="2000" dirty="0"/>
          </a:p>
          <a:p>
            <a:r>
              <a:rPr lang="ru-RU" sz="2000" b="1" dirty="0" err="1"/>
              <a:t>stupidly</a:t>
            </a:r>
            <a:r>
              <a:rPr lang="ru-RU" sz="2000" b="1" dirty="0"/>
              <a:t> 12/0,4 глупо 134 </a:t>
            </a:r>
            <a:endParaRPr lang="ru-RU" sz="2000" dirty="0"/>
          </a:p>
          <a:p>
            <a:r>
              <a:rPr lang="ru-RU" sz="2000" b="1" dirty="0" err="1"/>
              <a:t>idiot</a:t>
            </a:r>
            <a:r>
              <a:rPr lang="ru-RU" sz="2000" b="1" dirty="0"/>
              <a:t> 14/1 идиот 129 </a:t>
            </a:r>
            <a:endParaRPr lang="ru-RU" sz="2000" b="1" dirty="0" smtClean="0"/>
          </a:p>
          <a:p>
            <a:endParaRPr lang="ru-RU" sz="2000" b="1" dirty="0"/>
          </a:p>
          <a:p>
            <a:r>
              <a:rPr lang="ru-RU" sz="2000" b="1" dirty="0" err="1"/>
              <a:t>absolutely</a:t>
            </a:r>
            <a:r>
              <a:rPr lang="ru-RU" sz="2000" b="1" dirty="0"/>
              <a:t> 10/12 абсолютно 166 </a:t>
            </a:r>
            <a:endParaRPr lang="ru-RU" sz="2000" dirty="0"/>
          </a:p>
          <a:p>
            <a:r>
              <a:rPr lang="ru-RU" sz="2000" b="1" dirty="0" err="1"/>
              <a:t>utterly</a:t>
            </a:r>
            <a:r>
              <a:rPr lang="ru-RU" sz="2000" b="1" dirty="0"/>
              <a:t> 27/4 совершенно 365 </a:t>
            </a:r>
            <a:endParaRPr lang="ru-RU" sz="2000" dirty="0"/>
          </a:p>
          <a:p>
            <a:r>
              <a:rPr lang="ru-RU" sz="2000" b="1" dirty="0" err="1"/>
              <a:t>perfectly</a:t>
            </a:r>
            <a:r>
              <a:rPr lang="ru-RU" sz="2000" b="1" dirty="0"/>
              <a:t> 31/27 </a:t>
            </a:r>
            <a:endParaRPr lang="ru-RU" sz="2000" dirty="0"/>
          </a:p>
          <a:p>
            <a:endParaRPr lang="ru-RU" sz="2000" dirty="0" smtClean="0"/>
          </a:p>
          <a:p>
            <a:r>
              <a:rPr lang="ru-RU" sz="2000" b="1" dirty="0" err="1"/>
              <a:t>terrribly</a:t>
            </a:r>
            <a:r>
              <a:rPr lang="ru-RU" sz="2000" b="1" dirty="0"/>
              <a:t> 18/9 ужасно 170 </a:t>
            </a:r>
            <a:endParaRPr lang="ru-RU" sz="2000" dirty="0"/>
          </a:p>
          <a:p>
            <a:r>
              <a:rPr lang="ru-RU" sz="2000" b="1" dirty="0" err="1"/>
              <a:t>awfully</a:t>
            </a:r>
            <a:r>
              <a:rPr lang="ru-RU" sz="2000" b="1" dirty="0"/>
              <a:t> 10/7 страшно 159 </a:t>
            </a:r>
            <a:endParaRPr lang="ru-RU" sz="2000" dirty="0"/>
          </a:p>
          <a:p>
            <a:r>
              <a:rPr lang="ru-RU" sz="2000" b="1" dirty="0" err="1"/>
              <a:t>horribly</a:t>
            </a:r>
            <a:r>
              <a:rPr lang="ru-RU" sz="2000" b="1" dirty="0"/>
              <a:t> 12/1 </a:t>
            </a:r>
            <a:endParaRPr lang="ru-RU" sz="2000" dirty="0"/>
          </a:p>
          <a:p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7401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Когнитивная лингвистика-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трасль языкознания, изучающая язык как инструмент познания, как средство упорядочивания, обобщения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сохранения знаний.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40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457200"/>
            <a:ext cx="8686800" cy="6126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зык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наиболее естественный доступ к сознанию и мыслительным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процессам.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 фиксирует опыт языкового коллектива.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 отражает не действительность, а то, как она познана и интерпретирована народом</a:t>
            </a:r>
            <a:r>
              <a:rPr lang="ru-RU" sz="4000" dirty="0" smtClean="0"/>
              <a:t>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081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922</Words>
  <Application>Microsoft Office PowerPoint</Application>
  <PresentationFormat>Экран (4:3)</PresentationFormat>
  <Paragraphs>156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1" baseType="lpstr">
      <vt:lpstr>Arial</vt:lpstr>
      <vt:lpstr>Calibri</vt:lpstr>
      <vt:lpstr>Times New Roman</vt:lpstr>
      <vt:lpstr>Office Theme</vt:lpstr>
      <vt:lpstr>Языковая картина мира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Когнитивная лингвистика-</vt:lpstr>
      <vt:lpstr>Презентация PowerPoint</vt:lpstr>
      <vt:lpstr>Богоявленский собор</vt:lpstr>
      <vt:lpstr>Леонид Мичурин.  Вид на Богоявленский собор</vt:lpstr>
      <vt:lpstr>Наталья Довнич. Собор Богоявления</vt:lpstr>
      <vt:lpstr>Языковая картина мира –</vt:lpstr>
      <vt:lpstr>ЯКМ</vt:lpstr>
      <vt:lpstr>I. Избирательность в отражении мира</vt:lpstr>
      <vt:lpstr>Презентация PowerPoint</vt:lpstr>
      <vt:lpstr>Презентация PowerPoint</vt:lpstr>
      <vt:lpstr> Разная степень подробности Наименования коня в бурятском языке</vt:lpstr>
      <vt:lpstr>Презентация PowerPoint</vt:lpstr>
      <vt:lpstr>Национально специфические слова </vt:lpstr>
      <vt:lpstr>хохот </vt:lpstr>
      <vt:lpstr>авось</vt:lpstr>
      <vt:lpstr>Презентация PowerPoint</vt:lpstr>
      <vt:lpstr>                          Потлач</vt:lpstr>
      <vt:lpstr> Различное членение одного и того же фрагмента ‘человек, имеющий тех же родителей’  </vt:lpstr>
      <vt:lpstr>‘передвигаться’</vt:lpstr>
      <vt:lpstr>Различные связи между фрагментами</vt:lpstr>
      <vt:lpstr>Презентация PowerPoint</vt:lpstr>
      <vt:lpstr>Презентация PowerPoint</vt:lpstr>
      <vt:lpstr>Презентация PowerPoint</vt:lpstr>
      <vt:lpstr>Презентация PowerPoint</vt:lpstr>
      <vt:lpstr>Санскрит – литературный язык Древней Индии</vt:lpstr>
      <vt:lpstr>Quadratisch. Praktisch. Gut.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Языковая картина мира</dc:title>
  <dc:creator>Windovs7</dc:creator>
  <cp:lastModifiedBy>а</cp:lastModifiedBy>
  <cp:revision>63</cp:revision>
  <dcterms:created xsi:type="dcterms:W3CDTF">2012-05-12T02:36:08Z</dcterms:created>
  <dcterms:modified xsi:type="dcterms:W3CDTF">2020-12-04T07:46:29Z</dcterms:modified>
</cp:coreProperties>
</file>