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84" r:id="rId2"/>
    <p:sldId id="308" r:id="rId3"/>
    <p:sldId id="318" r:id="rId4"/>
    <p:sldId id="310" r:id="rId5"/>
    <p:sldId id="315" r:id="rId6"/>
    <p:sldId id="312" r:id="rId7"/>
    <p:sldId id="311" r:id="rId8"/>
    <p:sldId id="314" r:id="rId9"/>
    <p:sldId id="313" r:id="rId10"/>
    <p:sldId id="295" r:id="rId11"/>
    <p:sldId id="316" r:id="rId12"/>
    <p:sldId id="319" r:id="rId13"/>
    <p:sldId id="286" r:id="rId14"/>
    <p:sldId id="297" r:id="rId15"/>
    <p:sldId id="296" r:id="rId16"/>
    <p:sldId id="304" r:id="rId17"/>
    <p:sldId id="298" r:id="rId18"/>
    <p:sldId id="299" r:id="rId19"/>
    <p:sldId id="300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1" autoAdjust="0"/>
    <p:restoredTop sz="94660"/>
  </p:normalViewPr>
  <p:slideViewPr>
    <p:cSldViewPr snapToGrid="0">
      <p:cViewPr>
        <p:scale>
          <a:sx n="90" d="100"/>
          <a:sy n="90" d="100"/>
        </p:scale>
        <p:origin x="-1164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4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3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114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88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0948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305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003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50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41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151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817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247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56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43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27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12403-79E6-4394-97B9-ACEE874C2699}" type="datetimeFigureOut">
              <a:rPr lang="ru-RU" smtClean="0"/>
              <a:pPr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09B66D-4E6A-46B8-94B7-812F7C412B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40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000" b="1" dirty="0" smtClean="0"/>
              <a:t>Лингвистический структурализм и его методы 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Структурализм образует новую парадигму в языкознании на основе </a:t>
            </a:r>
            <a:r>
              <a:rPr lang="ru-RU" sz="2800" dirty="0" err="1" smtClean="0">
                <a:solidFill>
                  <a:srgbClr val="C00000"/>
                </a:solidFill>
              </a:rPr>
              <a:t>семиологическогго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smtClean="0">
                <a:solidFill>
                  <a:srgbClr val="C00000"/>
                </a:solidFill>
              </a:rPr>
              <a:t>/ семиотического подхода </a:t>
            </a:r>
            <a:r>
              <a:rPr lang="ru-RU" sz="2800" dirty="0" smtClean="0">
                <a:solidFill>
                  <a:srgbClr val="C00000"/>
                </a:solidFill>
              </a:rPr>
              <a:t>к языку </a:t>
            </a:r>
          </a:p>
        </p:txBody>
      </p:sp>
    </p:spTree>
    <p:extLst>
      <p:ext uri="{BB962C8B-B14F-4D97-AF65-F5344CB8AC3E}">
        <p14:creationId xmlns:p14="http://schemas.microsoft.com/office/powerpoint/2010/main" val="3179698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14401"/>
            <a:ext cx="8596668" cy="5126962"/>
          </a:xfrm>
        </p:spPr>
        <p:txBody>
          <a:bodyPr>
            <a:normAutofit/>
          </a:bodyPr>
          <a:lstStyle/>
          <a:p>
            <a:r>
              <a:rPr lang="ru-RU" sz="2800" b="1" dirty="0"/>
              <a:t>Формирование </a:t>
            </a:r>
            <a:r>
              <a:rPr lang="ru-RU" sz="2800" b="1" dirty="0" smtClean="0">
                <a:solidFill>
                  <a:srgbClr val="FF0000"/>
                </a:solidFill>
              </a:rPr>
              <a:t>структурной </a:t>
            </a:r>
            <a:r>
              <a:rPr lang="ru-RU" sz="2800" b="1" dirty="0">
                <a:solidFill>
                  <a:srgbClr val="FF0000"/>
                </a:solidFill>
              </a:rPr>
              <a:t>лингвистики</a:t>
            </a:r>
            <a:r>
              <a:rPr lang="ru-RU" sz="2800" b="1" dirty="0"/>
              <a:t>. </a:t>
            </a:r>
            <a:r>
              <a:rPr lang="ru-RU" sz="2800" dirty="0"/>
              <a:t>Возникновение лингвистического структурализма относится к 20 – началу 30-х годов прошлого века. Этот процесс был обусловлен как общими тенденциями развития науки в указанный период, так и широким распространением идей «Курса общей лингвистики» </a:t>
            </a:r>
            <a:r>
              <a:rPr lang="ru-RU" sz="2800" u="sng" dirty="0"/>
              <a:t>Ф. де Соссюра </a:t>
            </a:r>
            <a:r>
              <a:rPr lang="ru-RU" sz="2800" dirty="0"/>
              <a:t>и, в определённой степени, взглядов И.А. </a:t>
            </a:r>
            <a:r>
              <a:rPr lang="ru-RU" sz="2800" u="sng" dirty="0" err="1"/>
              <a:t>Бодуэна</a:t>
            </a:r>
            <a:r>
              <a:rPr lang="ru-RU" sz="2800" u="sng" dirty="0"/>
              <a:t> де </a:t>
            </a:r>
            <a:r>
              <a:rPr lang="ru-RU" sz="2800" u="sng" dirty="0" err="1"/>
              <a:t>Куртенэ</a:t>
            </a:r>
            <a:r>
              <a:rPr lang="ru-RU" sz="2800" dirty="0"/>
              <a:t> (</a:t>
            </a:r>
            <a:r>
              <a:rPr lang="ru-RU" sz="2800" i="1" dirty="0" err="1"/>
              <a:t>Ива́н</a:t>
            </a:r>
            <a:r>
              <a:rPr lang="ru-RU" sz="2800" i="1" dirty="0"/>
              <a:t> </a:t>
            </a:r>
            <a:r>
              <a:rPr lang="ru-RU" sz="2800" i="1" dirty="0" err="1"/>
              <a:t>Алекса́ндрович</a:t>
            </a:r>
            <a:r>
              <a:rPr lang="ru-RU" sz="2800" i="1" dirty="0"/>
              <a:t> </a:t>
            </a:r>
            <a:r>
              <a:rPr lang="ru-RU" sz="2800" i="1" dirty="0" err="1"/>
              <a:t>Бодуэ́н</a:t>
            </a:r>
            <a:r>
              <a:rPr lang="ru-RU" sz="2800" i="1" dirty="0"/>
              <a:t> де </a:t>
            </a:r>
            <a:r>
              <a:rPr lang="ru-RU" sz="2800" i="1" dirty="0" err="1" smtClean="0"/>
              <a:t>Куртенэ</a:t>
            </a:r>
            <a:r>
              <a:rPr lang="ru-RU" sz="2800" i="1" dirty="0" smtClean="0"/>
              <a:t>́)</a:t>
            </a:r>
          </a:p>
        </p:txBody>
      </p:sp>
    </p:spTree>
    <p:extLst>
      <p:ext uri="{BB962C8B-B14F-4D97-AF65-F5344CB8AC3E}">
        <p14:creationId xmlns:p14="http://schemas.microsoft.com/office/powerpoint/2010/main" val="1413795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Положение </a:t>
            </a:r>
            <a:r>
              <a:rPr lang="ru-RU" sz="2800" dirty="0" err="1" smtClean="0"/>
              <a:t>Карцевского</a:t>
            </a:r>
            <a:r>
              <a:rPr lang="ru-RU" sz="2800" dirty="0" smtClean="0"/>
              <a:t> </a:t>
            </a:r>
            <a:r>
              <a:rPr lang="ru-RU" sz="2800" dirty="0"/>
              <a:t>С.О. </a:t>
            </a:r>
            <a:r>
              <a:rPr lang="ru-RU" sz="2800" dirty="0" smtClean="0"/>
              <a:t>об </a:t>
            </a:r>
            <a:r>
              <a:rPr lang="ru-RU" sz="2800" dirty="0"/>
              <a:t>асимметричном дуализме лингвистического </a:t>
            </a:r>
            <a:r>
              <a:rPr lang="ru-RU" sz="2800" dirty="0" smtClean="0"/>
              <a:t>знака: синонимия, омонимия, </a:t>
            </a:r>
            <a:r>
              <a:rPr lang="ru-RU" sz="2800" dirty="0" err="1" smtClean="0"/>
              <a:t>паронимия</a:t>
            </a:r>
            <a:r>
              <a:rPr lang="ru-RU" sz="2800" dirty="0" smtClean="0"/>
              <a:t>: полисемия </a:t>
            </a:r>
            <a:r>
              <a:rPr lang="ru-RU" sz="2800" dirty="0"/>
              <a:t/>
            </a:r>
            <a:br>
              <a:rPr lang="ru-RU" sz="2800" dirty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Лексическая </a:t>
            </a:r>
            <a:r>
              <a:rPr lang="ru-RU" b="1" dirty="0" smtClean="0"/>
              <a:t> синонимия</a:t>
            </a:r>
            <a:r>
              <a:rPr lang="ru-RU" b="1" dirty="0" smtClean="0"/>
              <a:t>. 1 означаемое = несколько означаемых. С</a:t>
            </a:r>
            <a:r>
              <a:rPr lang="ru-RU" dirty="0" smtClean="0"/>
              <a:t>инонимы </a:t>
            </a:r>
            <a:r>
              <a:rPr lang="ru-RU" dirty="0"/>
              <a:t>полные и частичные, а также:</a:t>
            </a:r>
          </a:p>
          <a:p>
            <a:r>
              <a:rPr lang="ru-RU" dirty="0"/>
              <a:t>• понятийные, или идеографические синонимы (</a:t>
            </a:r>
            <a:r>
              <a:rPr lang="ru-RU" i="1" dirty="0"/>
              <a:t>самостоятельный</a:t>
            </a:r>
            <a:r>
              <a:rPr lang="ru-RU" dirty="0"/>
              <a:t> и </a:t>
            </a:r>
            <a:r>
              <a:rPr lang="ru-RU" i="1" dirty="0"/>
              <a:t>автономный</a:t>
            </a:r>
            <a:r>
              <a:rPr lang="ru-RU" dirty="0"/>
              <a:t>);</a:t>
            </a:r>
          </a:p>
          <a:p>
            <a:r>
              <a:rPr lang="ru-RU" dirty="0"/>
              <a:t>• стилистические, или функциональные синонимы (</a:t>
            </a:r>
            <a:r>
              <a:rPr lang="ru-RU" i="1" dirty="0"/>
              <a:t>актёр</a:t>
            </a:r>
            <a:r>
              <a:rPr lang="ru-RU" dirty="0"/>
              <a:t> и </a:t>
            </a:r>
            <a:r>
              <a:rPr lang="ru-RU" i="1" dirty="0"/>
              <a:t>лицедей</a:t>
            </a:r>
            <a:r>
              <a:rPr lang="ru-RU" dirty="0"/>
              <a:t>);</a:t>
            </a:r>
          </a:p>
          <a:p>
            <a:r>
              <a:rPr lang="ru-RU" dirty="0"/>
              <a:t>• эмоционально-оценочные, или экспрессивные синонимы (</a:t>
            </a:r>
            <a:r>
              <a:rPr lang="ru-RU" i="1" dirty="0"/>
              <a:t>мальчуган, мальчонка, мальчишка</a:t>
            </a:r>
            <a:r>
              <a:rPr lang="ru-RU" dirty="0"/>
              <a:t>);</a:t>
            </a:r>
          </a:p>
          <a:p>
            <a:r>
              <a:rPr lang="ru-RU" dirty="0"/>
              <a:t>• контекстуальные (контекстные) синонимы («</a:t>
            </a:r>
            <a:r>
              <a:rPr lang="ru-RU" i="1" dirty="0"/>
              <a:t>хрипун, удавленник, фагот» </a:t>
            </a:r>
            <a:r>
              <a:rPr lang="ru-RU" dirty="0"/>
              <a:t>(</a:t>
            </a:r>
            <a:r>
              <a:rPr lang="ru-RU" dirty="0" err="1"/>
              <a:t>А.С.Грибоедов</a:t>
            </a:r>
            <a:r>
              <a:rPr lang="ru-RU" dirty="0"/>
              <a:t>)).</a:t>
            </a:r>
          </a:p>
          <a:p>
            <a:r>
              <a:rPr lang="ru-RU" i="1" dirty="0" smtClean="0"/>
              <a:t>Синтаксические: ситцевое </a:t>
            </a:r>
            <a:r>
              <a:rPr lang="ru-RU" i="1" dirty="0"/>
              <a:t>платье </a:t>
            </a:r>
            <a:r>
              <a:rPr lang="ru-RU" dirty="0"/>
              <a:t>и </a:t>
            </a:r>
            <a:r>
              <a:rPr lang="ru-RU" i="1" dirty="0"/>
              <a:t>платье из ситца, нужный всем</a:t>
            </a:r>
            <a:r>
              <a:rPr lang="ru-RU" dirty="0"/>
              <a:t> и </a:t>
            </a:r>
            <a:r>
              <a:rPr lang="ru-RU" i="1" dirty="0"/>
              <a:t>нужный для всех</a:t>
            </a:r>
            <a:r>
              <a:rPr lang="ru-RU" dirty="0"/>
              <a:t> и </a:t>
            </a:r>
            <a:r>
              <a:rPr lang="ru-RU" dirty="0" err="1" smtClean="0"/>
              <a:t>др</a:t>
            </a:r>
            <a:r>
              <a:rPr lang="ru-RU" dirty="0" smtClean="0"/>
              <a:t>: </a:t>
            </a:r>
            <a:r>
              <a:rPr lang="ru-RU" i="1" dirty="0"/>
              <a:t>Я замолчал, не зная, как мне выйти из этой ситуации</a:t>
            </a:r>
            <a:r>
              <a:rPr lang="ru-RU" dirty="0"/>
              <a:t>,</a:t>
            </a:r>
            <a:r>
              <a:rPr lang="ru-RU" i="1" dirty="0"/>
              <a:t> Я замолчал, так как не знал, как мне выйти из этой ситуации </a:t>
            </a:r>
            <a:r>
              <a:rPr lang="ru-RU" dirty="0"/>
              <a:t>и </a:t>
            </a:r>
            <a:r>
              <a:rPr lang="ru-RU" i="1" dirty="0"/>
              <a:t>Я замолчал, так как не знал выхода из этой ситуации.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8747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Омонимия. Примерно одно означающее  - разные означаемые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i="1" dirty="0"/>
              <a:t>Что сказал Наполеон,</a:t>
            </a:r>
            <a:endParaRPr lang="ru-RU" sz="3200" dirty="0"/>
          </a:p>
          <a:p>
            <a:r>
              <a:rPr lang="ru-RU" sz="3200" i="1" dirty="0"/>
              <a:t>Когда стоял на поле он</a:t>
            </a:r>
            <a:r>
              <a:rPr lang="ru-RU" sz="3200" i="1" dirty="0" smtClean="0"/>
              <a:t>?</a:t>
            </a:r>
            <a:endParaRPr lang="ru-RU" sz="3200" dirty="0" smtClean="0"/>
          </a:p>
          <a:p>
            <a:r>
              <a:rPr lang="ru-RU" sz="3200" i="1" dirty="0"/>
              <a:t>Лет до ста расти</a:t>
            </a:r>
            <a:endParaRPr lang="ru-RU" sz="3200" dirty="0"/>
          </a:p>
          <a:p>
            <a:r>
              <a:rPr lang="ru-RU" sz="3200" i="1" dirty="0"/>
              <a:t>Нам без старости </a:t>
            </a:r>
            <a:r>
              <a:rPr lang="ru-RU" sz="3200" dirty="0"/>
              <a:t>(</a:t>
            </a:r>
            <a:r>
              <a:rPr lang="ru-RU" sz="3200" dirty="0" err="1"/>
              <a:t>В.В.Маяковский</a:t>
            </a:r>
            <a:r>
              <a:rPr lang="ru-RU" sz="3200" dirty="0" smtClean="0"/>
              <a:t>).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00B0F0"/>
                </a:solidFill>
              </a:rPr>
              <a:t>                    Полисемия.</a:t>
            </a:r>
            <a:r>
              <a:rPr lang="ru-RU" sz="3200" dirty="0" smtClean="0"/>
              <a:t> </a:t>
            </a:r>
          </a:p>
          <a:p>
            <a:r>
              <a:rPr lang="ru-RU" sz="3200" dirty="0" smtClean="0"/>
              <a:t>Одно означающее – несколько разных значений (</a:t>
            </a:r>
            <a:r>
              <a:rPr lang="en-US" sz="3200" i="1" dirty="0" smtClean="0">
                <a:solidFill>
                  <a:srgbClr val="00B050"/>
                </a:solidFill>
              </a:rPr>
              <a:t>dream)</a:t>
            </a:r>
            <a:endParaRPr lang="ru-RU" sz="3200" i="1" dirty="0">
              <a:solidFill>
                <a:srgbClr val="00B050"/>
              </a:solidFill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69434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Аспекты системного анализа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4484" y="1417639"/>
            <a:ext cx="8596668" cy="517366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Языковой </a:t>
            </a:r>
            <a:r>
              <a:rPr lang="ru-RU" sz="2800" dirty="0" smtClean="0">
                <a:solidFill>
                  <a:srgbClr val="FF0000"/>
                </a:solidFill>
              </a:rPr>
              <a:t>знак ---- Форма –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значение -  функция </a:t>
            </a:r>
          </a:p>
          <a:p>
            <a:r>
              <a:rPr lang="ru-RU" sz="2800" dirty="0" smtClean="0"/>
              <a:t>Позиция знака в системе. Система (язык) – речь. Парадигматические </a:t>
            </a:r>
            <a:r>
              <a:rPr lang="en-US" sz="2800" dirty="0" smtClean="0"/>
              <a:t>(</a:t>
            </a:r>
            <a:r>
              <a:rPr lang="ru-RU" sz="2800" dirty="0" smtClean="0"/>
              <a:t>вхождение знака в иерархию и парадигму) и синтагматические (горизонтальные, линейно-комбинаторные) отношения между знаками.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Две стратегии анализа: </a:t>
            </a:r>
            <a:r>
              <a:rPr lang="ru-RU" sz="2800" dirty="0" smtClean="0">
                <a:solidFill>
                  <a:schemeClr val="tx1"/>
                </a:solidFill>
              </a:rPr>
              <a:t>семасиологический (от формы  с её значением к смыслу в речи, тексте) – ономасиологический (от смысла к способу оформления смысла, порождающий подход)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23142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Общие для структурализма постулаты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52551"/>
            <a:ext cx="8596668" cy="4688812"/>
          </a:xfrm>
        </p:spPr>
        <p:txBody>
          <a:bodyPr>
            <a:noAutofit/>
          </a:bodyPr>
          <a:lstStyle/>
          <a:p>
            <a:r>
              <a:rPr lang="ru-RU" sz="2400" dirty="0"/>
              <a:t>п</a:t>
            </a:r>
            <a:r>
              <a:rPr lang="ru-RU" sz="2400" dirty="0" smtClean="0"/>
              <a:t>редставление о языке прежде всего как структуре (в разных моделях: </a:t>
            </a:r>
            <a:r>
              <a:rPr lang="ru-RU" sz="2400" dirty="0" smtClean="0">
                <a:solidFill>
                  <a:srgbClr val="FF0000"/>
                </a:solidFill>
              </a:rPr>
              <a:t>сети отношений</a:t>
            </a:r>
            <a:r>
              <a:rPr lang="ru-RU" sz="2400" b="1" dirty="0" smtClean="0">
                <a:solidFill>
                  <a:srgbClr val="FF0000"/>
                </a:solidFill>
              </a:rPr>
              <a:t>, поля, уровней </a:t>
            </a:r>
            <a:r>
              <a:rPr lang="ru-RU" sz="2400" dirty="0" smtClean="0"/>
              <a:t>и др.): единицы, позиции в структуре, дифференциальные признаки, виды связей, тип </a:t>
            </a:r>
            <a:r>
              <a:rPr lang="ru-RU" sz="2400" dirty="0" smtClean="0"/>
              <a:t>структуры </a:t>
            </a:r>
            <a:endParaRPr lang="ru-RU" sz="2400" dirty="0"/>
          </a:p>
          <a:p>
            <a:r>
              <a:rPr lang="ru-RU" sz="2400" dirty="0" smtClean="0"/>
              <a:t>примат </a:t>
            </a:r>
            <a:r>
              <a:rPr lang="ru-RU" sz="2400" dirty="0"/>
              <a:t>синхронного изучения языка, </a:t>
            </a:r>
            <a:endParaRPr lang="ru-RU" sz="2400" dirty="0" smtClean="0"/>
          </a:p>
          <a:p>
            <a:r>
              <a:rPr lang="ru-RU" sz="2400" dirty="0"/>
              <a:t>п</a:t>
            </a:r>
            <a:r>
              <a:rPr lang="ru-RU" sz="2400" dirty="0" smtClean="0"/>
              <a:t>римат внутренней лингвистики: отказ </a:t>
            </a:r>
            <a:r>
              <a:rPr lang="ru-RU" sz="2400" dirty="0"/>
              <a:t>от смешения собственно структурных моментов с «внешними» (историческими, </a:t>
            </a:r>
            <a:r>
              <a:rPr lang="ru-RU" sz="2400" dirty="0" smtClean="0"/>
              <a:t>психологическими, </a:t>
            </a:r>
            <a:r>
              <a:rPr lang="ru-RU" sz="2400" dirty="0"/>
              <a:t>социальными и </a:t>
            </a:r>
            <a:r>
              <a:rPr lang="ru-RU" sz="2400" dirty="0" smtClean="0"/>
              <a:t>др.)</a:t>
            </a:r>
          </a:p>
        </p:txBody>
      </p:sp>
    </p:spTree>
    <p:extLst>
      <p:ext uri="{BB962C8B-B14F-4D97-AF65-F5344CB8AC3E}">
        <p14:creationId xmlns:p14="http://schemas.microsoft.com/office/powerpoint/2010/main" val="2171912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Особенности методологии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800" dirty="0"/>
              <a:t>Если лингвистика 19 в. обращала большое внимание на реализацию языка, то для СЛ текст служит лишь тем источником, из которого должна быть выведена </a:t>
            </a:r>
            <a:r>
              <a:rPr lang="ru-RU" sz="2800" b="1" dirty="0"/>
              <a:t>виртуальная </a:t>
            </a:r>
            <a:r>
              <a:rPr lang="ru-RU" sz="2800" b="1" dirty="0" smtClean="0"/>
              <a:t> (абстрактная) семиотическая </a:t>
            </a:r>
            <a:r>
              <a:rPr lang="ru-RU" sz="2800" b="1" dirty="0"/>
              <a:t>система,</a:t>
            </a:r>
            <a:r>
              <a:rPr lang="ru-RU" sz="2800" dirty="0"/>
              <a:t> затемненная, отягощенная условиями и формой её физического воплощения. Осуществление этой общей задачи поставило СЛ перед необходимостью извлечения языковых единиц из непрерывного речевого потока, определения их функционального (инвариантного)  содержания на основе бесконечно варьирующихся репрезентаций (единство в многообразии) и, наконец,  выявление иерархической организации языка, скрытой линейной реализацией речи. Эта основная задачи и цель определили те методы, которые получили название </a:t>
            </a:r>
            <a:r>
              <a:rPr lang="ru-RU" sz="2800" b="1" dirty="0"/>
              <a:t>структурных (СМ). </a:t>
            </a: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62280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Структурная методика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2400" b="1" dirty="0"/>
              <a:t>Структурная методика, </a:t>
            </a:r>
            <a:r>
              <a:rPr lang="ru-RU" sz="2400" dirty="0"/>
              <a:t>преодолевая фонологические свойства речи (язык есть членораздельная речь прежде всего) и психические рефлексы, реализуется в алгоритме :</a:t>
            </a:r>
          </a:p>
          <a:p>
            <a:pPr lvl="0"/>
            <a:r>
              <a:rPr lang="ru-RU" sz="2400" dirty="0"/>
              <a:t>Наблюдение, отбор </a:t>
            </a:r>
            <a:r>
              <a:rPr lang="ru-RU" sz="2400" dirty="0" smtClean="0"/>
              <a:t>языкового материала в речи, речевой деятельности</a:t>
            </a:r>
            <a:endParaRPr lang="ru-RU" sz="2400" dirty="0"/>
          </a:p>
          <a:p>
            <a:pPr lvl="0"/>
            <a:r>
              <a:rPr lang="ru-RU" sz="2400" dirty="0"/>
              <a:t>Выделение </a:t>
            </a:r>
            <a:r>
              <a:rPr lang="ru-RU" sz="2400" dirty="0" smtClean="0"/>
              <a:t>и описание существенных </a:t>
            </a:r>
            <a:r>
              <a:rPr lang="ru-RU" sz="2400" dirty="0"/>
              <a:t>(</a:t>
            </a:r>
            <a:r>
              <a:rPr lang="ru-RU" sz="2400" dirty="0" err="1"/>
              <a:t>семиотически</a:t>
            </a:r>
            <a:r>
              <a:rPr lang="ru-RU" sz="2400" dirty="0"/>
              <a:t> </a:t>
            </a:r>
            <a:r>
              <a:rPr lang="ru-RU" sz="2400" dirty="0" smtClean="0"/>
              <a:t>значимых, дифференцирующих) </a:t>
            </a:r>
            <a:r>
              <a:rPr lang="ru-RU" sz="2400" dirty="0"/>
              <a:t>признаков </a:t>
            </a:r>
            <a:r>
              <a:rPr lang="ru-RU" sz="2400" dirty="0" smtClean="0"/>
              <a:t>позиции, выражения </a:t>
            </a:r>
            <a:r>
              <a:rPr lang="ru-RU" sz="2400" dirty="0"/>
              <a:t>и </a:t>
            </a:r>
            <a:r>
              <a:rPr lang="ru-RU" sz="2400" dirty="0" smtClean="0"/>
              <a:t>содержания (значения), </a:t>
            </a:r>
            <a:r>
              <a:rPr lang="ru-RU" sz="2400" dirty="0"/>
              <a:t>позволяющие перейти от субстанции к форме; </a:t>
            </a:r>
          </a:p>
          <a:p>
            <a:pPr lvl="0"/>
            <a:r>
              <a:rPr lang="ru-RU" sz="2400" dirty="0" smtClean="0"/>
              <a:t>Систематизация показателей;</a:t>
            </a:r>
            <a:endParaRPr lang="ru-RU" sz="2400" dirty="0"/>
          </a:p>
          <a:p>
            <a:pPr lvl="0"/>
            <a:r>
              <a:rPr lang="ru-RU" sz="2400" dirty="0"/>
              <a:t>Объединение единиц в </a:t>
            </a:r>
            <a:r>
              <a:rPr lang="ru-RU" sz="2400" dirty="0" err="1"/>
              <a:t>изофункциональные</a:t>
            </a:r>
            <a:r>
              <a:rPr lang="ru-RU" sz="2400" dirty="0"/>
              <a:t> </a:t>
            </a:r>
            <a:r>
              <a:rPr lang="ru-RU" sz="2400" dirty="0" smtClean="0"/>
              <a:t>классы (классификация);</a:t>
            </a:r>
            <a:endParaRPr lang="ru-RU" sz="2400" dirty="0"/>
          </a:p>
          <a:p>
            <a:pPr lvl="0"/>
            <a:r>
              <a:rPr lang="ru-RU" sz="2400" dirty="0"/>
              <a:t>Определение иерархических отношений между классами единиц (синтагматическая иерархия);</a:t>
            </a:r>
          </a:p>
          <a:p>
            <a:pPr lvl="0"/>
            <a:r>
              <a:rPr lang="ru-RU" sz="2400" dirty="0"/>
              <a:t>Между членами одного класса (парадигматическая иерархия). 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2565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ОСНОВНЫЕ методы СТРУКТУРАЛИЗМА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sz="2800" dirty="0" smtClean="0">
                <a:solidFill>
                  <a:srgbClr val="7030A0"/>
                </a:solidFill>
              </a:rPr>
              <a:t>Методы фонемного анализа</a:t>
            </a:r>
            <a:r>
              <a:rPr lang="ru-RU" sz="2800" dirty="0" smtClean="0"/>
              <a:t>: Метод </a:t>
            </a:r>
            <a:r>
              <a:rPr lang="ru-RU" sz="2800" dirty="0"/>
              <a:t>фонемной сегментации. </a:t>
            </a:r>
            <a:r>
              <a:rPr lang="ru-RU" sz="2800" dirty="0" err="1"/>
              <a:t>Оппозитивный</a:t>
            </a:r>
            <a:r>
              <a:rPr lang="ru-RU" sz="2800" dirty="0"/>
              <a:t> метод. Дистрибутивный </a:t>
            </a:r>
            <a:r>
              <a:rPr lang="ru-RU" sz="2800" dirty="0" smtClean="0"/>
              <a:t>метод</a:t>
            </a:r>
            <a:endParaRPr lang="ru-RU" sz="2800" dirty="0"/>
          </a:p>
          <a:p>
            <a:pPr lvl="0"/>
            <a:r>
              <a:rPr lang="ru-RU" sz="2800" dirty="0">
                <a:solidFill>
                  <a:srgbClr val="7030A0"/>
                </a:solidFill>
              </a:rPr>
              <a:t>Метод разложения на НС </a:t>
            </a:r>
            <a:r>
              <a:rPr lang="ru-RU" sz="2800" dirty="0" smtClean="0"/>
              <a:t>(грамматический синтаксический </a:t>
            </a:r>
            <a:r>
              <a:rPr lang="ru-RU" sz="2800" dirty="0"/>
              <a:t>анализ)</a:t>
            </a:r>
          </a:p>
          <a:p>
            <a:pPr lvl="0"/>
            <a:r>
              <a:rPr lang="ru-RU" sz="2800" dirty="0">
                <a:solidFill>
                  <a:srgbClr val="7030A0"/>
                </a:solidFill>
              </a:rPr>
              <a:t>Трансформационный </a:t>
            </a:r>
            <a:r>
              <a:rPr lang="ru-RU" sz="2800" dirty="0" smtClean="0">
                <a:solidFill>
                  <a:srgbClr val="7030A0"/>
                </a:solidFill>
              </a:rPr>
              <a:t>анализ </a:t>
            </a:r>
            <a:r>
              <a:rPr lang="ru-RU" sz="2800" dirty="0" err="1" smtClean="0">
                <a:solidFill>
                  <a:srgbClr val="7030A0"/>
                </a:solidFill>
              </a:rPr>
              <a:t>З.Харриса</a:t>
            </a:r>
            <a:r>
              <a:rPr lang="ru-RU" sz="2800" dirty="0" smtClean="0">
                <a:solidFill>
                  <a:srgbClr val="7030A0"/>
                </a:solidFill>
              </a:rPr>
              <a:t>. </a:t>
            </a:r>
            <a:endParaRPr lang="ru-RU" sz="2800" dirty="0">
              <a:solidFill>
                <a:srgbClr val="7030A0"/>
              </a:solidFill>
            </a:endParaRPr>
          </a:p>
          <a:p>
            <a:pPr lvl="0"/>
            <a:r>
              <a:rPr lang="ru-RU" sz="2800" dirty="0"/>
              <a:t>Семантические методы. </a:t>
            </a:r>
            <a:r>
              <a:rPr lang="ru-RU" sz="2800" dirty="0">
                <a:solidFill>
                  <a:srgbClr val="7030A0"/>
                </a:solidFill>
              </a:rPr>
              <a:t>Метод </a:t>
            </a:r>
            <a:r>
              <a:rPr lang="ru-RU" sz="2800" dirty="0" err="1">
                <a:solidFill>
                  <a:srgbClr val="7030A0"/>
                </a:solidFill>
              </a:rPr>
              <a:t>компонетного</a:t>
            </a:r>
            <a:r>
              <a:rPr lang="ru-RU" sz="2800" dirty="0">
                <a:solidFill>
                  <a:srgbClr val="7030A0"/>
                </a:solidFill>
              </a:rPr>
              <a:t> анализа, </a:t>
            </a:r>
            <a:r>
              <a:rPr lang="ru-RU" sz="2800" dirty="0" err="1">
                <a:solidFill>
                  <a:srgbClr val="7030A0"/>
                </a:solidFill>
              </a:rPr>
              <a:t>полевый</a:t>
            </a:r>
            <a:r>
              <a:rPr lang="ru-RU" sz="2800" dirty="0">
                <a:solidFill>
                  <a:srgbClr val="7030A0"/>
                </a:solidFill>
              </a:rPr>
              <a:t> метод</a:t>
            </a:r>
            <a:r>
              <a:rPr lang="ru-RU" sz="2800" dirty="0"/>
              <a:t>  (семантические методы) </a:t>
            </a:r>
            <a:r>
              <a:rPr lang="ru-RU" sz="2800" dirty="0" smtClean="0"/>
              <a:t>и др. </a:t>
            </a: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51626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 спирали познания структурализм сменяется </a:t>
            </a:r>
            <a:r>
              <a:rPr lang="ru-RU" sz="3200" dirty="0" err="1" smtClean="0"/>
              <a:t>генеративизмом</a:t>
            </a:r>
            <a:r>
              <a:rPr lang="ru-RU" sz="3200" dirty="0" smtClean="0"/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862128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Значение концепции </a:t>
            </a:r>
            <a:r>
              <a:rPr lang="ru-RU" smtClean="0"/>
              <a:t>Ф.де</a:t>
            </a:r>
            <a:r>
              <a:rPr lang="ru-RU" dirty="0" smtClean="0"/>
              <a:t> Соссюра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/>
              <a:t>Концепция </a:t>
            </a:r>
            <a:r>
              <a:rPr lang="ru-RU" sz="2800" dirty="0" err="1" smtClean="0"/>
              <a:t>Ф.де</a:t>
            </a:r>
            <a:r>
              <a:rPr lang="ru-RU" sz="2800" dirty="0" smtClean="0"/>
              <a:t> Соссюра  породила новую парадигму в истории и методологии языкознания: СТРУКТУРАЛИЗМ.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Пражский функционализм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Женевская школа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Глоссематика и др. 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Имеет большую значимость в современной </a:t>
            </a:r>
            <a:r>
              <a:rPr lang="ru-RU" sz="2800" dirty="0" err="1" smtClean="0">
                <a:solidFill>
                  <a:srgbClr val="C00000"/>
                </a:solidFill>
              </a:rPr>
              <a:t>лингвосемиотике</a:t>
            </a:r>
            <a:r>
              <a:rPr lang="ru-RU" sz="2800" dirty="0" smtClean="0">
                <a:solidFill>
                  <a:srgbClr val="C0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848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Пункты для рассмотрения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sz="2800" b="1" dirty="0" smtClean="0"/>
              <a:t>Подход к языку</a:t>
            </a:r>
          </a:p>
          <a:p>
            <a:pPr marL="514350" indent="-514350">
              <a:buAutoNum type="arabicPeriod"/>
            </a:pPr>
            <a:r>
              <a:rPr lang="ru-RU" sz="2800" b="1" dirty="0" smtClean="0"/>
              <a:t>Формирование </a:t>
            </a:r>
            <a:r>
              <a:rPr lang="ru-RU" sz="2800" b="1" dirty="0"/>
              <a:t>структурной </a:t>
            </a:r>
            <a:r>
              <a:rPr lang="ru-RU" sz="2800" b="1" dirty="0" smtClean="0"/>
              <a:t>лингвистики</a:t>
            </a:r>
          </a:p>
          <a:p>
            <a:pPr marL="514350" indent="-514350">
              <a:buAutoNum type="arabicPeriod"/>
            </a:pPr>
            <a:r>
              <a:rPr lang="ru-RU" sz="2800" b="1" dirty="0" smtClean="0"/>
              <a:t>Аспекты системного анализа и два подхода </a:t>
            </a:r>
            <a:r>
              <a:rPr lang="ru-RU" sz="2800" b="1" dirty="0"/>
              <a:t>(</a:t>
            </a:r>
            <a:r>
              <a:rPr lang="ru-RU" sz="2800" b="1" dirty="0" smtClean="0"/>
              <a:t>стратегии анализа)</a:t>
            </a:r>
          </a:p>
          <a:p>
            <a:pPr marL="514350" indent="-514350">
              <a:buAutoNum type="arabicPeriod"/>
            </a:pPr>
            <a:r>
              <a:rPr lang="ru-RU" sz="2800" b="1" dirty="0" smtClean="0"/>
              <a:t>Общие для структурализма постулаты</a:t>
            </a:r>
          </a:p>
          <a:p>
            <a:pPr marL="514350" indent="-514350">
              <a:buAutoNum type="arabicPeriod"/>
            </a:pPr>
            <a:r>
              <a:rPr lang="ru-RU" sz="2800" b="1" dirty="0" smtClean="0"/>
              <a:t>Особенности методологии. Методика анализа Структурные методы</a:t>
            </a:r>
          </a:p>
          <a:p>
            <a:pPr marL="514350" indent="-514350">
              <a:buAutoNum type="arabicPeriod"/>
            </a:pPr>
            <a:r>
              <a:rPr lang="ru-RU" sz="2800" b="1" dirty="0" smtClean="0"/>
              <a:t>Смена структурализма </a:t>
            </a:r>
            <a:r>
              <a:rPr lang="ru-RU" sz="2800" b="1" dirty="0" err="1" smtClean="0"/>
              <a:t>генеративизмом</a:t>
            </a:r>
            <a:endParaRPr lang="ru-RU" sz="2800" b="1" dirty="0" smtClean="0"/>
          </a:p>
          <a:p>
            <a:pPr marL="514350" indent="-514350">
              <a:buAutoNum type="arabicPeriod"/>
            </a:pPr>
            <a:r>
              <a:rPr lang="ru-RU" sz="2800" b="1" dirty="0" smtClean="0"/>
              <a:t>Значимость для ИМН  </a:t>
            </a:r>
          </a:p>
          <a:p>
            <a:pPr marL="514350" indent="-514350"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6663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Язык – одна из знаковых систем, </a:t>
            </a:r>
            <a:r>
              <a:rPr lang="ru-RU" dirty="0" smtClean="0">
                <a:solidFill>
                  <a:srgbClr val="FF0000"/>
                </a:solidFill>
              </a:rPr>
              <a:t>социальная семиология </a:t>
            </a:r>
            <a:r>
              <a:rPr lang="ru-RU" dirty="0" smtClean="0"/>
              <a:t>(</a:t>
            </a:r>
            <a:r>
              <a:rPr lang="ru-RU" dirty="0" err="1" smtClean="0"/>
              <a:t>Ф.де</a:t>
            </a:r>
            <a:r>
              <a:rPr lang="ru-RU" dirty="0" smtClean="0"/>
              <a:t> Соссюр)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3600" b="1" dirty="0"/>
              <a:t>ЗНАК – единство означаемого (понятия, содержания) и означающего(Ф. де Соссюр) </a:t>
            </a:r>
          </a:p>
          <a:p>
            <a:r>
              <a:rPr lang="ru-RU" sz="3600" dirty="0"/>
              <a:t>В своём лекционном курсе Соссюр впервые в лингвистике </a:t>
            </a:r>
            <a:r>
              <a:rPr lang="ru-RU" sz="3600" dirty="0" smtClean="0"/>
              <a:t>определил </a:t>
            </a:r>
            <a:r>
              <a:rPr lang="ru-RU" sz="3600" dirty="0"/>
              <a:t>язык не просто как </a:t>
            </a:r>
            <a:r>
              <a:rPr lang="ru-RU" sz="3600" i="1" dirty="0"/>
              <a:t>систему</a:t>
            </a:r>
            <a:r>
              <a:rPr lang="ru-RU" sz="3600" dirty="0"/>
              <a:t>, </a:t>
            </a:r>
            <a:r>
              <a:rPr lang="ru-RU" sz="3600" dirty="0">
                <a:solidFill>
                  <a:srgbClr val="FF0000"/>
                </a:solidFill>
              </a:rPr>
              <a:t>а как </a:t>
            </a:r>
            <a:r>
              <a:rPr lang="ru-RU" sz="3600" i="1" dirty="0">
                <a:solidFill>
                  <a:srgbClr val="FF0000"/>
                </a:solidFill>
              </a:rPr>
              <a:t>знаковую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/>
              <a:t>систему. Он показал, что единицы языка представляют собой двусторонние сущности: у них есть </a:t>
            </a:r>
            <a:r>
              <a:rPr lang="ru-RU" sz="3600" i="1" dirty="0"/>
              <a:t>означающее</a:t>
            </a:r>
            <a:r>
              <a:rPr lang="ru-RU" sz="3600" dirty="0"/>
              <a:t> (или </a:t>
            </a:r>
            <a:r>
              <a:rPr lang="ru-RU" sz="3600" i="1" dirty="0"/>
              <a:t>план выражения</a:t>
            </a:r>
            <a:r>
              <a:rPr lang="ru-RU" sz="3600" dirty="0"/>
              <a:t>) и </a:t>
            </a:r>
            <a:r>
              <a:rPr lang="ru-RU" sz="3600" i="1" dirty="0"/>
              <a:t>означаемое</a:t>
            </a:r>
            <a:r>
              <a:rPr lang="ru-RU" sz="3600" dirty="0"/>
              <a:t> (или </a:t>
            </a:r>
            <a:r>
              <a:rPr lang="ru-RU" sz="3600" i="1" dirty="0"/>
              <a:t>план содержания</a:t>
            </a:r>
            <a:r>
              <a:rPr lang="ru-RU" sz="3600" dirty="0" smtClean="0"/>
              <a:t>). Целостность знака определяется на уровне сознания. В то же время </a:t>
            </a:r>
            <a:r>
              <a:rPr lang="ru-RU" sz="3600" dirty="0"/>
              <a:t>о</a:t>
            </a:r>
            <a:r>
              <a:rPr lang="ru-RU" sz="3600" dirty="0" smtClean="0"/>
              <a:t>значающее </a:t>
            </a:r>
            <a:r>
              <a:rPr lang="ru-RU" sz="3600" dirty="0"/>
              <a:t>знака всегда материально, оно имеет физическое выражение: это либо цепочка звуков в устной речи, либо последовательность букв на письме, выстроенных в определённом порядке. Означаемое – это то содержание, которое в языке стоит за этой цепочкой звуков (или букв). Таким образом, </a:t>
            </a:r>
            <a:r>
              <a:rPr lang="ru-RU" sz="3600" dirty="0">
                <a:solidFill>
                  <a:srgbClr val="FF0000"/>
                </a:solidFill>
              </a:rPr>
              <a:t>знаками в соссюровском понимании являются такие языковые единицы, как морфемы, слова, словосочетания и предложения.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962620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Подход к языку – </a:t>
            </a:r>
            <a:r>
              <a:rPr lang="ru-RU" dirty="0" err="1" smtClean="0"/>
              <a:t>семиологический</a:t>
            </a:r>
            <a:r>
              <a:rPr lang="ru-RU" dirty="0" smtClean="0"/>
              <a:t> (семиотический)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8284" y="1779589"/>
            <a:ext cx="8596668" cy="4754561"/>
          </a:xfrm>
        </p:spPr>
        <p:txBody>
          <a:bodyPr>
            <a:normAutofit/>
          </a:bodyPr>
          <a:lstStyle/>
          <a:p>
            <a:r>
              <a:rPr lang="ru-RU" b="1" dirty="0" smtClean="0"/>
              <a:t>Язык - социальная </a:t>
            </a:r>
            <a:r>
              <a:rPr lang="ru-RU" b="1" dirty="0"/>
              <a:t>семиология (</a:t>
            </a:r>
            <a:r>
              <a:rPr lang="ru-RU" sz="2400" b="1" dirty="0"/>
              <a:t>знаковая система): </a:t>
            </a:r>
            <a:r>
              <a:rPr lang="ru-RU" b="1" dirty="0"/>
              <a:t>коллективная семиология /в индивидуальном существовании. Индивидуальное употребление – над ним довлеет коллективный узус </a:t>
            </a:r>
            <a:r>
              <a:rPr lang="ru-RU" b="1" dirty="0" smtClean="0"/>
              <a:t>и норма </a:t>
            </a:r>
            <a:r>
              <a:rPr lang="ru-RU" b="1" dirty="0"/>
              <a:t>в языке. </a:t>
            </a:r>
          </a:p>
          <a:p>
            <a:r>
              <a:rPr lang="ru-RU" b="1" dirty="0"/>
              <a:t>Система (инвариантная, абстрагированная, потенциальная</a:t>
            </a:r>
            <a:r>
              <a:rPr lang="ru-RU" b="1" dirty="0" smtClean="0"/>
              <a:t>, ментального  плана, сознания) </a:t>
            </a:r>
            <a:r>
              <a:rPr lang="ru-RU" b="1" dirty="0"/>
              <a:t>есть совокупность  элементов, связанных по характеру значимости (</a:t>
            </a:r>
            <a:r>
              <a:rPr lang="ru-RU" b="1" dirty="0" err="1"/>
              <a:t>валёр</a:t>
            </a:r>
            <a:r>
              <a:rPr lang="ru-RU" b="1" dirty="0"/>
              <a:t>). Значимость выявляется в дифференциальных признаках. Важна позиция знака в системе. Тип взаимосвязи между единицами/позициями определяет </a:t>
            </a:r>
            <a:r>
              <a:rPr lang="ru-RU" b="1" dirty="0">
                <a:solidFill>
                  <a:srgbClr val="FF0000"/>
                </a:solidFill>
              </a:rPr>
              <a:t>ТИП СТРУКТУРЫ. 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ru-RU" b="1" dirty="0"/>
              <a:t>Система проявляется в речи в процессе речевой деятельности. </a:t>
            </a:r>
            <a:r>
              <a:rPr lang="en-US" b="1" dirty="0"/>
              <a:t>Langue – </a:t>
            </a:r>
            <a:r>
              <a:rPr lang="en-US" b="1" dirty="0" err="1"/>
              <a:t>discours</a:t>
            </a:r>
            <a:r>
              <a:rPr lang="en-US" b="1" dirty="0"/>
              <a:t> – language</a:t>
            </a:r>
            <a:endParaRPr lang="ru-RU" b="1" dirty="0"/>
          </a:p>
          <a:p>
            <a:r>
              <a:rPr lang="ru-RU" b="1" dirty="0"/>
              <a:t>Речевая деятельность </a:t>
            </a:r>
            <a:r>
              <a:rPr lang="ru-RU" b="1" dirty="0" smtClean="0"/>
              <a:t>-  </a:t>
            </a:r>
            <a:r>
              <a:rPr lang="ru-RU" b="1" dirty="0"/>
              <a:t>речь = </a:t>
            </a:r>
            <a:r>
              <a:rPr lang="ru-RU" b="1" dirty="0" smtClean="0"/>
              <a:t>язык </a:t>
            </a:r>
            <a:r>
              <a:rPr lang="ru-RU" b="1" dirty="0"/>
              <a:t>как </a:t>
            </a:r>
            <a:r>
              <a:rPr lang="ru-RU" b="1" dirty="0" smtClean="0"/>
              <a:t>система, которая «позволяет» реализоваться речи (редукционистский </a:t>
            </a:r>
            <a:r>
              <a:rPr lang="ru-RU" b="1" dirty="0"/>
              <a:t>подход)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750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Дихотомии </a:t>
            </a:r>
            <a:r>
              <a:rPr lang="ru-RU" dirty="0" smtClean="0"/>
              <a:t>языка как социальной семиологии. </a:t>
            </a:r>
            <a:r>
              <a:rPr lang="ru-RU" dirty="0" smtClean="0"/>
              <a:t>Системные отношения – как знаки связаны в системе?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 smtClean="0"/>
              <a:t>Согласно </a:t>
            </a:r>
            <a:r>
              <a:rPr lang="ru-RU" sz="2800" dirty="0" err="1" smtClean="0"/>
              <a:t>Ф.де</a:t>
            </a:r>
            <a:r>
              <a:rPr lang="ru-RU" sz="2800" dirty="0" smtClean="0"/>
              <a:t> Соссюру: </a:t>
            </a:r>
          </a:p>
          <a:p>
            <a:pPr marL="0" indent="0" algn="ctr">
              <a:buNone/>
            </a:pPr>
            <a:r>
              <a:rPr lang="ru-RU" sz="2800" b="1" dirty="0" smtClean="0"/>
              <a:t>Дихотомии: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Язык (система) – речь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Диахрония – Синхрония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Коллективная –индивидуальная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Внутренняя - внешняя</a:t>
            </a:r>
            <a:endParaRPr lang="ru-RU" sz="2800" dirty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Парадигматика-синтагматика – отношения, связывающие знаки в системе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29403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Синтагматические связи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О</a:t>
            </a:r>
            <a:r>
              <a:rPr lang="ru-RU" sz="2800" dirty="0" smtClean="0"/>
              <a:t>т </a:t>
            </a:r>
            <a:r>
              <a:rPr lang="ru-RU" sz="2800" dirty="0"/>
              <a:t>греч. </a:t>
            </a:r>
            <a:r>
              <a:rPr lang="ru-RU" sz="2800" dirty="0" err="1"/>
              <a:t>syntagma</a:t>
            </a:r>
            <a:r>
              <a:rPr lang="ru-RU" sz="2800" dirty="0"/>
              <a:t>—«вместе построенное</a:t>
            </a:r>
            <a:r>
              <a:rPr lang="ru-RU" sz="2800" dirty="0" smtClean="0"/>
              <a:t>». </a:t>
            </a:r>
            <a:r>
              <a:rPr lang="ru-RU" sz="2800" dirty="0"/>
              <a:t>Сочетания словоформ (т.е. грамматических форм слов), сочетания морфем, сочетания частей предложения, сочетания слов — это синтагмы.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274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Синтагматические связи</a:t>
            </a:r>
            <a:br>
              <a:rPr lang="ru-RU" dirty="0" smtClean="0"/>
            </a:br>
            <a:r>
              <a:rPr lang="ru-RU" dirty="0" smtClean="0"/>
              <a:t>примеры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-  Подай </a:t>
            </a:r>
            <a:r>
              <a:rPr lang="ru-RU" dirty="0" smtClean="0">
                <a:solidFill>
                  <a:srgbClr val="00B0F0"/>
                </a:solidFill>
              </a:rPr>
              <a:t>мне </a:t>
            </a:r>
            <a:r>
              <a:rPr lang="ru-RU" u="sng" dirty="0" smtClean="0">
                <a:solidFill>
                  <a:srgbClr val="00B0F0"/>
                </a:solidFill>
              </a:rPr>
              <a:t>белая бумага </a:t>
            </a:r>
            <a:r>
              <a:rPr lang="ru-RU" u="sng" dirty="0" smtClean="0"/>
              <a:t>– </a:t>
            </a:r>
            <a:r>
              <a:rPr lang="ru-RU" dirty="0" smtClean="0"/>
              <a:t>закон (отношение)  </a:t>
            </a:r>
            <a:r>
              <a:rPr lang="ru-RU" dirty="0" smtClean="0">
                <a:solidFill>
                  <a:srgbClr val="FF0000"/>
                </a:solidFill>
              </a:rPr>
              <a:t>грамматической связи </a:t>
            </a:r>
            <a:r>
              <a:rPr lang="ru-RU" dirty="0" smtClean="0"/>
              <a:t>(синтагматика)</a:t>
            </a:r>
          </a:p>
          <a:p>
            <a:r>
              <a:rPr lang="ru-RU" dirty="0" smtClean="0"/>
              <a:t>- «</a:t>
            </a:r>
            <a:r>
              <a:rPr lang="ru-RU" b="1" dirty="0">
                <a:solidFill>
                  <a:srgbClr val="00B0F0"/>
                </a:solidFill>
              </a:rPr>
              <a:t>Т</a:t>
            </a:r>
            <a:r>
              <a:rPr lang="ru-RU" b="1" dirty="0" smtClean="0">
                <a:solidFill>
                  <a:srgbClr val="00B0F0"/>
                </a:solidFill>
              </a:rPr>
              <a:t>емно-коричневые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dirty="0">
                <a:solidFill>
                  <a:srgbClr val="00B0F0"/>
                </a:solidFill>
              </a:rPr>
              <a:t>глаза</a:t>
            </a:r>
            <a:r>
              <a:rPr lang="ru-RU" dirty="0" smtClean="0"/>
              <a:t>» ----  </a:t>
            </a:r>
            <a:r>
              <a:rPr lang="ru-RU" dirty="0"/>
              <a:t>карие. </a:t>
            </a:r>
            <a:r>
              <a:rPr lang="ru-RU" dirty="0" smtClean="0"/>
              <a:t>Закон </a:t>
            </a:r>
            <a:r>
              <a:rPr lang="ru-RU" dirty="0" smtClean="0">
                <a:solidFill>
                  <a:srgbClr val="FF0000"/>
                </a:solidFill>
              </a:rPr>
              <a:t>лексической связи</a:t>
            </a:r>
            <a:r>
              <a:rPr lang="ru-RU" dirty="0" smtClean="0"/>
              <a:t>: </a:t>
            </a:r>
            <a:r>
              <a:rPr lang="ru-RU" dirty="0"/>
              <a:t>одно слово не хочет быть соседом «неположенного» </a:t>
            </a:r>
            <a:r>
              <a:rPr lang="ru-RU" dirty="0" smtClean="0"/>
              <a:t>слова</a:t>
            </a:r>
            <a:r>
              <a:rPr lang="ru-RU" dirty="0"/>
              <a:t> </a:t>
            </a:r>
            <a:r>
              <a:rPr lang="ru-RU" dirty="0" smtClean="0"/>
              <a:t>(синтагматика)</a:t>
            </a:r>
          </a:p>
          <a:p>
            <a:r>
              <a:rPr lang="ru-RU" dirty="0">
                <a:solidFill>
                  <a:srgbClr val="00B0F0"/>
                </a:solidFill>
              </a:rPr>
              <a:t>Танцуя, музыка была слышна во всех концах </a:t>
            </a:r>
            <a:r>
              <a:rPr lang="ru-RU" dirty="0" smtClean="0">
                <a:solidFill>
                  <a:srgbClr val="00B0F0"/>
                </a:solidFill>
              </a:rPr>
              <a:t>зала </a:t>
            </a:r>
            <a:r>
              <a:rPr lang="ru-RU" dirty="0" smtClean="0"/>
              <a:t>– отношения </a:t>
            </a:r>
            <a:r>
              <a:rPr lang="ru-RU" dirty="0" smtClean="0">
                <a:solidFill>
                  <a:srgbClr val="FF0000"/>
                </a:solidFill>
              </a:rPr>
              <a:t>синтаксической связи</a:t>
            </a:r>
            <a:r>
              <a:rPr lang="ru-RU" dirty="0" smtClean="0"/>
              <a:t>;</a:t>
            </a:r>
          </a:p>
          <a:p>
            <a:r>
              <a:rPr lang="ru-RU" dirty="0"/>
              <a:t>В русском языке не могут быть рядом [з] + [к]. П</a:t>
            </a:r>
            <a:r>
              <a:rPr lang="ru-RU" dirty="0" smtClean="0"/>
              <a:t>еревозка</a:t>
            </a:r>
            <a:r>
              <a:rPr lang="ru-RU" dirty="0"/>
              <a:t>? Нагрузка? Морозко? Везде сочетание [</a:t>
            </a:r>
            <a:r>
              <a:rPr lang="ru-RU" dirty="0" err="1"/>
              <a:t>ск</a:t>
            </a:r>
            <a:r>
              <a:rPr lang="ru-RU" dirty="0"/>
              <a:t>], а [</a:t>
            </a:r>
            <a:r>
              <a:rPr lang="ru-RU" dirty="0" err="1"/>
              <a:t>зк</a:t>
            </a:r>
            <a:r>
              <a:rPr lang="ru-RU" dirty="0"/>
              <a:t>] нигде нет</a:t>
            </a:r>
            <a:r>
              <a:rPr lang="ru-RU" dirty="0" smtClean="0"/>
              <a:t>.(</a:t>
            </a:r>
            <a:r>
              <a:rPr lang="ru-RU" dirty="0" smtClean="0">
                <a:solidFill>
                  <a:srgbClr val="FF0000"/>
                </a:solidFill>
              </a:rPr>
              <a:t>фонетическая системная связь)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u="sng" dirty="0"/>
          </a:p>
        </p:txBody>
      </p:sp>
      <p:sp>
        <p:nvSpPr>
          <p:cNvPr id="4" name="Пятно 1 3"/>
          <p:cNvSpPr/>
          <p:nvPr/>
        </p:nvSpPr>
        <p:spPr>
          <a:xfrm>
            <a:off x="323850" y="1905000"/>
            <a:ext cx="9144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ятно 1 4"/>
          <p:cNvSpPr/>
          <p:nvPr/>
        </p:nvSpPr>
        <p:spPr>
          <a:xfrm>
            <a:off x="323850" y="3695700"/>
            <a:ext cx="9144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но 1 5"/>
          <p:cNvSpPr/>
          <p:nvPr/>
        </p:nvSpPr>
        <p:spPr>
          <a:xfrm>
            <a:off x="476250" y="4914900"/>
            <a:ext cx="9144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893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Парадигматические отношения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90651"/>
            <a:ext cx="8596668" cy="4650712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Парадигматические отношения — это те отно­шения, которые объединяют </a:t>
            </a:r>
            <a:r>
              <a:rPr lang="ru-RU" sz="2400" dirty="0" smtClean="0">
                <a:solidFill>
                  <a:srgbClr val="FF0000"/>
                </a:solidFill>
              </a:rPr>
              <a:t>(ассоциируют в языковом сознании) единицы </a:t>
            </a:r>
            <a:r>
              <a:rPr lang="ru-RU" sz="2400" dirty="0">
                <a:solidFill>
                  <a:srgbClr val="FF0000"/>
                </a:solidFill>
              </a:rPr>
              <a:t>языка в группы, разряды, категории.</a:t>
            </a:r>
            <a:r>
              <a:rPr lang="ru-RU" sz="2400" dirty="0"/>
              <a:t> На парадигматические отношения опираются, напри­мер, система согласных, система склонения, синонимический ряд. При использовании языка парадигматические отношения позво­ляют выбрать нужную единицу, а также образовывать формы и слова по аналогии</a:t>
            </a:r>
            <a:r>
              <a:rPr lang="ru-RU" sz="2400" dirty="0" smtClean="0"/>
              <a:t>.</a:t>
            </a:r>
            <a:r>
              <a:rPr lang="ru-RU" sz="2400" dirty="0"/>
              <a:t> </a:t>
            </a:r>
          </a:p>
          <a:p>
            <a:r>
              <a:rPr lang="ru-RU" sz="2400" dirty="0" smtClean="0"/>
              <a:t>В узком значении Парадигмой </a:t>
            </a:r>
            <a:r>
              <a:rPr lang="ru-RU" sz="2400" dirty="0"/>
              <a:t>называют отношения между единицами, которые могут занять место друг </a:t>
            </a:r>
            <a:r>
              <a:rPr lang="ru-RU" sz="2400" dirty="0" smtClean="0"/>
              <a:t>друга </a:t>
            </a:r>
            <a:r>
              <a:rPr lang="ru-RU" sz="2400" dirty="0"/>
              <a:t>в одной позиции. </a:t>
            </a:r>
            <a:r>
              <a:rPr lang="ru-RU" sz="2400" dirty="0" smtClean="0"/>
              <a:t>В широком значении: системные классификационные  разряды знаков по типу отношения между ними: </a:t>
            </a:r>
          </a:p>
          <a:p>
            <a:r>
              <a:rPr lang="ru-RU" sz="2400" b="1" dirty="0" smtClean="0"/>
              <a:t>Синонимы, антонимы; омонимы, паронимы, </a:t>
            </a:r>
            <a:r>
              <a:rPr lang="ru-RU" sz="2400" b="1" dirty="0" err="1" smtClean="0"/>
              <a:t>конверсивы</a:t>
            </a:r>
            <a:r>
              <a:rPr lang="ru-RU" sz="2400" b="1" dirty="0" smtClean="0"/>
              <a:t>. Полисемия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21628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Парадигматические связи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Связь (в системе языка)  единиц, </a:t>
            </a:r>
            <a:r>
              <a:rPr lang="ru-RU" sz="2400" dirty="0"/>
              <a:t>которые встречаются в одинаковой, в одной и той же позиции — в одном окружении.</a:t>
            </a:r>
          </a:p>
          <a:p>
            <a:r>
              <a:rPr lang="ru-RU" sz="2400" dirty="0"/>
              <a:t>Например, падежные формы:</a:t>
            </a:r>
          </a:p>
          <a:p>
            <a:r>
              <a:rPr lang="ru-RU" sz="2400" dirty="0"/>
              <a:t>посылаю </a:t>
            </a:r>
            <a:r>
              <a:rPr lang="ru-RU" sz="2400" dirty="0">
                <a:solidFill>
                  <a:srgbClr val="FF0000"/>
                </a:solidFill>
              </a:rPr>
              <a:t>хлеб</a:t>
            </a:r>
            <a:r>
              <a:rPr lang="ru-RU" sz="2400" dirty="0"/>
              <a:t> вин. п.</a:t>
            </a:r>
          </a:p>
          <a:p>
            <a:r>
              <a:rPr lang="ru-RU" sz="2400" dirty="0"/>
              <a:t>посылаю </a:t>
            </a:r>
            <a:r>
              <a:rPr lang="ru-RU" sz="2400" dirty="0">
                <a:solidFill>
                  <a:srgbClr val="FF0000"/>
                </a:solidFill>
              </a:rPr>
              <a:t>хлеба</a:t>
            </a:r>
            <a:r>
              <a:rPr lang="ru-RU" sz="2400" dirty="0"/>
              <a:t> род. п.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7447918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Бегущая строка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930</TotalTime>
  <Words>1266</Words>
  <Application>Microsoft Office PowerPoint</Application>
  <PresentationFormat>Произвольный</PresentationFormat>
  <Paragraphs>90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Грань</vt:lpstr>
      <vt:lpstr>Лингвистический структурализм и его методы </vt:lpstr>
      <vt:lpstr>Пункты для рассмотрения</vt:lpstr>
      <vt:lpstr>Язык – одна из знаковых систем, социальная семиология (Ф.де Соссюр) </vt:lpstr>
      <vt:lpstr>Подход к языку – семиологический (семиотический)</vt:lpstr>
      <vt:lpstr>Дихотомии языка как социальной семиологии. Системные отношения – как знаки связаны в системе? </vt:lpstr>
      <vt:lpstr>Синтагматические связи </vt:lpstr>
      <vt:lpstr>Синтагматические связи примеры </vt:lpstr>
      <vt:lpstr>Парадигматические отношения </vt:lpstr>
      <vt:lpstr>Парадигматические связи</vt:lpstr>
      <vt:lpstr> </vt:lpstr>
      <vt:lpstr>Положение Карцевского С.О. об асимметричном дуализме лингвистического знака: синонимия, омонимия, паронимия: полисемия  </vt:lpstr>
      <vt:lpstr>Омонимия. Примерно одно означающее  - разные означаемые</vt:lpstr>
      <vt:lpstr>Аспекты системного анализа</vt:lpstr>
      <vt:lpstr>Общие для структурализма постулаты</vt:lpstr>
      <vt:lpstr>Особенности методологии </vt:lpstr>
      <vt:lpstr>Структурная методика</vt:lpstr>
      <vt:lpstr>ОСНОВНЫЕ методы СТРУКТУРАЛИЗМА</vt:lpstr>
      <vt:lpstr>Презентация PowerPoint</vt:lpstr>
      <vt:lpstr>Значение концепции Ф.де Соссюра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ЭТНОСЕМОМЕТРИЯ ЗНАКОВ «ИННОВАЦИЯ» И «创新»:        СРАВНИТЕЛЬНЫЕ РУССКО-КИТАЙСКИЕ ПАРАЛЛЕЛИ</dc:title>
  <dc:creator>DNA7 X86</dc:creator>
  <cp:lastModifiedBy>User</cp:lastModifiedBy>
  <cp:revision>199</cp:revision>
  <dcterms:created xsi:type="dcterms:W3CDTF">2016-05-16T11:04:38Z</dcterms:created>
  <dcterms:modified xsi:type="dcterms:W3CDTF">2025-09-10T06:07:15Z</dcterms:modified>
</cp:coreProperties>
</file>