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75"/>
  </p:handoutMasterIdLst>
  <p:sldIdLst>
    <p:sldId id="256" r:id="rId3"/>
    <p:sldId id="257" r:id="rId4"/>
    <p:sldId id="258" r:id="rId6"/>
    <p:sldId id="263" r:id="rId7"/>
    <p:sldId id="329" r:id="rId8"/>
    <p:sldId id="330" r:id="rId9"/>
    <p:sldId id="259" r:id="rId10"/>
    <p:sldId id="264" r:id="rId11"/>
    <p:sldId id="260" r:id="rId12"/>
    <p:sldId id="261" r:id="rId13"/>
    <p:sldId id="262" r:id="rId14"/>
    <p:sldId id="265" r:id="rId15"/>
    <p:sldId id="266" r:id="rId16"/>
    <p:sldId id="267" r:id="rId17"/>
    <p:sldId id="268" r:id="rId18"/>
    <p:sldId id="269" r:id="rId19"/>
    <p:sldId id="270" r:id="rId20"/>
    <p:sldId id="272" r:id="rId21"/>
    <p:sldId id="274" r:id="rId22"/>
    <p:sldId id="273" r:id="rId23"/>
    <p:sldId id="271" r:id="rId24"/>
    <p:sldId id="275" r:id="rId25"/>
    <p:sldId id="277" r:id="rId26"/>
    <p:sldId id="278" r:id="rId27"/>
    <p:sldId id="279" r:id="rId28"/>
    <p:sldId id="276"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7" r:id="rId46"/>
    <p:sldId id="298" r:id="rId47"/>
    <p:sldId id="299" r:id="rId48"/>
    <p:sldId id="300" r:id="rId49"/>
    <p:sldId id="301" r:id="rId50"/>
    <p:sldId id="302" r:id="rId51"/>
    <p:sldId id="296" r:id="rId52"/>
    <p:sldId id="303" r:id="rId53"/>
    <p:sldId id="304" r:id="rId54"/>
    <p:sldId id="305" r:id="rId55"/>
    <p:sldId id="306" r:id="rId56"/>
    <p:sldId id="308" r:id="rId57"/>
    <p:sldId id="307" r:id="rId58"/>
    <p:sldId id="309" r:id="rId59"/>
    <p:sldId id="310" r:id="rId60"/>
    <p:sldId id="311" r:id="rId61"/>
    <p:sldId id="312" r:id="rId62"/>
    <p:sldId id="313" r:id="rId63"/>
    <p:sldId id="314" r:id="rId64"/>
    <p:sldId id="315" r:id="rId65"/>
    <p:sldId id="317" r:id="rId66"/>
    <p:sldId id="318" r:id="rId67"/>
    <p:sldId id="319" r:id="rId68"/>
    <p:sldId id="320" r:id="rId69"/>
    <p:sldId id="321" r:id="rId70"/>
    <p:sldId id="322" r:id="rId71"/>
    <p:sldId id="324" r:id="rId72"/>
    <p:sldId id="325" r:id="rId73"/>
    <p:sldId id="323" r:id="rId74"/>
  </p:sldIdLst>
  <p:sldSz cx="12192000" cy="6858000"/>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7"/>
    <p:restoredTop sz="84354"/>
  </p:normalViewPr>
  <p:slideViewPr>
    <p:cSldViewPr snapToGrid="0">
      <p:cViewPr varScale="1">
        <p:scale>
          <a:sx n="107" d="100"/>
          <a:sy n="107" d="100"/>
        </p:scale>
        <p:origin x="2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handoutMaster" Target="handoutMasters/handoutMaster1.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6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6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51A6D95-741A-1745-87B0-321398746D72}" type="datetimeFigureOut">
              <a:rPr lang="ru-RU" smtClean="0"/>
            </a:fld>
            <a:endParaRPr lang="ru-RU"/>
          </a:p>
        </p:txBody>
      </p:sp>
      <p:sp>
        <p:nvSpPr>
          <p:cNvPr id="4" name="Образ слайда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6" name="Нижний колонтитул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CD1EFB8-B8C7-D14D-BB31-A4229CF03E9F}"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9" Type="http://schemas.openxmlformats.org/officeDocument/2006/relationships/hyperlink" Target="https://ru.wikipedia.org/wiki/%D0%A4%D1%80%D0%B0%D0%B7%D0%B0" TargetMode="External"/><Relationship Id="rId8" Type="http://schemas.openxmlformats.org/officeDocument/2006/relationships/hyperlink" Target="https://ru.wikipedia.org/wiki/%D0%A1%D0%BB%D0%BE%D0%B2%D0%BE%D1%81%D0%BE%D1%87%D0%B5%D1%82%D0%B0%D0%BD%D0%B8%D0%B5" TargetMode="External"/><Relationship Id="rId7" Type="http://schemas.openxmlformats.org/officeDocument/2006/relationships/hyperlink" Target="https://ru.wikipedia.org/wiki/%D0%A4%D0%BE%D0%BD%D0%B5%D1%82%D0%B8%D0%BA%D0%B0" TargetMode="External"/><Relationship Id="rId6" Type="http://schemas.openxmlformats.org/officeDocument/2006/relationships/hyperlink" Target="https://ru.wikipedia.org/wiki/%D0%93%D1%80%D0%B0%D0%BC%D0%BC%D0%B0%D1%82%D0%B8%D0%BA%D0%B0" TargetMode="External"/><Relationship Id="rId5" Type="http://schemas.openxmlformats.org/officeDocument/2006/relationships/hyperlink" Target="https://ru.wikipedia.org/wiki/%D0%A1%D0%B5%D0%BC%D0%B0%D0%BD%D1%82%D0%B8%D0%BA%D0%B0" TargetMode="External"/><Relationship Id="rId4" Type="http://schemas.openxmlformats.org/officeDocument/2006/relationships/hyperlink" Target="https://ru.wikipedia.org/wiki/%D0%A1%D0%BB%D0%BE%D0%B2%D0%BE" TargetMode="External"/><Relationship Id="rId3" Type="http://schemas.openxmlformats.org/officeDocument/2006/relationships/hyperlink" Target="https://ru.wikipedia.org/wiki/%D0%94%D1%80%D0%B5%D0%B2%D0%BD%D0%B5%D0%B3%D1%80%D0%B5%D1%87%D0%B5%D1%81%D0%BA%D0%B8%D0%B9_%D1%8F%D0%B7%D1%8B%D0%BA" TargetMode="External"/><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1200" kern="1200" dirty="0">
                <a:solidFill>
                  <a:schemeClr val="tx1"/>
                </a:solidFill>
                <a:effectLst/>
                <a:latin typeface="+mn-lt"/>
                <a:ea typeface="+mn-ea"/>
                <a:cs typeface="+mn-cs"/>
              </a:rPr>
              <a:t>В первой половине 90-х гг. корпусная лингвистика окончательно сформировалась как отдельный раздел науки о языке. При этом она тесно взаимодействует с компьютерной лингвистикой, используя ее достижения и в свою очередь обогащая ее.</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8CD1EFB8-B8C7-D14D-BB31-A4229CF03E9F}" type="slidenum">
              <a:rPr lang="ru-RU" smtClean="0"/>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1200" kern="1200" dirty="0">
                <a:solidFill>
                  <a:schemeClr val="tx1"/>
                </a:solidFill>
                <a:effectLst/>
                <a:latin typeface="+mn-lt"/>
                <a:ea typeface="+mn-ea"/>
                <a:cs typeface="+mn-cs"/>
              </a:rPr>
              <a:t>Другие специалисты по языку (литературоведы, редакторы) также в ряде случаев могут получить ответы на интересующие их вопросы, обратившись к корпусу. Специалисты по общественным наукам (историки, социологи) также могут изучать свои объекты через язык, используя такие параметры текстов, как период, автор или жанр. Литературоведы используют корпусы для </a:t>
            </a:r>
            <a:r>
              <a:rPr lang="ru-RU" sz="1200" kern="1200" dirty="0" err="1">
                <a:solidFill>
                  <a:schemeClr val="tx1"/>
                </a:solidFill>
                <a:effectLst/>
                <a:latin typeface="+mn-lt"/>
                <a:ea typeface="+mn-ea"/>
                <a:cs typeface="+mn-cs"/>
              </a:rPr>
              <a:t>стилеметрических</a:t>
            </a:r>
            <a:r>
              <a:rPr lang="ru-RU" sz="1200" kern="1200" dirty="0">
                <a:solidFill>
                  <a:schemeClr val="tx1"/>
                </a:solidFill>
                <a:effectLst/>
                <a:latin typeface="+mn-lt"/>
                <a:ea typeface="+mn-ea"/>
                <a:cs typeface="+mn-cs"/>
              </a:rPr>
              <a:t> исследований. Наконец, корпусы используются для разработки и настройки различных автоматизированных систем (машинный перевод, распознавание речи, информационный поиск).</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8CD1EFB8-B8C7-D14D-BB31-A4229CF03E9F}" type="slidenum">
              <a:rPr lang="ru-RU" smtClean="0"/>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CD1EFB8-B8C7-D14D-BB31-A4229CF03E9F}" type="slidenum">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1200" kern="1200" dirty="0">
                <a:solidFill>
                  <a:schemeClr val="tx1"/>
                </a:solidFill>
                <a:effectLst/>
                <a:latin typeface="+mn-lt"/>
                <a:ea typeface="+mn-ea"/>
                <a:cs typeface="+mn-cs"/>
              </a:rPr>
              <a:t>Можно сказать, что все современные лингвистические исследования и работы по составлению словарей и грамматик так или иначе ориентированы на использование представительных корпусов текстов. Развитие современных интеллектуальных программных систем, предназначенных для обработки текстов на естественном языке, также требует большой экспериментальной лингвистической базы. Спрос на корпусные данные совпал с появлением соответствующих технических возможностей.</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8CD1EFB8-B8C7-D14D-BB31-A4229CF03E9F}" type="slidenum">
              <a:rPr lang="ru-RU" smtClean="0"/>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t>В частности, на основе корпусов можно получить данные о частоте словоформ, лексем, грамматических категорий, проследить изменение частот и контекстов в различные периоды времени, получить данные о совместной встречаемости лексических единиц и т.д. </a:t>
            </a:r>
            <a:endParaRPr lang="ru-RU" dirty="0"/>
          </a:p>
        </p:txBody>
      </p:sp>
      <p:sp>
        <p:nvSpPr>
          <p:cNvPr id="4" name="Номер слайда 3"/>
          <p:cNvSpPr>
            <a:spLocks noGrp="1"/>
          </p:cNvSpPr>
          <p:nvPr>
            <p:ph type="sldNum" sz="quarter" idx="5"/>
          </p:nvPr>
        </p:nvSpPr>
        <p:spPr/>
        <p:txBody>
          <a:bodyPr/>
          <a:lstStyle/>
          <a:p>
            <a:fld id="{8CD1EFB8-B8C7-D14D-BB31-A4229CF03E9F}" type="slidenum">
              <a:rPr lang="ru-RU" smtClean="0"/>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dirty="0"/>
              <a:t>Имеются разные подходы к определению репрезентативности, можно сказать, что применительно к общеязыковому (национальному) корпусу это понятие невозможно рассчитать и описать строго математически, однако к этому можно и нужно стремиться, как на этапе проектирования корпуса, так и на этапе его эксплуатации.</a:t>
            </a:r>
            <a:endParaRPr lang="ru-RU" dirty="0"/>
          </a:p>
          <a:p>
            <a:endParaRPr lang="ru-RU" dirty="0"/>
          </a:p>
        </p:txBody>
      </p:sp>
      <p:sp>
        <p:nvSpPr>
          <p:cNvPr id="4" name="Номер слайда 3"/>
          <p:cNvSpPr>
            <a:spLocks noGrp="1"/>
          </p:cNvSpPr>
          <p:nvPr>
            <p:ph type="sldNum" sz="quarter" idx="5"/>
          </p:nvPr>
        </p:nvSpPr>
        <p:spPr/>
        <p:txBody>
          <a:bodyPr/>
          <a:lstStyle/>
          <a:p>
            <a:fld id="{8CD1EFB8-B8C7-D14D-BB31-A4229CF03E9F}" type="slidenum">
              <a:rPr lang="ru-RU" smtClean="0"/>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1200" b="0" i="0" kern="1200" dirty="0" err="1">
                <a:solidFill>
                  <a:schemeClr val="tx1"/>
                </a:solidFill>
                <a:effectLst/>
                <a:latin typeface="+mn-lt"/>
                <a:ea typeface="+mn-ea"/>
                <a:cs typeface="+mn-cs"/>
              </a:rPr>
              <a:t>Графематический</a:t>
            </a:r>
            <a:r>
              <a:rPr lang="ru-RU" sz="1200" b="0" i="0" kern="1200" dirty="0">
                <a:solidFill>
                  <a:schemeClr val="tx1"/>
                </a:solidFill>
                <a:effectLst/>
                <a:latin typeface="+mn-lt"/>
                <a:ea typeface="+mn-ea"/>
                <a:cs typeface="+mn-cs"/>
              </a:rPr>
              <a:t> анализ— выделение в тексте слов, цифровых комплексов, знаков препинания, формул и т.д. Все эти выделенные элементы называют лексемами(токенами).Иногда осуществляют деление текста на более крупные единицы: абзацы, предложения. На этом этапе ориентиром для разбивки являются пробелы, отступы (абзацы), знаки препинания (конец предложения). </a:t>
            </a:r>
            <a:r>
              <a:rPr lang="ru-RU" sz="1200" b="1" i="0" kern="1200" dirty="0" err="1">
                <a:solidFill>
                  <a:schemeClr val="tx1"/>
                </a:solidFill>
                <a:effectLst/>
                <a:latin typeface="+mn-lt"/>
                <a:ea typeface="+mn-ea"/>
                <a:cs typeface="+mn-cs"/>
              </a:rPr>
              <a:t>Графе́ма</a:t>
            </a:r>
            <a:r>
              <a:rPr lang="ru-RU" sz="1200" b="0" i="0" kern="1200" dirty="0">
                <a:solidFill>
                  <a:schemeClr val="tx1"/>
                </a:solidFill>
                <a:effectLst/>
                <a:latin typeface="+mn-lt"/>
                <a:ea typeface="+mn-ea"/>
                <a:cs typeface="+mn-cs"/>
              </a:rPr>
              <a:t> (др.-греч. </a:t>
            </a:r>
            <a:r>
              <a:rPr lang="el-GR" sz="1200" b="0" i="0" kern="1200" dirty="0">
                <a:solidFill>
                  <a:schemeClr val="tx1"/>
                </a:solidFill>
                <a:effectLst/>
                <a:latin typeface="+mn-lt"/>
                <a:ea typeface="+mn-ea"/>
                <a:cs typeface="+mn-cs"/>
              </a:rPr>
              <a:t>γράφω, «</a:t>
            </a:r>
            <a:r>
              <a:rPr lang="ru-RU" sz="1200" b="0" i="0" kern="1200" dirty="0">
                <a:solidFill>
                  <a:schemeClr val="tx1"/>
                </a:solidFill>
                <a:effectLst/>
                <a:latin typeface="+mn-lt"/>
                <a:ea typeface="+mn-ea"/>
                <a:cs typeface="+mn-cs"/>
              </a:rPr>
              <a:t>пишу» + суффикс «-</a:t>
            </a:r>
            <a:r>
              <a:rPr lang="ru-RU" sz="1200" b="0" i="0" kern="1200" dirty="0" err="1">
                <a:solidFill>
                  <a:schemeClr val="tx1"/>
                </a:solidFill>
                <a:effectLst/>
                <a:latin typeface="+mn-lt"/>
                <a:ea typeface="+mn-ea"/>
                <a:cs typeface="+mn-cs"/>
              </a:rPr>
              <a:t>ема</a:t>
            </a:r>
            <a:r>
              <a:rPr lang="ru-RU" sz="1200" b="0" i="0" kern="1200" dirty="0">
                <a:solidFill>
                  <a:schemeClr val="tx1"/>
                </a:solidFill>
                <a:effectLst/>
                <a:latin typeface="+mn-lt"/>
                <a:ea typeface="+mn-ea"/>
                <a:cs typeface="+mn-cs"/>
              </a:rPr>
              <a:t>») — минимальная единица письменности: в алфавитных системах письма — буква (или другое отражение фонемы), в неалфавитных системах письма — слоговой знак, иероглиф, идеограмма и другие. </a:t>
            </a:r>
            <a:r>
              <a:rPr lang="ru-RU" sz="1200" b="1" i="0" kern="1200" dirty="0">
                <a:solidFill>
                  <a:schemeClr val="tx1"/>
                </a:solidFill>
                <a:effectLst/>
                <a:latin typeface="+mn-lt"/>
                <a:ea typeface="+mn-ea"/>
                <a:cs typeface="+mn-cs"/>
              </a:rPr>
              <a:t>Графема</a:t>
            </a:r>
            <a:r>
              <a:rPr lang="ru-RU" sz="1200" b="0" i="0" kern="1200" dirty="0">
                <a:solidFill>
                  <a:schemeClr val="tx1"/>
                </a:solidFill>
                <a:effectLst/>
                <a:latin typeface="+mn-lt"/>
                <a:ea typeface="+mn-ea"/>
                <a:cs typeface="+mn-cs"/>
              </a:rPr>
              <a:t> однозначно отличима от любой другой единицы этой же письменности; варианты одной и той же </a:t>
            </a:r>
            <a:r>
              <a:rPr lang="ru-RU" sz="1200" b="1" i="0" kern="1200" dirty="0">
                <a:solidFill>
                  <a:schemeClr val="tx1"/>
                </a:solidFill>
                <a:effectLst/>
                <a:latin typeface="+mn-lt"/>
                <a:ea typeface="+mn-ea"/>
                <a:cs typeface="+mn-cs"/>
              </a:rPr>
              <a:t>графемы</a:t>
            </a:r>
            <a:r>
              <a:rPr lang="ru-RU" sz="1200" b="0" i="0" kern="1200" dirty="0">
                <a:solidFill>
                  <a:schemeClr val="tx1"/>
                </a:solidFill>
                <a:effectLst/>
                <a:latin typeface="+mn-lt"/>
                <a:ea typeface="+mn-ea"/>
                <a:cs typeface="+mn-cs"/>
              </a:rPr>
              <a:t> называются </a:t>
            </a:r>
            <a:r>
              <a:rPr lang="ru-RU" sz="1200" b="0" i="0" kern="1200" dirty="0" err="1">
                <a:solidFill>
                  <a:schemeClr val="tx1"/>
                </a:solidFill>
                <a:effectLst/>
                <a:latin typeface="+mn-lt"/>
                <a:ea typeface="+mn-ea"/>
                <a:cs typeface="+mn-cs"/>
              </a:rPr>
              <a:t>аллографами</a:t>
            </a:r>
            <a:r>
              <a:rPr lang="ru-RU" sz="1200" b="0" i="0" kern="1200" dirty="0">
                <a:solidFill>
                  <a:schemeClr val="tx1"/>
                </a:solidFill>
                <a:effectLst/>
                <a:latin typeface="+mn-lt"/>
                <a:ea typeface="+mn-ea"/>
                <a:cs typeface="+mn-cs"/>
              </a:rPr>
              <a:t> (от греч. </a:t>
            </a:r>
            <a:r>
              <a:rPr lang="el-GR" sz="1200" b="0" i="0" kern="1200" dirty="0">
                <a:solidFill>
                  <a:schemeClr val="tx1"/>
                </a:solidFill>
                <a:effectLst/>
                <a:latin typeface="+mn-lt"/>
                <a:ea typeface="+mn-ea"/>
                <a:cs typeface="+mn-cs"/>
              </a:rPr>
              <a:t>άλλος, «</a:t>
            </a:r>
            <a:r>
              <a:rPr lang="ru-RU" sz="1200" b="0" i="0" kern="1200" dirty="0">
                <a:solidFill>
                  <a:schemeClr val="tx1"/>
                </a:solidFill>
                <a:effectLst/>
                <a:latin typeface="+mn-lt"/>
                <a:ea typeface="+mn-ea"/>
                <a:cs typeface="+mn-cs"/>
              </a:rPr>
              <a:t>другой» и греч. </a:t>
            </a:r>
            <a:r>
              <a:rPr lang="el-GR" sz="1200" b="0" i="0" kern="1200" dirty="0">
                <a:solidFill>
                  <a:schemeClr val="tx1"/>
                </a:solidFill>
                <a:effectLst/>
                <a:latin typeface="+mn-lt"/>
                <a:ea typeface="+mn-ea"/>
                <a:cs typeface="+mn-cs"/>
              </a:rPr>
              <a:t>γράφω, «</a:t>
            </a:r>
            <a:r>
              <a:rPr lang="ru-RU" sz="1200" b="0" i="0" kern="1200" dirty="0">
                <a:solidFill>
                  <a:schemeClr val="tx1"/>
                </a:solidFill>
                <a:effectLst/>
                <a:latin typeface="+mn-lt"/>
                <a:ea typeface="+mn-ea"/>
                <a:cs typeface="+mn-cs"/>
              </a:rPr>
              <a:t>пишу»).</a:t>
            </a:r>
            <a:endParaRPr lang="ru-RU" sz="1200" b="0" i="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8CD1EFB8-B8C7-D14D-BB31-A4229CF03E9F}" type="slidenum">
              <a:rPr lang="ru-RU" smtClean="0"/>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CD1EFB8-B8C7-D14D-BB31-A4229CF03E9F}" type="slidenum">
              <a:rPr lang="ru-RU" smtClean="0"/>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CD1EFB8-B8C7-D14D-BB31-A4229CF03E9F}" type="slidenum">
              <a:rPr lang="ru-RU" smtClean="0"/>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Под грамматическими омонимами мы понимаем слова, тождественные по звучанию и написанию, но принадлежащие к разным частям речи и в силу этого характеризующиеся семантическими различиями. Междометия могут иметь омонимы среди различных частей речи. Рассмотрим случаи грамматической омонимии на базе исследуемого языкового явления подробнее.</a:t>
            </a:r>
            <a:endParaRPr lang="ru-RU" dirty="0"/>
          </a:p>
        </p:txBody>
      </p:sp>
      <p:sp>
        <p:nvSpPr>
          <p:cNvPr id="4" name="Номер слайда 3"/>
          <p:cNvSpPr>
            <a:spLocks noGrp="1"/>
          </p:cNvSpPr>
          <p:nvPr>
            <p:ph type="sldNum" sz="quarter" idx="5"/>
          </p:nvPr>
        </p:nvSpPr>
        <p:spPr/>
        <p:txBody>
          <a:bodyPr/>
          <a:lstStyle/>
          <a:p>
            <a:fld id="{8CD1EFB8-B8C7-D14D-BB31-A4229CF03E9F}" type="slidenum">
              <a:rPr lang="ru-RU" smtClean="0"/>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Леммы – (здесь) начальная, словарная форма слова</a:t>
            </a:r>
            <a:endParaRPr lang="ru-RU" dirty="0"/>
          </a:p>
          <a:p>
            <a:r>
              <a:rPr lang="ru-RU" dirty="0"/>
              <a:t>Разрывная синтагма – это, напр., </a:t>
            </a:r>
            <a:r>
              <a:rPr lang="en-US" sz="1200" b="0" i="0" kern="1200" dirty="0">
                <a:solidFill>
                  <a:schemeClr val="tx1"/>
                </a:solidFill>
                <a:effectLst/>
                <a:latin typeface="+mn-lt"/>
                <a:ea typeface="+mn-ea"/>
                <a:cs typeface="+mn-cs"/>
              </a:rPr>
              <a:t>take (</a:t>
            </a:r>
            <a:r>
              <a:rPr lang="en-US" sz="1200" b="0" i="0" kern="1200" dirty="0" err="1">
                <a:solidFill>
                  <a:schemeClr val="tx1"/>
                </a:solidFill>
                <a:effectLst/>
                <a:latin typeface="+mn-lt"/>
                <a:ea typeface="+mn-ea"/>
                <a:cs typeface="+mn-cs"/>
              </a:rPr>
              <a:t>smth</a:t>
            </a:r>
            <a:r>
              <a:rPr lang="en-US" sz="1200" b="0" i="0" kern="1200" dirty="0">
                <a:solidFill>
                  <a:schemeClr val="tx1"/>
                </a:solidFill>
                <a:effectLst/>
                <a:latin typeface="+mn-lt"/>
                <a:ea typeface="+mn-ea"/>
                <a:cs typeface="+mn-cs"/>
              </a:rPr>
              <a:t>) out</a:t>
            </a:r>
            <a:endParaRPr lang="ru-RU" sz="1200" b="0" i="0" kern="1200" dirty="0">
              <a:solidFill>
                <a:schemeClr val="tx1"/>
              </a:solidFill>
              <a:effectLst/>
              <a:latin typeface="+mn-lt"/>
              <a:ea typeface="+mn-ea"/>
              <a:cs typeface="+mn-cs"/>
            </a:endParaRPr>
          </a:p>
          <a:p>
            <a:pPr algn="l"/>
            <a:r>
              <a:rPr lang="ru-RU" b="1" i="0" dirty="0" err="1">
                <a:solidFill>
                  <a:srgbClr val="202122"/>
                </a:solidFill>
                <a:effectLst/>
                <a:latin typeface="Arial" panose="020B0604020202020204" pitchFamily="34" charset="0"/>
              </a:rPr>
              <a:t>Синта́гма</a:t>
            </a:r>
            <a:r>
              <a:rPr lang="ru-RU" b="0" i="0" dirty="0">
                <a:solidFill>
                  <a:srgbClr val="202122"/>
                </a:solidFill>
                <a:effectLst/>
                <a:latin typeface="Arial" panose="020B0604020202020204" pitchFamily="34" charset="0"/>
              </a:rPr>
              <a:t> (</a:t>
            </a:r>
            <a:r>
              <a:rPr lang="ru-RU" b="0" i="0" u="none" strike="noStrike" dirty="0">
                <a:solidFill>
                  <a:srgbClr val="0645AD"/>
                </a:solidFill>
                <a:effectLst/>
                <a:latin typeface="Arial" panose="020B0604020202020204" pitchFamily="34" charset="0"/>
                <a:hlinkClick r:id="rId3" tooltip="Древнегреческий язык"/>
              </a:rPr>
              <a:t>др.-греч.</a:t>
            </a:r>
            <a:r>
              <a:rPr lang="ru-RU" b="0" i="0" dirty="0">
                <a:solidFill>
                  <a:srgbClr val="202122"/>
                </a:solidFill>
                <a:effectLst/>
                <a:latin typeface="Arial" panose="020B0604020202020204" pitchFamily="34" charset="0"/>
              </a:rPr>
              <a:t> </a:t>
            </a:r>
            <a:r>
              <a:rPr lang="el-GR" b="0" i="0" dirty="0">
                <a:solidFill>
                  <a:srgbClr val="202122"/>
                </a:solidFill>
                <a:effectLst/>
                <a:latin typeface="palatino linotype" panose="02040502050505030304" pitchFamily="18" charset="0"/>
              </a:rPr>
              <a:t>σύνταγμα</a:t>
            </a:r>
            <a:r>
              <a:rPr lang="el-GR"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букв. «</a:t>
            </a:r>
            <a:r>
              <a:rPr lang="ru-RU" b="0" i="0" dirty="0" err="1">
                <a:solidFill>
                  <a:srgbClr val="202122"/>
                </a:solidFill>
                <a:effectLst/>
                <a:latin typeface="Arial" panose="020B0604020202020204" pitchFamily="34" charset="0"/>
              </a:rPr>
              <a:t>сопорядок</a:t>
            </a:r>
            <a:r>
              <a:rPr lang="ru-RU" b="0" i="0" dirty="0">
                <a:solidFill>
                  <a:srgbClr val="202122"/>
                </a:solidFill>
                <a:effectLst/>
                <a:latin typeface="Arial" panose="020B0604020202020204" pitchFamily="34" charset="0"/>
              </a:rPr>
              <a:t>», от </a:t>
            </a:r>
            <a:r>
              <a:rPr lang="el-GR" b="0" i="0" dirty="0" err="1">
                <a:solidFill>
                  <a:srgbClr val="202122"/>
                </a:solidFill>
                <a:effectLst/>
                <a:latin typeface="Arial" panose="020B0604020202020204" pitchFamily="34" charset="0"/>
              </a:rPr>
              <a:t>σύν</a:t>
            </a:r>
            <a:r>
              <a:rPr lang="el-GR"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с» и </a:t>
            </a:r>
            <a:r>
              <a:rPr lang="el-GR" b="0" i="0" dirty="0">
                <a:solidFill>
                  <a:srgbClr val="202122"/>
                </a:solidFill>
                <a:effectLst/>
                <a:latin typeface="Arial" panose="020B0604020202020204" pitchFamily="34" charset="0"/>
              </a:rPr>
              <a:t>τάγμα «</a:t>
            </a:r>
            <a:r>
              <a:rPr lang="ru-RU" b="0" i="0" dirty="0">
                <a:solidFill>
                  <a:srgbClr val="202122"/>
                </a:solidFill>
                <a:effectLst/>
                <a:latin typeface="Arial" panose="020B0604020202020204" pitchFamily="34" charset="0"/>
              </a:rPr>
              <a:t>порядок») — совокупность нескольких </a:t>
            </a:r>
            <a:r>
              <a:rPr lang="ru-RU" b="0" i="0" u="none" strike="noStrike" dirty="0">
                <a:solidFill>
                  <a:srgbClr val="0645AD"/>
                </a:solidFill>
                <a:effectLst/>
                <a:latin typeface="Arial" panose="020B0604020202020204" pitchFamily="34" charset="0"/>
                <a:hlinkClick r:id="rId4" tooltip="Слово"/>
              </a:rPr>
              <a:t>слов</a:t>
            </a:r>
            <a:r>
              <a:rPr lang="ru-RU" b="0" i="0" dirty="0">
                <a:solidFill>
                  <a:srgbClr val="202122"/>
                </a:solidFill>
                <a:effectLst/>
                <a:latin typeface="Arial" panose="020B0604020202020204" pitchFamily="34" charset="0"/>
              </a:rPr>
              <a:t>, объединённых по принципу </a:t>
            </a:r>
            <a:r>
              <a:rPr lang="ru-RU" b="0" i="0" u="none" strike="noStrike" dirty="0">
                <a:solidFill>
                  <a:srgbClr val="0645AD"/>
                </a:solidFill>
                <a:effectLst/>
                <a:latin typeface="Arial" panose="020B0604020202020204" pitchFamily="34" charset="0"/>
                <a:hlinkClick r:id="rId5" tooltip="Семантика"/>
              </a:rPr>
              <a:t>семантико</a:t>
            </a:r>
            <a:r>
              <a:rPr lang="ru-RU" b="0" i="0" dirty="0">
                <a:solidFill>
                  <a:srgbClr val="202122"/>
                </a:solidFill>
                <a:effectLst/>
                <a:latin typeface="Arial" panose="020B0604020202020204" pitchFamily="34" charset="0"/>
              </a:rPr>
              <a:t>-</a:t>
            </a:r>
            <a:r>
              <a:rPr lang="ru-RU" b="0" i="0" u="none" strike="noStrike" dirty="0">
                <a:solidFill>
                  <a:srgbClr val="0645AD"/>
                </a:solidFill>
                <a:effectLst/>
                <a:latin typeface="Arial" panose="020B0604020202020204" pitchFamily="34" charset="0"/>
                <a:hlinkClick r:id="rId6" tooltip="Грамматика"/>
              </a:rPr>
              <a:t>грамматически</a:t>
            </a:r>
            <a:r>
              <a:rPr lang="ru-RU" b="0" i="0" dirty="0">
                <a:solidFill>
                  <a:srgbClr val="202122"/>
                </a:solidFill>
                <a:effectLst/>
                <a:latin typeface="Arial" panose="020B0604020202020204" pitchFamily="34" charset="0"/>
              </a:rPr>
              <a:t>-</a:t>
            </a:r>
            <a:r>
              <a:rPr lang="ru-RU" b="0" i="0" u="none" strike="noStrike" dirty="0">
                <a:solidFill>
                  <a:srgbClr val="0645AD"/>
                </a:solidFill>
                <a:effectLst/>
                <a:latin typeface="Arial" panose="020B0604020202020204" pitchFamily="34" charset="0"/>
                <a:hlinkClick r:id="rId7" tooltip="Фонетика"/>
              </a:rPr>
              <a:t>фонетической</a:t>
            </a:r>
            <a:r>
              <a:rPr lang="ru-RU" b="0" i="0" dirty="0">
                <a:solidFill>
                  <a:srgbClr val="202122"/>
                </a:solidFill>
                <a:effectLst/>
                <a:latin typeface="Arial" panose="020B0604020202020204" pitchFamily="34" charset="0"/>
              </a:rPr>
              <a:t> сочетаемости, единица </a:t>
            </a:r>
            <a:r>
              <a:rPr lang="ru-RU" b="1" i="1" dirty="0">
                <a:solidFill>
                  <a:srgbClr val="202122"/>
                </a:solidFill>
                <a:effectLst/>
                <a:latin typeface="Arial" panose="020B0604020202020204" pitchFamily="34" charset="0"/>
              </a:rPr>
              <a:t>синтагматики</a:t>
            </a:r>
            <a:r>
              <a:rPr lang="ru-RU" b="0" i="0" dirty="0">
                <a:solidFill>
                  <a:srgbClr val="202122"/>
                </a:solidFill>
                <a:effectLst/>
                <a:latin typeface="Arial" panose="020B0604020202020204" pitchFamily="34" charset="0"/>
              </a:rPr>
              <a:t>. Объём конкретной синтагмы определяется не только реальным употреблением слов в связке, но и самой сочетаемостью — возможностью объединения предметов, признаков и процессов окружающей действительности.</a:t>
            </a:r>
            <a:endParaRPr lang="ru-RU" b="0" i="0" dirty="0">
              <a:solidFill>
                <a:srgbClr val="202122"/>
              </a:solidFill>
              <a:effectLst/>
              <a:latin typeface="Arial" panose="020B0604020202020204" pitchFamily="34" charset="0"/>
            </a:endParaRPr>
          </a:p>
          <a:p>
            <a:pPr algn="l"/>
            <a:r>
              <a:rPr lang="ru-RU" b="0" i="0" dirty="0">
                <a:solidFill>
                  <a:srgbClr val="202122"/>
                </a:solidFill>
                <a:effectLst/>
                <a:latin typeface="Arial" panose="020B0604020202020204" pitchFamily="34" charset="0"/>
              </a:rPr>
              <a:t>Минимальной длиной синтагмы следует считать простые </a:t>
            </a:r>
            <a:r>
              <a:rPr lang="ru-RU" b="0" i="0" u="none" strike="noStrike" dirty="0">
                <a:solidFill>
                  <a:srgbClr val="0645AD"/>
                </a:solidFill>
                <a:effectLst/>
                <a:latin typeface="Arial" panose="020B0604020202020204" pitchFamily="34" charset="0"/>
                <a:hlinkClick r:id="rId8" tooltip="Словосочетание"/>
              </a:rPr>
              <a:t>словосочетания</a:t>
            </a:r>
            <a:r>
              <a:rPr lang="ru-RU" b="0" i="0" dirty="0">
                <a:solidFill>
                  <a:srgbClr val="202122"/>
                </a:solidFill>
                <a:effectLst/>
                <a:latin typeface="Arial" panose="020B0604020202020204" pitchFamily="34" charset="0"/>
              </a:rPr>
              <a:t>, однако размер их может достигать целой </a:t>
            </a:r>
            <a:r>
              <a:rPr lang="ru-RU" b="0" i="0" u="none" strike="noStrike" dirty="0">
                <a:solidFill>
                  <a:srgbClr val="0645AD"/>
                </a:solidFill>
                <a:effectLst/>
                <a:latin typeface="Arial" panose="020B0604020202020204" pitchFamily="34" charset="0"/>
                <a:hlinkClick r:id="rId9" tooltip="Фраза"/>
              </a:rPr>
              <a:t>фразы</a:t>
            </a:r>
            <a:r>
              <a:rPr lang="ru-RU" b="0" i="0" dirty="0">
                <a:solidFill>
                  <a:srgbClr val="202122"/>
                </a:solidFill>
                <a:effectLst/>
                <a:latin typeface="Arial" panose="020B0604020202020204" pitchFamily="34" charset="0"/>
              </a:rPr>
              <a:t>, поэтому понятия «синтагма» и «словосочетание» не всегда совпадают.</a:t>
            </a:r>
            <a:endParaRPr lang="ru-RU" b="0" i="0" dirty="0">
              <a:solidFill>
                <a:srgbClr val="202122"/>
              </a:solidFill>
              <a:effectLst/>
              <a:latin typeface="Arial" panose="020B0604020202020204" pitchFamily="34" charset="0"/>
            </a:endParaRPr>
          </a:p>
          <a:p>
            <a:endParaRPr lang="ru-RU" sz="1200" b="0" i="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8CD1EFB8-B8C7-D14D-BB31-A4229CF03E9F}"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6214" y="-1"/>
            <a:ext cx="12214827" cy="6858000"/>
            <a:chOff x="-6214" y="-1"/>
            <a:chExt cx="12214827" cy="6858000"/>
          </a:xfrm>
        </p:grpSpPr>
        <p:cxnSp>
          <p:nvCxnSpPr>
            <p:cNvPr id="8" name="Straight Connector 7"/>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p:cNvSpPr>
            <a:spLocks noGrp="1"/>
          </p:cNvSpPr>
          <p:nvPr>
            <p:ph type="dt" sz="half" idx="10"/>
          </p:nvPr>
        </p:nvSpPr>
        <p:spPr/>
        <p:txBody>
          <a:bodyPr/>
          <a:lstStyle/>
          <a:p>
            <a:fld id="{8F72BA41-EC5B-4197-BCC8-0FD2E523CD7A}" type="datetimeFigureOut">
              <a:rPr lang="en-US" smtClean="0"/>
            </a:fld>
            <a:endParaRPr lang="en-US"/>
          </a:p>
        </p:txBody>
      </p:sp>
      <p:sp>
        <p:nvSpPr>
          <p:cNvPr id="5" name="Footer Placeholder 4"/>
          <p:cNvSpPr>
            <a:spLocks noGrp="1"/>
          </p:cNvSpPr>
          <p:nvPr>
            <p:ph type="ftr" sz="quarter" idx="11"/>
          </p:nvPr>
        </p:nvSpPr>
        <p:spPr>
          <a:xfrm>
            <a:off x="691078" y="236364"/>
            <a:ext cx="4114800" cy="417126"/>
          </a:xfrm>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F72BA41-EC5B-4197-BCC8-0FD2E523CD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grpSp>
        <p:nvGrpSpPr>
          <p:cNvPr id="7" name="Group 6"/>
          <p:cNvGrpSpPr/>
          <p:nvPr/>
        </p:nvGrpSpPr>
        <p:grpSpPr>
          <a:xfrm>
            <a:off x="-6214" y="-1"/>
            <a:ext cx="12214827" cy="6858000"/>
            <a:chOff x="-6214" y="-1"/>
            <a:chExt cx="12214827" cy="6858000"/>
          </a:xfrm>
        </p:grpSpPr>
        <p:cxnSp>
          <p:nvCxnSpPr>
            <p:cNvPr id="8" name="Straight Connector 7"/>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3588" y="715616"/>
            <a:ext cx="6770448" cy="502659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F72BA41-EC5B-4197-BCC8-0FD2E523CD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grpSp>
        <p:nvGrpSpPr>
          <p:cNvPr id="7" name="Group 6"/>
          <p:cNvGrpSpPr/>
          <p:nvPr/>
        </p:nvGrpSpPr>
        <p:grpSpPr>
          <a:xfrm>
            <a:off x="-6214" y="-1"/>
            <a:ext cx="12214827" cy="6858000"/>
            <a:chOff x="-6214" y="-1"/>
            <a:chExt cx="12214827" cy="6858000"/>
          </a:xfrm>
        </p:grpSpPr>
        <p:cxnSp>
          <p:nvCxnSpPr>
            <p:cNvPr id="8" name="Straight Connector 7"/>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39" name="Right Triangle 38"/>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p:cNvSpPr>
            <a:spLocks noGrp="1"/>
          </p:cNvSpPr>
          <p:nvPr>
            <p:ph type="dt" sz="half" idx="10"/>
          </p:nvPr>
        </p:nvSpPr>
        <p:spPr/>
        <p:txBody>
          <a:bodyPr/>
          <a:lstStyle/>
          <a:p>
            <a:fld id="{8F72BA41-EC5B-4197-BCC8-0FD2E523CD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1078" y="2345843"/>
            <a:ext cx="5009584" cy="32743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935075" y="2345843"/>
            <a:ext cx="5068574" cy="32743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8F72BA41-EC5B-4197-BCC8-0FD2E523CD7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5108C-154A-4A5A-9C05-91A49A422BA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91078" y="2954564"/>
            <a:ext cx="4963444" cy="279035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03351" y="2954564"/>
            <a:ext cx="4900298" cy="279035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a:xfrm>
            <a:off x="683587" y="6215870"/>
            <a:ext cx="3843779" cy="417126"/>
          </a:xfrm>
        </p:spPr>
        <p:txBody>
          <a:bodyPr/>
          <a:lstStyle/>
          <a:p>
            <a:fld id="{8F72BA41-EC5B-4197-BCC8-0FD2E523CD7A}" type="datetimeFigureOut">
              <a:rPr lang="en-US" smtClean="0"/>
            </a:fld>
            <a:endParaRPr lang="en-US"/>
          </a:p>
        </p:txBody>
      </p:sp>
      <p:sp>
        <p:nvSpPr>
          <p:cNvPr id="8" name="Footer Placeholder 7"/>
          <p:cNvSpPr>
            <a:spLocks noGrp="1"/>
          </p:cNvSpPr>
          <p:nvPr>
            <p:ph type="ftr" sz="quarter" idx="11"/>
          </p:nvPr>
        </p:nvSpPr>
        <p:spPr>
          <a:xfrm>
            <a:off x="691078" y="236364"/>
            <a:ext cx="4114800" cy="417126"/>
          </a:xfrm>
        </p:spPr>
        <p:txBody>
          <a:bodyPr/>
          <a:lstStyle/>
          <a:p>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2BA41-EC5B-4197-BCC8-0FD2E523CD7A}" type="datetimeFigureOut">
              <a:rPr lang="en-US" smtClean="0"/>
            </a:fld>
            <a:endParaRPr lang="en-US"/>
          </a:p>
        </p:txBody>
      </p:sp>
      <p:sp>
        <p:nvSpPr>
          <p:cNvPr id="4" name="Footer Placeholder 3"/>
          <p:cNvSpPr>
            <a:spLocks noGrp="1"/>
          </p:cNvSpPr>
          <p:nvPr>
            <p:ph type="ftr" sz="quarter" idx="11"/>
          </p:nvPr>
        </p:nvSpPr>
        <p:spPr>
          <a:xfrm>
            <a:off x="691078" y="236364"/>
            <a:ext cx="4114800" cy="417126"/>
          </a:xfrm>
        </p:spPr>
        <p:txBody>
          <a:bodyPr/>
          <a:lstStyle/>
          <a:p>
            <a:endParaRPr lang="en-US"/>
          </a:p>
        </p:txBody>
      </p:sp>
      <p:sp>
        <p:nvSpPr>
          <p:cNvPr id="5" name="Slide Number Placeholder 4"/>
          <p:cNvSpPr>
            <a:spLocks noGrp="1"/>
          </p:cNvSpPr>
          <p:nvPr>
            <p:ph type="sldNum" sz="quarter" idx="12"/>
          </p:nvPr>
        </p:nvSpPr>
        <p:spPr/>
        <p:txBody>
          <a:bodyPr/>
          <a:lstStyle/>
          <a:p>
            <a:fld id="{BE15108C-154A-4A5A-9C05-91A49A422BA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grpSp>
        <p:nvGrpSpPr>
          <p:cNvPr id="5" name="Group 4"/>
          <p:cNvGrpSpPr/>
          <p:nvPr/>
        </p:nvGrpSpPr>
        <p:grpSpPr>
          <a:xfrm>
            <a:off x="-6214" y="-1"/>
            <a:ext cx="12214827" cy="6858000"/>
            <a:chOff x="-6214" y="-1"/>
            <a:chExt cx="12214827" cy="6858000"/>
          </a:xfrm>
        </p:grpSpPr>
        <p:cxnSp>
          <p:nvCxnSpPr>
            <p:cNvPr id="6" name="Straight Connector 5"/>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p:cNvSpPr>
            <a:spLocks noGrp="1"/>
          </p:cNvSpPr>
          <p:nvPr>
            <p:ph type="dt" sz="half" idx="10"/>
          </p:nvPr>
        </p:nvSpPr>
        <p:spPr/>
        <p:txBody>
          <a:bodyPr/>
          <a:lstStyle/>
          <a:p>
            <a:fld id="{8F72BA41-EC5B-4197-BCC8-0FD2E523CD7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5108C-154A-4A5A-9C05-91A49A422BA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40" name="Right Triangle 39"/>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endParaRPr lang="en-US"/>
          </a:p>
        </p:txBody>
      </p:sp>
      <p:grpSp>
        <p:nvGrpSpPr>
          <p:cNvPr id="8" name="Group 7"/>
          <p:cNvGrpSpPr/>
          <p:nvPr/>
        </p:nvGrpSpPr>
        <p:grpSpPr>
          <a:xfrm>
            <a:off x="-6214" y="-1"/>
            <a:ext cx="12214827" cy="6858000"/>
            <a:chOff x="-6214" y="-1"/>
            <a:chExt cx="12214827" cy="6858000"/>
          </a:xfrm>
        </p:grpSpPr>
        <p:cxnSp>
          <p:nvCxnSpPr>
            <p:cNvPr id="9" name="Straight Connector 8"/>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72BA41-EC5B-4197-BCC8-0FD2E523CD7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5108C-154A-4A5A-9C05-91A49A422BA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grpSp>
        <p:nvGrpSpPr>
          <p:cNvPr id="8" name="Group 7"/>
          <p:cNvGrpSpPr/>
          <p:nvPr/>
        </p:nvGrpSpPr>
        <p:grpSpPr>
          <a:xfrm>
            <a:off x="-6214" y="-1"/>
            <a:ext cx="12214827" cy="6858000"/>
            <a:chOff x="-6214" y="-1"/>
            <a:chExt cx="12214827" cy="6858000"/>
          </a:xfrm>
        </p:grpSpPr>
        <p:cxnSp>
          <p:nvCxnSpPr>
            <p:cNvPr id="9" name="Straight Connector 8"/>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F72BA41-EC5B-4197-BCC8-0FD2E523CD7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5108C-154A-4A5A-9C05-91A49A422BA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p:cNvGrpSpPr/>
          <p:nvPr/>
        </p:nvGrpSpPr>
        <p:grpSpPr>
          <a:xfrm>
            <a:off x="-6214" y="-1"/>
            <a:ext cx="12214827" cy="6858000"/>
            <a:chOff x="-6214" y="-1"/>
            <a:chExt cx="12214827" cy="6858000"/>
          </a:xfrm>
        </p:grpSpPr>
        <p:cxnSp>
          <p:nvCxnSpPr>
            <p:cNvPr id="40" name="Straight Connector 39"/>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fld>
            <a:endParaRPr lang="en-US" dirty="0"/>
          </a:p>
        </p:txBody>
      </p:sp>
      <p:sp>
        <p:nvSpPr>
          <p:cNvPr id="5" name="Footer Placeholder 4"/>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fld>
            <a:endParaRPr lang="en-US" dirty="0"/>
          </a:p>
        </p:txBody>
      </p:sp>
      <p:sp>
        <p:nvSpPr>
          <p:cNvPr id="7" name="Right Triangle 6"/>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ruscorpora.r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dwds.de/wb/fair" TargetMode="External"/><Relationship Id="rId1" Type="http://schemas.openxmlformats.org/officeDocument/2006/relationships/hyperlink" Target="https://www.dwds.de/" TargetMode="Externa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hyperlink" Target="https://youtu.be/kDRpyJSE_6s" TargetMode="External"/><Relationship Id="rId1" Type="http://schemas.openxmlformats.org/officeDocument/2006/relationships/hyperlink" Target="http://www.natcorp.ox.ac.uk/" TargetMode="Externa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www.natcorp.ox.ac.uk/index.xml" TargetMode="External"/><Relationship Id="rId4" Type="http://schemas.openxmlformats.org/officeDocument/2006/relationships/hyperlink" Target="http://phrasesinenglish.org/" TargetMode="External"/><Relationship Id="rId3" Type="http://schemas.openxmlformats.org/officeDocument/2006/relationships/hyperlink" Target="http://corpus.byu.edu/bnc/" TargetMode="External"/><Relationship Id="rId2" Type="http://schemas.openxmlformats.org/officeDocument/2006/relationships/hyperlink" Target="http://www.just-the-word.com/" TargetMode="External"/><Relationship Id="rId1" Type="http://schemas.openxmlformats.org/officeDocument/2006/relationships/hyperlink" Target="http://bncweb.lancs.ac.uk/bncwebSignup/user/login.php" TargetMode="Externa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sketchengine.eu/corpora-and-languages/english-text-corpora/" TargetMode="External"/><Relationship Id="rId1" Type="http://schemas.openxmlformats.org/officeDocument/2006/relationships/hyperlink" Target="https://martinweisser.org/corpora_site/online_corpora.html" TargetMode="Externa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studiorum.ruscorpora.ru/current/#links_rus" TargetMode="External"/><Relationship Id="rId4" Type="http://schemas.openxmlformats.org/officeDocument/2006/relationships/hyperlink" Target="http://www.elsnet.org/resources.html" TargetMode="External"/><Relationship Id="rId3" Type="http://schemas.openxmlformats.org/officeDocument/2006/relationships/hyperlink" Target="http://www.athel.com/corpus.html" TargetMode="External"/><Relationship Id="rId2" Type="http://schemas.openxmlformats.org/officeDocument/2006/relationships/hyperlink" Target="http://www.bmanuel.org/" TargetMode="External"/><Relationship Id="rId1" Type="http://schemas.openxmlformats.org/officeDocument/2006/relationships/hyperlink" Target="https://martinweisser.org/corpora_site/mega_and_national.html" TargetMode="External"/></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hyperlink" Target="https://martinweisser.org/corpora_site/mega_and_national.html"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losbe.com/" TargetMode="Externa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mymemory.translated.net/en/Russian/English/%D0%BE%D0%BD-%D1%81%D0%B5%D0%BB-%D0%B2-%D0%BB%D1%83%D0%B6%D1%83" TargetMode="Externa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context.reverso.net/%D0%BF%D0%B5%D1%80%D0%B5%D0%B2%D0%BE%D0%B4/" TargetMode="Externa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hyperlink" Target="https://tatoeba.org/r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a:grpSpLocks noGrp="1" noRot="1" noChangeAspect="1" noMove="1" noResize="1" noUngrp="1"/>
          </p:cNvGrpSpPr>
          <p:nvPr/>
        </p:nvGrpSpPr>
        <p:grpSpPr>
          <a:xfrm>
            <a:off x="-6214" y="-1"/>
            <a:ext cx="12214827" cy="6858000"/>
            <a:chOff x="-6214" y="-1"/>
            <a:chExt cx="12214827" cy="6858000"/>
          </a:xfrm>
        </p:grpSpPr>
        <p:cxnSp>
          <p:nvCxnSpPr>
            <p:cNvPr id="12" name="Straight Connector 11"/>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p:cNvSpPr>
            <a:spLocks noGrp="1" noRot="1" noChangeAspect="1" noMove="1" noResize="1" noEditPoints="1" noAdjustHandles="1" noChangeArrowheads="1" noChangeShapeType="1" noTextEdit="1"/>
          </p:cNvSpPr>
          <p:nvPr/>
        </p:nvSpPr>
        <p:spPr>
          <a:xfrm rot="13500000">
            <a:off x="-279641" y="97989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Заголовок 1"/>
          <p:cNvSpPr>
            <a:spLocks noGrp="1"/>
          </p:cNvSpPr>
          <p:nvPr>
            <p:ph type="ctrTitle"/>
          </p:nvPr>
        </p:nvSpPr>
        <p:spPr>
          <a:xfrm>
            <a:off x="691078" y="722903"/>
            <a:ext cx="6374807" cy="2176541"/>
          </a:xfrm>
        </p:spPr>
        <p:txBody>
          <a:bodyPr anchor="t">
            <a:normAutofit/>
          </a:bodyPr>
          <a:lstStyle/>
          <a:p>
            <a:r>
              <a:rPr lang="ru-RU" dirty="0"/>
              <a:t>Корпусы текстов</a:t>
            </a:r>
            <a:endParaRPr lang="ru-RU" dirty="0"/>
          </a:p>
        </p:txBody>
      </p:sp>
      <p:pic>
        <p:nvPicPr>
          <p:cNvPr id="4" name="Picture 3" descr="Data concept"/>
          <p:cNvPicPr>
            <a:picLocks noChangeAspect="1"/>
          </p:cNvPicPr>
          <p:nvPr/>
        </p:nvPicPr>
        <p:blipFill rotWithShape="1">
          <a:blip r:embed="rId1"/>
          <a:srcRect t="38462" r="2" b="22195"/>
          <a:stretch>
            <a:fillRect/>
          </a:stretch>
        </p:blipFill>
        <p:spPr>
          <a:xfrm>
            <a:off x="1" y="3271957"/>
            <a:ext cx="12198212" cy="3599364"/>
          </a:xfrm>
          <a:custGeom>
            <a:avLst/>
            <a:gdLst/>
            <a:ahLst/>
            <a:cxnLst/>
            <a:rect l="l" t="t" r="r" b="b"/>
            <a:pathLst>
              <a:path w="12178449" h="3424057">
                <a:moveTo>
                  <a:pt x="8778628" y="0"/>
                </a:moveTo>
                <a:lnTo>
                  <a:pt x="9096995" y="0"/>
                </a:lnTo>
                <a:lnTo>
                  <a:pt x="9540073" y="10341"/>
                </a:lnTo>
                <a:cubicBezTo>
                  <a:pt x="10154127" y="37036"/>
                  <a:pt x="10847400" y="104023"/>
                  <a:pt x="11653844" y="224215"/>
                </a:cubicBezTo>
                <a:lnTo>
                  <a:pt x="12178449" y="307575"/>
                </a:lnTo>
                <a:lnTo>
                  <a:pt x="12178449" y="3424056"/>
                </a:lnTo>
                <a:lnTo>
                  <a:pt x="0" y="3424057"/>
                </a:lnTo>
                <a:lnTo>
                  <a:pt x="0" y="1093185"/>
                </a:lnTo>
                <a:lnTo>
                  <a:pt x="851945" y="1080793"/>
                </a:lnTo>
                <a:cubicBezTo>
                  <a:pt x="4637202" y="967650"/>
                  <a:pt x="5848483" y="115490"/>
                  <a:pt x="8385751" y="7749"/>
                </a:cubicBezTo>
                <a:close/>
              </a:path>
            </a:pathLst>
          </a:custGeom>
        </p:spPr>
      </p:pic>
      <p:sp>
        <p:nvSpPr>
          <p:cNvPr id="3" name="TextBox 2"/>
          <p:cNvSpPr txBox="1"/>
          <p:nvPr/>
        </p:nvSpPr>
        <p:spPr>
          <a:xfrm>
            <a:off x="257642" y="3410549"/>
            <a:ext cx="8785431" cy="369332"/>
          </a:xfrm>
          <a:prstGeom prst="rect">
            <a:avLst/>
          </a:prstGeom>
          <a:noFill/>
        </p:spPr>
        <p:txBody>
          <a:bodyPr wrap="square" rtlCol="0">
            <a:spAutoFit/>
          </a:bodyPr>
          <a:lstStyle/>
          <a:p>
            <a:r>
              <a:rPr lang="ru-RU" dirty="0"/>
              <a:t>Кафедра перевода и переводоведения ИГУ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 истории вопроса</a:t>
            </a:r>
            <a:endParaRPr lang="ru-RU" dirty="0"/>
          </a:p>
        </p:txBody>
      </p:sp>
      <p:sp>
        <p:nvSpPr>
          <p:cNvPr id="3" name="Объект 2"/>
          <p:cNvSpPr>
            <a:spLocks noGrp="1"/>
          </p:cNvSpPr>
          <p:nvPr>
            <p:ph idx="1"/>
          </p:nvPr>
        </p:nvSpPr>
        <p:spPr/>
        <p:txBody>
          <a:bodyPr/>
          <a:lstStyle/>
          <a:p>
            <a:r>
              <a:rPr lang="ru-RU" dirty="0"/>
              <a:t>Первые лингвистические корпусы текстов на машинном носителе появились в 60-е гг. прошлого столетия (</a:t>
            </a:r>
            <a:r>
              <a:rPr lang="ru-RU" dirty="0" err="1"/>
              <a:t>Брауновский</a:t>
            </a:r>
            <a:r>
              <a:rPr lang="ru-RU" dirty="0"/>
              <a:t> университет, США)</a:t>
            </a:r>
            <a:endParaRPr lang="ru-RU" dirty="0"/>
          </a:p>
          <a:p>
            <a:r>
              <a:rPr lang="ru-RU" dirty="0"/>
              <a:t>500 прозаических печатных текстов объемом 2000 слов американского варианта английского языка. </a:t>
            </a:r>
            <a:endParaRPr lang="ru-RU" dirty="0"/>
          </a:p>
          <a:p>
            <a:r>
              <a:rPr lang="ru-RU" dirty="0"/>
              <a:t>Тексты принадлежали 15 наиболее массовым жанрам англоязычной печатной прозы США и были напечатаны в 1961 г. </a:t>
            </a:r>
            <a:endParaRPr lang="ru-RU" dirty="0"/>
          </a:p>
          <a:p>
            <a:r>
              <a:rPr lang="ru-RU" dirty="0"/>
              <a:t>Корпус сопровождался большим количеством материалов его первичной статистической обработки — частотный и алфавитно-частотный словарь, разнообразные статистические распределения.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Grp="1" noRot="1" noChangeAspect="1" noMove="1" noResize="1" noUngrp="1"/>
          </p:cNvGrpSpPr>
          <p:nvPr/>
        </p:nvGrpSpPr>
        <p:grpSpPr>
          <a:xfrm>
            <a:off x="-6214" y="-1"/>
            <a:ext cx="12214827" cy="6858000"/>
            <a:chOff x="-6214" y="-1"/>
            <a:chExt cx="12214827" cy="6858000"/>
          </a:xfrm>
        </p:grpSpPr>
        <p:cxnSp>
          <p:nvCxnSpPr>
            <p:cNvPr id="13" name="Straight Connector 12"/>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p:cNvSpPr>
            <a:spLocks noGrp="1" noRot="1" noChangeAspect="1" noMove="1" noResize="1" noEditPoints="1" noAdjustHandles="1" noChangeArrowheads="1" noChangeShapeType="1" noTextEdit="1"/>
          </p:cNvSpPr>
          <p:nvPr/>
        </p:nvSpPr>
        <p:spPr>
          <a:xfrm rot="13500000">
            <a:off x="-281089" y="15123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Заголовок 1"/>
          <p:cNvSpPr>
            <a:spLocks noGrp="1"/>
          </p:cNvSpPr>
          <p:nvPr>
            <p:ph type="title"/>
          </p:nvPr>
        </p:nvSpPr>
        <p:spPr>
          <a:xfrm>
            <a:off x="684223" y="721946"/>
            <a:ext cx="10611627" cy="1990906"/>
          </a:xfrm>
        </p:spPr>
        <p:txBody>
          <a:bodyPr anchor="ctr">
            <a:normAutofit/>
          </a:bodyPr>
          <a:lstStyle/>
          <a:p>
            <a:r>
              <a:rPr lang="ru-RU" dirty="0"/>
              <a:t>Начали появляться новые корпусы текстов</a:t>
            </a:r>
            <a:endParaRPr lang="ru-RU" dirty="0"/>
          </a:p>
        </p:txBody>
      </p:sp>
      <p:sp>
        <p:nvSpPr>
          <p:cNvPr id="3" name="Объект 2"/>
          <p:cNvSpPr>
            <a:spLocks noGrp="1"/>
          </p:cNvSpPr>
          <p:nvPr>
            <p:ph idx="1"/>
          </p:nvPr>
        </p:nvSpPr>
        <p:spPr>
          <a:xfrm>
            <a:off x="4617799" y="2000653"/>
            <a:ext cx="6678050" cy="4287600"/>
          </a:xfrm>
        </p:spPr>
        <p:txBody>
          <a:bodyPr anchor="ctr">
            <a:normAutofit/>
          </a:bodyPr>
          <a:lstStyle/>
          <a:p>
            <a:pPr>
              <a:lnSpc>
                <a:spcPct val="100000"/>
              </a:lnSpc>
            </a:pPr>
            <a:r>
              <a:rPr lang="ru-RU" dirty="0"/>
              <a:t>Ланкастерский корпус английского языка (</a:t>
            </a:r>
            <a:r>
              <a:rPr lang="ru-RU" dirty="0" err="1"/>
              <a:t>Lancaster-Oslo-Bergen</a:t>
            </a:r>
            <a:r>
              <a:rPr lang="ru-RU" dirty="0"/>
              <a:t> </a:t>
            </a:r>
            <a:r>
              <a:rPr lang="ru-RU" dirty="0" err="1"/>
              <a:t>Corpus</a:t>
            </a:r>
            <a:r>
              <a:rPr lang="ru-RU" dirty="0"/>
              <a:t>, LOB), </a:t>
            </a:r>
            <a:r>
              <a:rPr lang="ru-RU" dirty="0" err="1"/>
              <a:t>Уппсальский</a:t>
            </a:r>
            <a:r>
              <a:rPr lang="ru-RU" dirty="0"/>
              <a:t> корпус русского языка. Среди современных корпусов английского языка наиболее известны Британский национальный корпус (British National </a:t>
            </a:r>
            <a:r>
              <a:rPr lang="ru-RU" dirty="0" err="1"/>
              <a:t>Corpus</a:t>
            </a:r>
            <a:r>
              <a:rPr lang="ru-RU" dirty="0"/>
              <a:t>), Международный корпус английского языка (International </a:t>
            </a:r>
            <a:r>
              <a:rPr lang="ru-RU" dirty="0" err="1"/>
              <a:t>Corpus</a:t>
            </a:r>
            <a:r>
              <a:rPr lang="ru-RU" dirty="0"/>
              <a:t> </a:t>
            </a:r>
            <a:r>
              <a:rPr lang="ru-RU" dirty="0" err="1"/>
              <a:t>of</a:t>
            </a:r>
            <a:r>
              <a:rPr lang="ru-RU" dirty="0"/>
              <a:t> English), лингвистический Банк английского языка (Bank </a:t>
            </a:r>
            <a:r>
              <a:rPr lang="ru-RU" dirty="0" err="1"/>
              <a:t>of</a:t>
            </a:r>
            <a:r>
              <a:rPr lang="ru-RU" dirty="0"/>
              <a:t> English) и др. В настоящее время корпусы созданы для многих языков мира. Ведется работа и над созданием Национального корпуса русского языка.</a:t>
            </a:r>
            <a:endParaRPr lang="ru-RU" dirty="0"/>
          </a:p>
          <a:p>
            <a:pPr>
              <a:lnSpc>
                <a:spcPct val="100000"/>
              </a:lnSpc>
            </a:pPr>
            <a:endParaRPr lang="ru-RU" sz="1400" dirty="0"/>
          </a:p>
        </p:txBody>
      </p:sp>
      <p:pic>
        <p:nvPicPr>
          <p:cNvPr id="7" name="Рисунок 6" descr="Изображение выглядит как текст&#10;&#10;Автоматически созданное описание"/>
          <p:cNvPicPr>
            <a:picLocks noChangeAspect="1"/>
          </p:cNvPicPr>
          <p:nvPr/>
        </p:nvPicPr>
        <p:blipFill>
          <a:blip r:embed="rId1"/>
          <a:stretch>
            <a:fillRect/>
          </a:stretch>
        </p:blipFill>
        <p:spPr>
          <a:xfrm>
            <a:off x="64553" y="2552017"/>
            <a:ext cx="4622800" cy="2616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Репрезентативность корпуса текстов</a:t>
            </a:r>
            <a:br>
              <a:rPr lang="ru-RU" b="1" i="1" dirty="0"/>
            </a:br>
            <a:endParaRPr lang="ru-RU" dirty="0"/>
          </a:p>
        </p:txBody>
      </p:sp>
      <p:sp>
        <p:nvSpPr>
          <p:cNvPr id="3" name="Объект 2"/>
          <p:cNvSpPr>
            <a:spLocks noGrp="1"/>
          </p:cNvSpPr>
          <p:nvPr>
            <p:ph idx="1"/>
          </p:nvPr>
        </p:nvSpPr>
        <p:spPr>
          <a:xfrm>
            <a:off x="691079" y="1847088"/>
            <a:ext cx="10325000" cy="4057479"/>
          </a:xfrm>
        </p:spPr>
        <p:txBody>
          <a:bodyPr>
            <a:normAutofit/>
          </a:bodyPr>
          <a:lstStyle/>
          <a:p>
            <a:pPr marL="0" indent="0">
              <a:buNone/>
            </a:pPr>
            <a:r>
              <a:rPr lang="ru-RU" dirty="0"/>
              <a:t>Это необходимо - достаточное и пропорциональное представление в корпусе текстов различных периодов, жанров, стилей, авторов и т.п., т.к. задача создателей корпуса – собрать как можно большее количество текстов, относящихся к тому подмножеству языка, для изучения которого корпус создается. Но главное не только и не столько в количестве языкового материала, сколько в его пропорциональности. Можно сказать, что корпус – это уменьшенная модель языка или подъязыка.</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Размер корпуса</a:t>
            </a:r>
            <a:endParaRPr lang="ru-RU" dirty="0"/>
          </a:p>
        </p:txBody>
      </p:sp>
      <p:sp>
        <p:nvSpPr>
          <p:cNvPr id="3" name="Объект 2"/>
          <p:cNvSpPr>
            <a:spLocks noGrp="1"/>
          </p:cNvSpPr>
          <p:nvPr>
            <p:ph idx="1"/>
          </p:nvPr>
        </p:nvSpPr>
        <p:spPr/>
        <p:txBody>
          <a:bodyPr/>
          <a:lstStyle/>
          <a:p>
            <a:r>
              <a:rPr lang="ru-RU" dirty="0"/>
              <a:t>Собрание текстов имеет конечный фиксированный размер – не менее 100 млн. словоупотреблений.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Разметка</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a:t>Одного лишь массива текстов недостаточно. Тексты должны содержать разного рода дополнительную лингвистическую и экстралингвистическую информацию.</a:t>
            </a:r>
            <a:endParaRPr lang="ru-RU" dirty="0"/>
          </a:p>
          <a:p>
            <a:pPr marL="0" indent="0">
              <a:buNone/>
            </a:pPr>
            <a:r>
              <a:rPr lang="ru-RU" i="1" dirty="0"/>
              <a:t>Разметка</a:t>
            </a:r>
            <a:r>
              <a:rPr lang="ru-RU" dirty="0"/>
              <a:t> ( англ. </a:t>
            </a:r>
            <a:r>
              <a:rPr lang="ru-RU" dirty="0" err="1"/>
              <a:t>tagging</a:t>
            </a:r>
            <a:r>
              <a:rPr lang="ru-RU" dirty="0"/>
              <a:t>, </a:t>
            </a:r>
            <a:r>
              <a:rPr lang="ru-RU" dirty="0" err="1"/>
              <a:t>annotation</a:t>
            </a:r>
            <a:r>
              <a:rPr lang="ru-RU" dirty="0"/>
              <a:t>) – закрепление за текстами и их компонентами специальных меток, тегов (</a:t>
            </a:r>
            <a:r>
              <a:rPr lang="ru-RU" dirty="0" err="1"/>
              <a:t>tag</a:t>
            </a:r>
            <a:r>
              <a:rPr lang="ru-RU" dirty="0"/>
              <a:t>, </a:t>
            </a:r>
            <a:r>
              <a:rPr lang="ru-RU" dirty="0" err="1"/>
              <a:t>tags</a:t>
            </a:r>
            <a:r>
              <a:rPr lang="ru-RU" dirty="0"/>
              <a:t>). Теги бывают: </a:t>
            </a:r>
            <a:endParaRPr lang="ru-RU" dirty="0"/>
          </a:p>
          <a:p>
            <a:r>
              <a:rPr lang="ru-RU" dirty="0"/>
              <a:t>внешние, экстралингвистические (сведения об авторе и сведения о тексте: автор, название, год и место издания, жанр, тематика; сведения об авторе могут включать не только его имя, но также возраст, пол, годы жизни и многое другое. Это кодирование информации имеет название </a:t>
            </a:r>
            <a:r>
              <a:rPr lang="ru-RU" i="1" dirty="0" err="1"/>
              <a:t>метаразметка</a:t>
            </a:r>
            <a:r>
              <a:rPr lang="ru-RU" dirty="0"/>
              <a:t>), </a:t>
            </a:r>
            <a:endParaRPr lang="ru-RU" dirty="0"/>
          </a:p>
          <a:p>
            <a:r>
              <a:rPr lang="ru-RU" dirty="0"/>
              <a:t>структурные (глава, абзац, предложение, словоформа) и </a:t>
            </a:r>
            <a:endParaRPr lang="ru-RU" dirty="0"/>
          </a:p>
          <a:p>
            <a:r>
              <a:rPr lang="ru-RU" dirty="0"/>
              <a:t>собственно лингвистические, описывающие лексические, грамматические и прочие характеристики элементов текста.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Лингвистические типы разметки</a:t>
            </a:r>
            <a:endParaRPr lang="ru-RU" dirty="0"/>
          </a:p>
        </p:txBody>
      </p:sp>
      <p:sp>
        <p:nvSpPr>
          <p:cNvPr id="3" name="Объект 2"/>
          <p:cNvSpPr>
            <a:spLocks noGrp="1"/>
          </p:cNvSpPr>
          <p:nvPr>
            <p:ph idx="1"/>
          </p:nvPr>
        </p:nvSpPr>
        <p:spPr>
          <a:xfrm>
            <a:off x="691078" y="2340130"/>
            <a:ext cx="10793785" cy="4042381"/>
          </a:xfrm>
        </p:spPr>
        <p:txBody>
          <a:bodyPr>
            <a:normAutofit fontScale="92500" lnSpcReduction="10000"/>
          </a:bodyPr>
          <a:lstStyle/>
          <a:p>
            <a:pPr marL="0" indent="0">
              <a:buNone/>
            </a:pPr>
            <a:r>
              <a:rPr lang="ru-RU" b="1" u="sng" dirty="0"/>
              <a:t>Морфологическая разметка</a:t>
            </a:r>
            <a:endParaRPr lang="ru-RU" b="1" u="sng" dirty="0"/>
          </a:p>
          <a:p>
            <a:pPr marL="0" indent="0">
              <a:buNone/>
            </a:pPr>
            <a:r>
              <a:rPr lang="ru-RU" dirty="0"/>
              <a:t>англ. - </a:t>
            </a:r>
            <a:r>
              <a:rPr lang="ru-RU" dirty="0" err="1"/>
              <a:t>part-of-speech</a:t>
            </a:r>
            <a:r>
              <a:rPr lang="ru-RU" dirty="0"/>
              <a:t> </a:t>
            </a:r>
            <a:r>
              <a:rPr lang="ru-RU" dirty="0" err="1"/>
              <a:t>tagging</a:t>
            </a:r>
            <a:r>
              <a:rPr lang="ru-RU" dirty="0"/>
              <a:t> (POS-</a:t>
            </a:r>
            <a:r>
              <a:rPr lang="ru-RU" dirty="0" err="1"/>
              <a:t>tagging</a:t>
            </a:r>
            <a:r>
              <a:rPr lang="ru-RU" dirty="0"/>
              <a:t>)</a:t>
            </a:r>
            <a:endParaRPr lang="ru-RU" dirty="0"/>
          </a:p>
          <a:p>
            <a:pPr marL="0" indent="0">
              <a:buNone/>
            </a:pPr>
            <a:r>
              <a:rPr lang="ru-RU" dirty="0"/>
              <a:t>В действительности морфологические метки включают не только признак части речи, но и признаки грамматических категорий, свойственных данной части речи. Это основной тип разметки, т.к.:</a:t>
            </a:r>
            <a:endParaRPr lang="ru-RU" dirty="0"/>
          </a:p>
          <a:p>
            <a:pPr marL="457200" indent="-457200">
              <a:buAutoNum type="arabicParenR"/>
            </a:pPr>
            <a:r>
              <a:rPr lang="ru-RU" dirty="0"/>
              <a:t>большинство крупных корпусов являются как раз морфологически размеченными корпусами, </a:t>
            </a:r>
            <a:endParaRPr lang="ru-RU" dirty="0"/>
          </a:p>
          <a:p>
            <a:pPr marL="457200" indent="-457200">
              <a:buAutoNum type="arabicParenR"/>
            </a:pPr>
            <a:r>
              <a:rPr lang="ru-RU" dirty="0"/>
              <a:t>морфологический анализ рассматривается как основа для дальнейших форм анализа – синтаксического и семантического, и</a:t>
            </a:r>
            <a:endParaRPr lang="ru-RU" dirty="0"/>
          </a:p>
          <a:p>
            <a:pPr marL="457200" indent="-457200">
              <a:buAutoNum type="arabicParenR"/>
            </a:pPr>
            <a:r>
              <a:rPr lang="ru-RU" dirty="0"/>
              <a:t> успехи в компьютерной морфологии позволяют автоматически размечать корпусы больших размеров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Лингвистические типы разметки</a:t>
            </a:r>
            <a:endParaRPr lang="ru-RU" dirty="0"/>
          </a:p>
        </p:txBody>
      </p:sp>
      <p:sp>
        <p:nvSpPr>
          <p:cNvPr id="3" name="Объект 2"/>
          <p:cNvSpPr>
            <a:spLocks noGrp="1"/>
          </p:cNvSpPr>
          <p:nvPr>
            <p:ph idx="1"/>
          </p:nvPr>
        </p:nvSpPr>
        <p:spPr/>
        <p:txBody>
          <a:bodyPr/>
          <a:lstStyle/>
          <a:p>
            <a:r>
              <a:rPr lang="ru-RU" b="1" i="1" dirty="0"/>
              <a:t>синтаксическая</a:t>
            </a:r>
            <a:r>
              <a:rPr lang="ru-RU" b="1" dirty="0"/>
              <a:t> </a:t>
            </a:r>
            <a:r>
              <a:rPr lang="ru-RU" dirty="0"/>
              <a:t>разметка, являющаяся результатом синтаксического анализа, или </a:t>
            </a:r>
            <a:r>
              <a:rPr lang="ru-RU" i="1" dirty="0" err="1"/>
              <a:t>парсинга</a:t>
            </a:r>
            <a:r>
              <a:rPr lang="ru-RU" dirty="0"/>
              <a:t> (англ. </a:t>
            </a:r>
            <a:r>
              <a:rPr lang="ru-RU" dirty="0" err="1"/>
              <a:t>parsing</a:t>
            </a:r>
            <a:r>
              <a:rPr lang="ru-RU" dirty="0"/>
              <a:t>), выполняемого на основе данных морфологического анализа. </a:t>
            </a:r>
            <a:endParaRPr lang="ru-RU" dirty="0"/>
          </a:p>
          <a:p>
            <a:r>
              <a:rPr lang="ru-RU" dirty="0"/>
              <a:t>Этот вид разметки описывает синтаксические связи между лексическими единицами и различные синтаксические конструкции (например, придаточное предложение, глагольное словосочетание и т.п.) </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Лингвистические типы разметки</a:t>
            </a:r>
            <a:endParaRPr lang="ru-RU" dirty="0"/>
          </a:p>
        </p:txBody>
      </p:sp>
      <p:sp>
        <p:nvSpPr>
          <p:cNvPr id="3" name="Объект 2"/>
          <p:cNvSpPr>
            <a:spLocks noGrp="1"/>
          </p:cNvSpPr>
          <p:nvPr>
            <p:ph idx="1"/>
          </p:nvPr>
        </p:nvSpPr>
        <p:spPr/>
        <p:txBody>
          <a:bodyPr/>
          <a:lstStyle/>
          <a:p>
            <a:r>
              <a:rPr lang="ru-RU" b="1" i="1" dirty="0"/>
              <a:t>семантическая</a:t>
            </a:r>
            <a:r>
              <a:rPr lang="ru-RU" dirty="0"/>
              <a:t> разметка. Чаще всего семантические теги обозначают семантические категории, к которым относится данное слово или словосочетание, и более узкие подкатегории, специфицирующие его значение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Лингвистические типы разметки</a:t>
            </a:r>
            <a:endParaRPr lang="ru-RU" dirty="0"/>
          </a:p>
        </p:txBody>
      </p:sp>
      <p:sp>
        <p:nvSpPr>
          <p:cNvPr id="3" name="Объект 2"/>
          <p:cNvSpPr>
            <a:spLocks noGrp="1"/>
          </p:cNvSpPr>
          <p:nvPr>
            <p:ph idx="1"/>
          </p:nvPr>
        </p:nvSpPr>
        <p:spPr/>
        <p:txBody>
          <a:bodyPr/>
          <a:lstStyle/>
          <a:p>
            <a:r>
              <a:rPr lang="ru-RU" b="1" i="1" dirty="0"/>
              <a:t>анафорическая</a:t>
            </a:r>
            <a:r>
              <a:rPr lang="ru-RU" b="1" dirty="0"/>
              <a:t> </a:t>
            </a:r>
            <a:r>
              <a:rPr lang="ru-RU" dirty="0"/>
              <a:t>разметка. Фиксирует референтные связи, например, местоименные.</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Лингвистические типы разметки</a:t>
            </a:r>
            <a:endParaRPr lang="ru-RU" dirty="0"/>
          </a:p>
        </p:txBody>
      </p:sp>
      <p:sp>
        <p:nvSpPr>
          <p:cNvPr id="3" name="Объект 2"/>
          <p:cNvSpPr>
            <a:spLocks noGrp="1"/>
          </p:cNvSpPr>
          <p:nvPr>
            <p:ph idx="1"/>
          </p:nvPr>
        </p:nvSpPr>
        <p:spPr/>
        <p:txBody>
          <a:bodyPr/>
          <a:lstStyle/>
          <a:p>
            <a:r>
              <a:rPr lang="ru-RU" b="1" i="1" dirty="0"/>
              <a:t>просодическая</a:t>
            </a:r>
            <a:r>
              <a:rPr lang="ru-RU" dirty="0"/>
              <a:t> разметка. В просодических корпусах применяются метки, описывающие ударение и интонацию. В корпусах устной разговорной речи просодическая разметка часто сопровождается так называемой </a:t>
            </a:r>
            <a:r>
              <a:rPr lang="ru-RU" b="1" i="1" dirty="0" err="1"/>
              <a:t>дискурсной</a:t>
            </a:r>
            <a:r>
              <a:rPr lang="ru-RU" dirty="0"/>
              <a:t> разметкой, которая служит для обозначения пауз, повторов, оговорок, и т.д. </a:t>
            </a:r>
            <a:endParaRPr lang="ru-RU" dirty="0"/>
          </a:p>
          <a:p>
            <a:endParaRPr lang="ru-RU" dirty="0"/>
          </a:p>
          <a:p>
            <a:r>
              <a:rPr lang="ru-RU" dirty="0"/>
              <a:t>Существуют и др. типы разметок.</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p:cNvGrpSpPr>
            <a:grpSpLocks noGrp="1" noRot="1" noChangeAspect="1" noMove="1" noResize="1" noUngrp="1"/>
          </p:cNvGrpSpPr>
          <p:nvPr/>
        </p:nvGrpSpPr>
        <p:grpSpPr>
          <a:xfrm>
            <a:off x="-6214" y="-1"/>
            <a:ext cx="12214827" cy="6858000"/>
            <a:chOff x="-6214" y="-1"/>
            <a:chExt cx="12214827" cy="6858000"/>
          </a:xfrm>
        </p:grpSpPr>
        <p:cxnSp>
          <p:nvCxnSpPr>
            <p:cNvPr id="13" name="Straight Connector 12"/>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p:cNvSpPr>
            <a:spLocks noGrp="1" noRot="1" noChangeAspect="1" noMove="1" noResize="1" noEditPoints="1" noAdjustHandles="1" noChangeArrowheads="1" noChangeShapeType="1" noTextEdit="1"/>
          </p:cNvSpPr>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Заголовок 1"/>
          <p:cNvSpPr>
            <a:spLocks noGrp="1"/>
          </p:cNvSpPr>
          <p:nvPr>
            <p:ph type="title"/>
          </p:nvPr>
        </p:nvSpPr>
        <p:spPr>
          <a:xfrm>
            <a:off x="691079" y="725952"/>
            <a:ext cx="4038652" cy="1881178"/>
          </a:xfrm>
        </p:spPr>
        <p:txBody>
          <a:bodyPr>
            <a:normAutofit/>
          </a:bodyPr>
          <a:lstStyle/>
          <a:p>
            <a:pPr>
              <a:lnSpc>
                <a:spcPct val="90000"/>
              </a:lnSpc>
            </a:pPr>
            <a:r>
              <a:rPr lang="ru-RU" sz="4100"/>
              <a:t>Введение. Базовые термины</a:t>
            </a:r>
            <a:endParaRPr lang="ru-RU" sz="4100"/>
          </a:p>
        </p:txBody>
      </p:sp>
      <p:sp>
        <p:nvSpPr>
          <p:cNvPr id="3" name="Объект 2"/>
          <p:cNvSpPr>
            <a:spLocks noGrp="1"/>
          </p:cNvSpPr>
          <p:nvPr>
            <p:ph idx="1"/>
          </p:nvPr>
        </p:nvSpPr>
        <p:spPr>
          <a:xfrm>
            <a:off x="691079" y="2886117"/>
            <a:ext cx="4038652" cy="3276824"/>
          </a:xfrm>
        </p:spPr>
        <p:txBody>
          <a:bodyPr>
            <a:normAutofit/>
          </a:bodyPr>
          <a:lstStyle/>
          <a:p>
            <a:pPr marL="0" indent="0">
              <a:lnSpc>
                <a:spcPct val="100000"/>
              </a:lnSpc>
              <a:buNone/>
            </a:pPr>
            <a:r>
              <a:rPr lang="ru-RU" b="1" dirty="0"/>
              <a:t>Корпусная лингвистика </a:t>
            </a:r>
            <a:r>
              <a:rPr lang="ru-RU" dirty="0"/>
              <a:t>- раздел компьютерной лингвистики, занимающийся разработкой общих принципов построения и использования лингвистических корпусов (корпусов текстов) с использованием компьютерных технологий. </a:t>
            </a:r>
            <a:endParaRPr lang="ru-RU" dirty="0"/>
          </a:p>
        </p:txBody>
      </p:sp>
      <p:pic>
        <p:nvPicPr>
          <p:cNvPr id="7" name="Graphic 6" descr="Программист"/>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600024" y="729344"/>
            <a:ext cx="5414060" cy="5414060"/>
          </a:xfrm>
          <a:prstGeom prst="rect">
            <a:avLst/>
          </a:prstGeom>
        </p:spPr>
      </p:pic>
      <p:sp>
        <p:nvSpPr>
          <p:cNvPr id="4" name="TextBox 3"/>
          <p:cNvSpPr txBox="1"/>
          <p:nvPr/>
        </p:nvSpPr>
        <p:spPr>
          <a:xfrm>
            <a:off x="9235602" y="532473"/>
            <a:ext cx="2565127" cy="1015663"/>
          </a:xfrm>
          <a:prstGeom prst="rect">
            <a:avLst/>
          </a:prstGeom>
          <a:noFill/>
        </p:spPr>
        <p:txBody>
          <a:bodyPr wrap="square" rtlCol="0">
            <a:spAutoFit/>
          </a:bodyPr>
          <a:lstStyle/>
          <a:p>
            <a:r>
              <a:rPr lang="ru-RU" sz="2000" dirty="0"/>
              <a:t>90-е годы – статус отдельного раздела науки</a:t>
            </a:r>
            <a:endParaRPr lang="ru-R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создания корпусов</a:t>
            </a:r>
            <a:endParaRPr lang="ru-RU" dirty="0"/>
          </a:p>
        </p:txBody>
      </p:sp>
      <p:sp>
        <p:nvSpPr>
          <p:cNvPr id="3" name="Объект 2"/>
          <p:cNvSpPr>
            <a:spLocks noGrp="1"/>
          </p:cNvSpPr>
          <p:nvPr>
            <p:ph idx="1"/>
          </p:nvPr>
        </p:nvSpPr>
        <p:spPr/>
        <p:txBody>
          <a:bodyPr>
            <a:normAutofit/>
          </a:bodyPr>
          <a:lstStyle/>
          <a:p>
            <a:pPr marL="0" indent="0">
              <a:buNone/>
            </a:pPr>
            <a:r>
              <a:rPr lang="ru-RU" dirty="0"/>
              <a:t>1) Определение перечня источников; </a:t>
            </a:r>
            <a:endParaRPr lang="ru-RU" dirty="0"/>
          </a:p>
          <a:p>
            <a:pPr marL="0" indent="0">
              <a:buNone/>
            </a:pPr>
            <a:r>
              <a:rPr lang="ru-RU" dirty="0"/>
              <a:t>2) Оцифровка текстов. Тексты в электронном виде для создания корпусов могут быть получены самыми разными способами — ручной ввод, сканирование, авторские копии, дары и обмен, Интернет, оригинал-макеты, предоставляемые составителям корпусов издательствами и проч.</a:t>
            </a:r>
            <a:endParaRPr lang="ru-RU" dirty="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создания корпусов</a:t>
            </a:r>
            <a:endParaRPr lang="ru-RU" dirty="0"/>
          </a:p>
        </p:txBody>
      </p:sp>
      <p:sp>
        <p:nvSpPr>
          <p:cNvPr id="3" name="Объект 2"/>
          <p:cNvSpPr>
            <a:spLocks noGrp="1"/>
          </p:cNvSpPr>
          <p:nvPr>
            <p:ph idx="1"/>
          </p:nvPr>
        </p:nvSpPr>
        <p:spPr/>
        <p:txBody>
          <a:bodyPr/>
          <a:lstStyle/>
          <a:p>
            <a:pPr marL="0" indent="0">
              <a:buNone/>
            </a:pPr>
            <a:r>
              <a:rPr lang="ru-RU" dirty="0"/>
              <a:t>3) Предобработка текста. На этом этапе все тексты, полученные из разных источников, проходят филологическую выверку и корректировку, осуществляется подготовка библиографического и экстралингвистического описания текста.</a:t>
            </a:r>
            <a:endParaRPr lang="ru-RU" dirty="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создания корпусов</a:t>
            </a:r>
            <a:endParaRPr lang="ru-RU" dirty="0"/>
          </a:p>
        </p:txBody>
      </p:sp>
      <p:sp>
        <p:nvSpPr>
          <p:cNvPr id="3" name="Объект 2"/>
          <p:cNvSpPr>
            <a:spLocks noGrp="1"/>
          </p:cNvSpPr>
          <p:nvPr>
            <p:ph idx="1"/>
          </p:nvPr>
        </p:nvSpPr>
        <p:spPr/>
        <p:txBody>
          <a:bodyPr/>
          <a:lstStyle/>
          <a:p>
            <a:pPr marL="0" indent="0">
              <a:buNone/>
            </a:pPr>
            <a:r>
              <a:rPr lang="ru-RU" dirty="0"/>
              <a:t>4) Конвертирование и </a:t>
            </a:r>
            <a:r>
              <a:rPr lang="ru-RU" dirty="0" err="1"/>
              <a:t>графематический</a:t>
            </a:r>
            <a:r>
              <a:rPr lang="ru-RU" dirty="0"/>
              <a:t>* анализ. Некоторые тексты проходят также через один или несколько этапов предварительной машинной обработки, в ходе которых осуществляются различного рода перекодировка (если требуется), удаление или преобразование нетексто­вых элементов (рисунки, таблицы), удаление из текста переносов, «жёстких концов строк», обеспечение единообразного написания тире и проч. Как правило, эти операции выполняются в автоматическом режиме. Обычно на этом же этапе осуществляется сегментирование текста на его структурные составляющие. </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создания корпусов</a:t>
            </a:r>
            <a:endParaRPr lang="ru-RU" dirty="0"/>
          </a:p>
        </p:txBody>
      </p:sp>
      <p:sp>
        <p:nvSpPr>
          <p:cNvPr id="3" name="Объект 2"/>
          <p:cNvSpPr>
            <a:spLocks noGrp="1"/>
          </p:cNvSpPr>
          <p:nvPr>
            <p:ph idx="1"/>
          </p:nvPr>
        </p:nvSpPr>
        <p:spPr/>
        <p:txBody>
          <a:bodyPr/>
          <a:lstStyle/>
          <a:p>
            <a:pPr marL="0" indent="0">
              <a:buNone/>
            </a:pPr>
            <a:r>
              <a:rPr lang="ru-RU" dirty="0"/>
              <a:t>5) Разметка текста - приписывание текстам и их компонентам дополнительной информации (метаданных). </a:t>
            </a:r>
            <a:r>
              <a:rPr lang="ru-RU" dirty="0" err="1"/>
              <a:t>Метаописание</a:t>
            </a:r>
            <a:r>
              <a:rPr lang="ru-RU" dirty="0"/>
              <a:t> текстов корпуса включает как </a:t>
            </a:r>
            <a:r>
              <a:rPr lang="ru-RU" u="sng" dirty="0"/>
              <a:t>содержательные</a:t>
            </a:r>
            <a:r>
              <a:rPr lang="ru-RU" dirty="0"/>
              <a:t> элементы данных (библиографические данные, признаки, характеризующие жанровые и стилевые особенности текста, сведения об авторе), так и </a:t>
            </a:r>
            <a:r>
              <a:rPr lang="ru-RU" u="sng" dirty="0"/>
              <a:t>формальные</a:t>
            </a:r>
            <a:r>
              <a:rPr lang="ru-RU" dirty="0"/>
              <a:t> (имя файла, параметры кодирования, версия языка разметки, исполнители этапов работ). Эти данные обычно вводятся вручную. Структурная разметка документа (выделение абзацев, предложений, слов) и собственно лингвистическая разметка обычно осуществляются автоматически.</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создания корпусов</a:t>
            </a:r>
            <a:endParaRPr lang="ru-RU" dirty="0"/>
          </a:p>
        </p:txBody>
      </p:sp>
      <p:sp>
        <p:nvSpPr>
          <p:cNvPr id="3" name="Объект 2"/>
          <p:cNvSpPr>
            <a:spLocks noGrp="1"/>
          </p:cNvSpPr>
          <p:nvPr>
            <p:ph idx="1"/>
          </p:nvPr>
        </p:nvSpPr>
        <p:spPr/>
        <p:txBody>
          <a:bodyPr/>
          <a:lstStyle/>
          <a:p>
            <a:pPr marL="0" indent="0">
              <a:buNone/>
            </a:pPr>
            <a:r>
              <a:rPr lang="ru-RU" dirty="0"/>
              <a:t>6) На следующем этапе осуществляется корректировка результатов автоматической разметки: исправление ошибок и снятие неоднозначности (вручную или полуавтоматически).</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создания корпусов</a:t>
            </a:r>
            <a:endParaRPr lang="ru-RU" dirty="0"/>
          </a:p>
        </p:txBody>
      </p:sp>
      <p:sp>
        <p:nvSpPr>
          <p:cNvPr id="3" name="Объект 2"/>
          <p:cNvSpPr>
            <a:spLocks noGrp="1"/>
          </p:cNvSpPr>
          <p:nvPr>
            <p:ph idx="1"/>
          </p:nvPr>
        </p:nvSpPr>
        <p:spPr/>
        <p:txBody>
          <a:bodyPr/>
          <a:lstStyle/>
          <a:p>
            <a:pPr marL="0" indent="0">
              <a:buNone/>
            </a:pPr>
            <a:r>
              <a:rPr lang="ru-RU" dirty="0"/>
              <a:t>7) конвертирование размеченных текстов в структуру специализированной лингвистической информационно-поисковой системы (</a:t>
            </a:r>
            <a:r>
              <a:rPr lang="ru-RU" dirty="0" err="1"/>
              <a:t>corpus</a:t>
            </a:r>
            <a:r>
              <a:rPr lang="ru-RU" dirty="0"/>
              <a:t> </a:t>
            </a:r>
            <a:r>
              <a:rPr lang="ru-RU" dirty="0" err="1"/>
              <a:t>manager</a:t>
            </a:r>
            <a:r>
              <a:rPr lang="ru-RU" dirty="0"/>
              <a:t>), обеспечивающей быстрый многоаспектный поиск и статистическую обработку.</a:t>
            </a:r>
            <a:endParaRPr lang="ru-RU" dirty="0"/>
          </a:p>
          <a:p>
            <a:pPr marL="0" indent="0">
              <a:buNone/>
            </a:pPr>
            <a:r>
              <a:rPr lang="ru-RU" dirty="0"/>
              <a:t>8) И, наконец, обеспечение доступа к корпусу. Корпус может быть доступен в пределах компьютерного класса, может распространяться на различных носителях и может быть доступен в режиме глобальной сети. Различным категориям пользователей могут предоставляться разные права и разные возможности.</a:t>
            </a:r>
            <a:endParaRPr lang="ru-RU" dirty="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Автоматическая разметка</a:t>
            </a:r>
            <a:endParaRPr lang="ru-RU" dirty="0"/>
          </a:p>
        </p:txBody>
      </p:sp>
      <p:sp>
        <p:nvSpPr>
          <p:cNvPr id="3" name="Объект 2"/>
          <p:cNvSpPr>
            <a:spLocks noGrp="1"/>
          </p:cNvSpPr>
          <p:nvPr>
            <p:ph idx="1"/>
          </p:nvPr>
        </p:nvSpPr>
        <p:spPr/>
        <p:txBody>
          <a:bodyPr>
            <a:normAutofit fontScale="92500" lnSpcReduction="10000"/>
          </a:bodyPr>
          <a:lstStyle/>
          <a:p>
            <a:r>
              <a:rPr lang="ru-RU" dirty="0"/>
              <a:t>Используются специальные ПО – программы автоматической разметки (подходят для морфологического и синтаксического анализа (т.н. </a:t>
            </a:r>
            <a:r>
              <a:rPr lang="ru-RU" dirty="0" err="1"/>
              <a:t>тэггеры</a:t>
            </a:r>
            <a:r>
              <a:rPr lang="ru-RU" dirty="0"/>
              <a:t> (</a:t>
            </a:r>
            <a:r>
              <a:rPr lang="ru-RU" dirty="0" err="1"/>
              <a:t>taggers</a:t>
            </a:r>
            <a:r>
              <a:rPr lang="ru-RU" dirty="0"/>
              <a:t>) и парсеры (</a:t>
            </a:r>
            <a:r>
              <a:rPr lang="ru-RU" dirty="0" err="1"/>
              <a:t>parsers</a:t>
            </a:r>
            <a:r>
              <a:rPr lang="ru-RU" dirty="0"/>
              <a:t>).</a:t>
            </a:r>
            <a:endParaRPr lang="ru-RU" dirty="0"/>
          </a:p>
          <a:p>
            <a:r>
              <a:rPr lang="ru-RU" dirty="0"/>
              <a:t>В результате работы программ автоматического морфологиче­ского анализа каждой лексической единице приписываются граммати­че­ские характеристики, включая часть речи, лемму (словарную форму) и набор граммем (например, род, число, падеж, одушевлен­ность/неодушевленность, переходность и т.п.). В результате работы программ автоматического синтаксического анализа фиксируются син­таксические связи между словами и словосочетаниями, а синтаксиче­ским единицам приписываются соответствующие характеристики (тип предложения, синтаксическая функция словосочетания и т.п.).</a:t>
            </a:r>
            <a:endParaRPr lang="ru-RU" dirty="0"/>
          </a:p>
          <a:p>
            <a:endParaRPr lang="ru-RU" dirty="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Исправление ошибок и снятие неоднозначности (</a:t>
            </a:r>
            <a:r>
              <a:rPr lang="ru-RU" dirty="0" err="1"/>
              <a:t>грамм.омонимия</a:t>
            </a:r>
            <a:r>
              <a:rPr lang="ru-RU" dirty="0"/>
              <a:t>*)</a:t>
            </a:r>
            <a:endParaRPr lang="ru-RU" dirty="0"/>
          </a:p>
        </p:txBody>
      </p:sp>
      <p:sp>
        <p:nvSpPr>
          <p:cNvPr id="3" name="Объект 2"/>
          <p:cNvSpPr>
            <a:spLocks noGrp="1"/>
          </p:cNvSpPr>
          <p:nvPr>
            <p:ph idx="1"/>
          </p:nvPr>
        </p:nvSpPr>
        <p:spPr/>
        <p:txBody>
          <a:bodyPr/>
          <a:lstStyle/>
          <a:p>
            <a:r>
              <a:rPr lang="ru-RU" dirty="0"/>
              <a:t>Автоматические и ручные способы</a:t>
            </a:r>
            <a:endParaRPr lang="ru-RU" dirty="0"/>
          </a:p>
          <a:p>
            <a:r>
              <a:rPr lang="ru-RU" dirty="0"/>
              <a:t>Автома­тическое разрешение морфологической или синтаксической омонимии, как правило, основывается на использовании информации более высокого уровня (синтаксического, семантического) с применением статистических методов. </a:t>
            </a:r>
            <a:endParaRPr lang="ru-RU" dirty="0"/>
          </a:p>
          <a:p>
            <a:pPr marL="0" indent="0">
              <a:buNone/>
            </a:pPr>
            <a:r>
              <a:rPr lang="ru-RU" dirty="0"/>
              <a:t>Пример грамматической омонимии: </a:t>
            </a:r>
            <a:endParaRPr lang="ru-RU" dirty="0"/>
          </a:p>
          <a:p>
            <a:pPr marL="0" indent="0">
              <a:buNone/>
            </a:pPr>
            <a:r>
              <a:rPr lang="ru-RU" dirty="0"/>
              <a:t>1) благодаря – деепричастный оборот и предлог</a:t>
            </a:r>
            <a:endParaRPr lang="ru-RU" dirty="0"/>
          </a:p>
          <a:p>
            <a:pPr marL="0" indent="0">
              <a:buNone/>
            </a:pPr>
            <a:r>
              <a:rPr lang="ru-RU" dirty="0"/>
              <a:t>2) Отец умер, когда ему было двадцать пять лет (совпадение значений синтаксических конструкций)</a:t>
            </a:r>
            <a:endParaRPr lang="ru-RU" dirty="0"/>
          </a:p>
          <a:p>
            <a:pPr marL="0" indent="0">
              <a:buNone/>
            </a:pP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Форматы данных и стандартизация</a:t>
            </a:r>
            <a:endParaRPr lang="ru-RU" dirty="0"/>
          </a:p>
        </p:txBody>
      </p:sp>
      <p:sp>
        <p:nvSpPr>
          <p:cNvPr id="3" name="Объект 2"/>
          <p:cNvSpPr>
            <a:spLocks noGrp="1"/>
          </p:cNvSpPr>
          <p:nvPr>
            <p:ph idx="1"/>
          </p:nvPr>
        </p:nvSpPr>
        <p:spPr/>
        <p:txBody>
          <a:bodyPr/>
          <a:lstStyle/>
          <a:p>
            <a:r>
              <a:rPr lang="ru-RU" dirty="0"/>
              <a:t>Разметка и ПО стандартизированы для удобства пользования. </a:t>
            </a:r>
            <a:endParaRPr lang="ru-RU" dirty="0"/>
          </a:p>
          <a:p>
            <a:r>
              <a:rPr lang="ru-RU" dirty="0"/>
              <a:t>Параметры разметки соответствуют научным классификациям, т.е. интуитивно понятны.</a:t>
            </a:r>
            <a:endParaRPr lang="ru-RU" dirty="0"/>
          </a:p>
          <a:p>
            <a:r>
              <a:rPr lang="ru-RU" dirty="0"/>
              <a:t>ПО поддерживает обработку типовых запросов и решение типовых задач, унифицированные форматы, позволяющие, в т.ч., обмениваться корпусными данными. Это важно для сравнимости, оценки разных корпусов. </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настоящее время на основе международного опыта выработались де-факто стандарты представления метаданных, базирующиеся на описаниях текстов в рамках проекта Text </a:t>
            </a:r>
            <a:r>
              <a:rPr lang="ru-RU" dirty="0" err="1"/>
              <a:t>Encoding</a:t>
            </a:r>
            <a:r>
              <a:rPr lang="ru-RU" dirty="0"/>
              <a:t> Initiative (TEI) и на рекомендациях EAGLES (Expert </a:t>
            </a:r>
            <a:r>
              <a:rPr lang="ru-RU" dirty="0" err="1"/>
              <a:t>Advisory</a:t>
            </a:r>
            <a:r>
              <a:rPr lang="ru-RU" dirty="0"/>
              <a:t> Group </a:t>
            </a:r>
            <a:r>
              <a:rPr lang="ru-RU" dirty="0" err="1"/>
              <a:t>on</a:t>
            </a:r>
            <a:r>
              <a:rPr lang="ru-RU" dirty="0"/>
              <a:t> Language Engineering Standards). В качестве формального языка разметки широко применяются языки SGML и XML. В настоящее время стандарты EAGLES непосредственно включаются в технологическую среду языка XML, см., в частности, разработку стандарта </a:t>
            </a:r>
            <a:r>
              <a:rPr lang="ru-RU" dirty="0" err="1"/>
              <a:t>Corpus</a:t>
            </a:r>
            <a:r>
              <a:rPr lang="ru-RU" dirty="0"/>
              <a:t> </a:t>
            </a:r>
            <a:r>
              <a:rPr lang="ru-RU" dirty="0" err="1"/>
              <a:t>Encoding</a:t>
            </a:r>
            <a:r>
              <a:rPr lang="ru-RU" dirty="0"/>
              <a:t> Standard </a:t>
            </a:r>
            <a:r>
              <a:rPr lang="ru-RU" dirty="0" err="1"/>
              <a:t>for</a:t>
            </a:r>
            <a:r>
              <a:rPr lang="ru-RU" dirty="0"/>
              <a:t> XML (XCES).</a:t>
            </a:r>
            <a:endParaRPr lang="ru-RU" dirty="0"/>
          </a:p>
          <a:p>
            <a:pPr marL="0" indent="0">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52" name="Freeform: Shape 51"/>
          <p:cNvSpPr>
            <a:spLocks noGrp="1" noRot="1" noChangeAspect="1" noMove="1" noResize="1" noEditPoints="1" noAdjustHandles="1" noChangeArrowheads="1" noChangeShapeType="1" noTextEdit="1"/>
          </p:cNvSpPr>
          <p:nvPr/>
        </p:nvSpPr>
        <p:spPr>
          <a:xfrm rot="5400000" flipV="1">
            <a:off x="5552244" y="224448"/>
            <a:ext cx="6857996" cy="6409096"/>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4" name="Group 53"/>
          <p:cNvGrpSpPr>
            <a:grpSpLocks noGrp="1" noRot="1" noChangeAspect="1" noMove="1" noResize="1" noUngrp="1"/>
          </p:cNvGrpSpPr>
          <p:nvPr/>
        </p:nvGrpSpPr>
        <p:grpSpPr>
          <a:xfrm>
            <a:off x="-6214" y="-1"/>
            <a:ext cx="12214827" cy="6858000"/>
            <a:chOff x="-6214" y="-1"/>
            <a:chExt cx="12214827" cy="6858000"/>
          </a:xfrm>
        </p:grpSpPr>
        <p:cxnSp>
          <p:nvCxnSpPr>
            <p:cNvPr id="55" name="Straight Connector 54"/>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p:cNvSpPr>
            <a:spLocks noGrp="1" noRot="1" noChangeAspect="1" noMove="1" noResize="1" noEditPoints="1" noAdjustHandles="1" noChangeArrowheads="1" noChangeShapeType="1" noTextEdit="1"/>
          </p:cNvSpPr>
          <p:nvPr/>
        </p:nvSpPr>
        <p:spPr>
          <a:xfrm rot="13500000">
            <a:off x="-281094"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Заголовок 1"/>
          <p:cNvSpPr>
            <a:spLocks noGrp="1"/>
          </p:cNvSpPr>
          <p:nvPr>
            <p:ph type="title"/>
          </p:nvPr>
        </p:nvSpPr>
        <p:spPr>
          <a:xfrm>
            <a:off x="691079" y="725951"/>
            <a:ext cx="5408027" cy="1442463"/>
          </a:xfrm>
        </p:spPr>
        <p:txBody>
          <a:bodyPr>
            <a:normAutofit/>
          </a:bodyPr>
          <a:lstStyle/>
          <a:p>
            <a:r>
              <a:rPr lang="ru-RU" dirty="0"/>
              <a:t>Корпусы текстов</a:t>
            </a:r>
            <a:endParaRPr lang="ru-RU" dirty="0"/>
          </a:p>
        </p:txBody>
      </p:sp>
      <p:sp>
        <p:nvSpPr>
          <p:cNvPr id="3" name="Объект 2"/>
          <p:cNvSpPr>
            <a:spLocks noGrp="1"/>
          </p:cNvSpPr>
          <p:nvPr>
            <p:ph idx="1"/>
          </p:nvPr>
        </p:nvSpPr>
        <p:spPr>
          <a:xfrm>
            <a:off x="691079" y="2340131"/>
            <a:ext cx="10523019" cy="3791918"/>
          </a:xfrm>
        </p:spPr>
        <p:txBody>
          <a:bodyPr>
            <a:normAutofit fontScale="92500" lnSpcReduction="10000"/>
          </a:bodyPr>
          <a:lstStyle/>
          <a:p>
            <a:pPr marL="0" indent="0">
              <a:lnSpc>
                <a:spcPct val="100000"/>
              </a:lnSpc>
              <a:buNone/>
            </a:pPr>
            <a:r>
              <a:rPr lang="ru-RU" sz="2400" dirty="0"/>
              <a:t> это большой, представленный в электронном виде, унифицированный, структурированный, размеченный, филологически компетентный массив языковых данных, предназначенный для решения конкретных лингвистических задач. </a:t>
            </a:r>
            <a:endParaRPr lang="ru-RU" sz="2400" dirty="0"/>
          </a:p>
          <a:p>
            <a:pPr marL="0" indent="0">
              <a:lnSpc>
                <a:spcPct val="100000"/>
              </a:lnSpc>
              <a:buNone/>
            </a:pPr>
            <a:r>
              <a:rPr lang="ru-RU" sz="2400" dirty="0"/>
              <a:t>В понятие «корпус текстов» входит также система управления текстовыми и лингвистическими данными, которую в последнее время чаще всего называют </a:t>
            </a:r>
            <a:r>
              <a:rPr lang="ru-RU" sz="2400" i="1" dirty="0"/>
              <a:t>корпусным менеджером</a:t>
            </a:r>
            <a:r>
              <a:rPr lang="ru-RU" sz="2400" dirty="0"/>
              <a:t> (или корпус-менеджером) (англ. </a:t>
            </a:r>
            <a:r>
              <a:rPr lang="ru-RU" sz="2400" dirty="0" err="1"/>
              <a:t>corpus</a:t>
            </a:r>
            <a:r>
              <a:rPr lang="ru-RU" sz="2400" dirty="0"/>
              <a:t> </a:t>
            </a:r>
            <a:r>
              <a:rPr lang="ru-RU" sz="2400" dirty="0" err="1"/>
              <a:t>manager</a:t>
            </a:r>
            <a:r>
              <a:rPr lang="ru-RU" sz="2400" dirty="0"/>
              <a:t>). Это специализированная поисковая система, включающая программные средства для поиска данных в корпусе, получения статистической информации и предоставления результатов пользователю в удобной форме.</a:t>
            </a:r>
            <a:endParaRPr lang="ru-RU" sz="2400" dirty="0"/>
          </a:p>
          <a:p>
            <a:pPr>
              <a:lnSpc>
                <a:spcPct val="100000"/>
              </a:lnSpc>
            </a:pPr>
            <a:endParaRPr lang="ru-RU" sz="1400" dirty="0"/>
          </a:p>
        </p:txBody>
      </p:sp>
      <p:pic>
        <p:nvPicPr>
          <p:cNvPr id="7" name="Graphic 6" descr="Флажок"/>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101820" y="-290367"/>
            <a:ext cx="2575238" cy="257523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Корпусные менеджеры</a:t>
            </a:r>
            <a:endParaRPr lang="ru-RU" dirty="0"/>
          </a:p>
        </p:txBody>
      </p:sp>
      <p:sp>
        <p:nvSpPr>
          <p:cNvPr id="3" name="Объект 2"/>
          <p:cNvSpPr>
            <a:spLocks noGrp="1"/>
          </p:cNvSpPr>
          <p:nvPr>
            <p:ph idx="1"/>
          </p:nvPr>
        </p:nvSpPr>
        <p:spPr/>
        <p:txBody>
          <a:bodyPr/>
          <a:lstStyle/>
          <a:p>
            <a:r>
              <a:rPr lang="ru-RU" dirty="0"/>
              <a:t>Это специализированные программные средства для оптимизации работы пользователей с корпусом, предоставляющие различные возможности для получения из корпуса необходимой информации.</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Корпусные менеджеры (</a:t>
            </a:r>
            <a:r>
              <a:rPr lang="ru-RU" dirty="0" err="1"/>
              <a:t>конкордансеры</a:t>
            </a:r>
            <a:r>
              <a:rPr lang="ru-RU" dirty="0"/>
              <a:t>)</a:t>
            </a:r>
            <a:endParaRPr lang="ru-RU" dirty="0"/>
          </a:p>
        </p:txBody>
      </p:sp>
      <p:sp>
        <p:nvSpPr>
          <p:cNvPr id="3" name="Объект 2"/>
          <p:cNvSpPr>
            <a:spLocks noGrp="1"/>
          </p:cNvSpPr>
          <p:nvPr>
            <p:ph idx="1"/>
          </p:nvPr>
        </p:nvSpPr>
        <p:spPr/>
        <p:txBody>
          <a:bodyPr>
            <a:normAutofit fontScale="92500" lnSpcReduction="20000"/>
          </a:bodyPr>
          <a:lstStyle/>
          <a:p>
            <a:pPr lvl="0"/>
            <a:r>
              <a:rPr lang="ru-RU" dirty="0"/>
              <a:t>поиск конкретных словоформ;</a:t>
            </a:r>
            <a:endParaRPr lang="ru-RU" dirty="0"/>
          </a:p>
          <a:p>
            <a:pPr lvl="0"/>
            <a:r>
              <a:rPr lang="ru-RU" dirty="0"/>
              <a:t>поиск словоформ по леммам;</a:t>
            </a:r>
            <a:endParaRPr lang="ru-RU" dirty="0"/>
          </a:p>
          <a:p>
            <a:pPr lvl="0"/>
            <a:r>
              <a:rPr lang="ru-RU" dirty="0"/>
              <a:t>поиск группы словоформ в виде разрывной или неразрывной синтагмы;</a:t>
            </a:r>
            <a:endParaRPr lang="ru-RU" dirty="0"/>
          </a:p>
          <a:p>
            <a:pPr lvl="0"/>
            <a:r>
              <a:rPr lang="ru-RU" dirty="0"/>
              <a:t>поиск словоформ по набору морфологических признаков;</a:t>
            </a:r>
            <a:endParaRPr lang="ru-RU" dirty="0"/>
          </a:p>
          <a:p>
            <a:pPr lvl="0"/>
            <a:r>
              <a:rPr lang="ru-RU" dirty="0"/>
              <a:t>отображение информации о происхождении, типе текста и т.п.;</a:t>
            </a:r>
            <a:endParaRPr lang="ru-RU" dirty="0"/>
          </a:p>
          <a:p>
            <a:pPr lvl="0"/>
            <a:r>
              <a:rPr lang="ru-RU" dirty="0"/>
              <a:t>вывод результатов поиска с указанием контекста заданной длины;</a:t>
            </a:r>
            <a:endParaRPr lang="ru-RU" dirty="0"/>
          </a:p>
          <a:p>
            <a:pPr lvl="0"/>
            <a:r>
              <a:rPr lang="ru-RU" dirty="0"/>
              <a:t>получение различных лексико-грамматических статистических данных;</a:t>
            </a:r>
            <a:endParaRPr lang="ru-RU" dirty="0"/>
          </a:p>
          <a:p>
            <a:r>
              <a:rPr lang="ru-RU" dirty="0"/>
              <a:t>сохранение отобранных строк конкорданса в отдельном файле на компьютере пользователя и др. </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Результат работы корпусного менеджера в виде конкорданса </a:t>
            </a:r>
            <a:br>
              <a:rPr lang="ru-RU" dirty="0"/>
            </a:br>
            <a:r>
              <a:rPr lang="ru-RU" sz="2200" dirty="0"/>
              <a:t>(отсюда второе название)</a:t>
            </a:r>
            <a:endParaRPr lang="ru-RU" sz="2200" dirty="0"/>
          </a:p>
        </p:txBody>
      </p:sp>
      <p:sp>
        <p:nvSpPr>
          <p:cNvPr id="3" name="Объект 2"/>
          <p:cNvSpPr>
            <a:spLocks noGrp="1"/>
          </p:cNvSpPr>
          <p:nvPr>
            <p:ph idx="1"/>
          </p:nvPr>
        </p:nvSpPr>
        <p:spPr/>
        <p:txBody>
          <a:bodyPr/>
          <a:lstStyle/>
          <a:p>
            <a:r>
              <a:rPr lang="ru-RU" dirty="0"/>
              <a:t>искомая единица представлена в ее контекстном окружении и в виде статистических данных, которые могут фиксировать частотные характеристики отдельных языковых единиц или характеризовать совместную встречаемость нескольких лексических единиц.</a:t>
            </a:r>
            <a:endParaRPr lang="ru-RU" dirty="0"/>
          </a:p>
          <a:p>
            <a:r>
              <a:rPr lang="ru-RU" dirty="0"/>
              <a:t>Многие системы позволяют настраивать формат выдачи (менять длину левого и правого контекста, задавать объем выдачи и порядок сортировки данных, отображать или не отображать лингвистические и экстралингвистические характеристики, и т.д.).</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Пользователи и способы использования корпусов</a:t>
            </a:r>
            <a:endParaRPr lang="ru-RU" dirty="0"/>
          </a:p>
        </p:txBody>
      </p:sp>
      <p:sp>
        <p:nvSpPr>
          <p:cNvPr id="3" name="Объект 2"/>
          <p:cNvSpPr>
            <a:spLocks noGrp="1"/>
          </p:cNvSpPr>
          <p:nvPr>
            <p:ph idx="1"/>
          </p:nvPr>
        </p:nvSpPr>
        <p:spPr/>
        <p:txBody>
          <a:bodyPr/>
          <a:lstStyle/>
          <a:p>
            <a:pPr marL="0" indent="0">
              <a:buNone/>
            </a:pPr>
            <a:r>
              <a:rPr lang="ru-RU" dirty="0"/>
              <a:t>Фокус на </a:t>
            </a:r>
            <a:r>
              <a:rPr lang="ru-RU" dirty="0" err="1"/>
              <a:t>метатекстовую</a:t>
            </a:r>
            <a:r>
              <a:rPr lang="ru-RU" dirty="0"/>
              <a:t> информацию и примеры употребления языковых элементов конструкций.</a:t>
            </a:r>
            <a:endParaRPr lang="ru-RU" dirty="0"/>
          </a:p>
          <a:p>
            <a:r>
              <a:rPr lang="ru-RU" dirty="0"/>
              <a:t>Статистические методики используются в решении сложных лингвистических задач, напр., в машинном переводе, распознавании и синтезе речи, средствах проверки орфографии и грамматики и т.д.</a:t>
            </a:r>
            <a:endParaRPr lang="ru-RU" dirty="0"/>
          </a:p>
          <a:p>
            <a:r>
              <a:rPr lang="ru-RU" dirty="0"/>
              <a:t>Для обучения иностранному языку и для решения профессиональных задач (напр., перевод)</a:t>
            </a:r>
            <a:endParaRPr lang="ru-RU" dirty="0"/>
          </a:p>
          <a:p>
            <a:r>
              <a:rPr lang="ru-RU" dirty="0"/>
              <a:t>Для выявления статистических и лингвистических закономерностей для создания компьютерных моделей языка (компьютерные лингвисты)</a:t>
            </a:r>
            <a:endParaRPr lang="ru-RU" dirty="0"/>
          </a:p>
          <a:p>
            <a:endParaRPr lang="ru-RU" dirty="0"/>
          </a:p>
          <a:p>
            <a:endParaRPr lang="ru-RU" dirty="0"/>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Типы корпусов</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a:t>Деление на классы осуществляется следующим образом:</a:t>
            </a:r>
            <a:endParaRPr lang="ru-RU" dirty="0"/>
          </a:p>
          <a:p>
            <a:pPr marL="457200" indent="-457200">
              <a:buAutoNum type="arabicParenR"/>
            </a:pPr>
            <a:r>
              <a:rPr lang="ru-RU" dirty="0"/>
              <a:t>это противопоставление корпусов, относящихся ко всему языку (часто к языку определенного периода), корпусам, относящимся к какому-либо подъязыку (жанр, стиль, язык определенной возрастной или социальной группы, язык писателя или ученого и т.п.); </a:t>
            </a:r>
            <a:endParaRPr lang="ru-RU" dirty="0"/>
          </a:p>
          <a:p>
            <a:pPr marL="457200" indent="-457200">
              <a:buAutoNum type="arabicParenR"/>
            </a:pPr>
            <a:r>
              <a:rPr lang="ru-RU" dirty="0"/>
              <a:t>разделение корпусов по типу лингвистической разметки. Несмотря на наличие множества типов разметки, большинство реально существующих корпусов относится к корпусам морфологического либо синтаксического типа (последние в англоязычной литературе называют </a:t>
            </a:r>
            <a:r>
              <a:rPr lang="ru-RU" dirty="0" err="1"/>
              <a:t>treebanks</a:t>
            </a:r>
            <a:r>
              <a:rPr lang="ru-RU" dirty="0"/>
              <a:t>, что можно перевести как «банки синтаксических структур»). При этом следует подчеркнуть, что корпус с синтаксической разметкой явно или неявно включает в себя и морфологические характеристики лексических единиц.</a:t>
            </a:r>
            <a:endParaRPr lang="ru-RU" dirty="0"/>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типу данных:</a:t>
            </a:r>
            <a:endParaRPr lang="ru-RU" dirty="0"/>
          </a:p>
          <a:p>
            <a:r>
              <a:rPr lang="ru-RU" dirty="0"/>
              <a:t>Письменные</a:t>
            </a:r>
            <a:endParaRPr lang="ru-RU" dirty="0"/>
          </a:p>
          <a:p>
            <a:r>
              <a:rPr lang="ru-RU" dirty="0"/>
              <a:t>Речевые</a:t>
            </a:r>
            <a:endParaRPr lang="ru-RU" dirty="0"/>
          </a:p>
          <a:p>
            <a:r>
              <a:rPr lang="ru-RU" dirty="0"/>
              <a:t>Смешанные</a:t>
            </a:r>
            <a:endParaRPr lang="ru-RU" dirty="0"/>
          </a:p>
          <a:p>
            <a:pPr marL="0" indent="0">
              <a:buNone/>
            </a:pP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языку текстов:</a:t>
            </a:r>
            <a:endParaRPr lang="ru-RU" dirty="0"/>
          </a:p>
          <a:p>
            <a:r>
              <a:rPr lang="ru-RU" dirty="0"/>
              <a:t>Русский</a:t>
            </a:r>
            <a:endParaRPr lang="ru-RU" dirty="0"/>
          </a:p>
          <a:p>
            <a:r>
              <a:rPr lang="ru-RU" dirty="0"/>
              <a:t>Английский и т.д.</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«параллельности» языков:</a:t>
            </a:r>
            <a:endParaRPr lang="ru-RU" dirty="0"/>
          </a:p>
          <a:p>
            <a:r>
              <a:rPr lang="ru-RU" dirty="0"/>
              <a:t>Одноязычные</a:t>
            </a:r>
            <a:endParaRPr lang="ru-RU" dirty="0"/>
          </a:p>
          <a:p>
            <a:r>
              <a:rPr lang="ru-RU" dirty="0"/>
              <a:t>Двуязычные</a:t>
            </a:r>
            <a:endParaRPr lang="ru-RU" dirty="0"/>
          </a:p>
          <a:p>
            <a:r>
              <a:rPr lang="ru-RU" dirty="0"/>
              <a:t>Многоязычные</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«литературности», специфичности:</a:t>
            </a:r>
            <a:endParaRPr lang="ru-RU" dirty="0"/>
          </a:p>
          <a:p>
            <a:r>
              <a:rPr lang="ru-RU" dirty="0"/>
              <a:t>Литературные</a:t>
            </a:r>
            <a:endParaRPr lang="ru-RU" dirty="0"/>
          </a:p>
          <a:p>
            <a:r>
              <a:rPr lang="ru-RU" dirty="0"/>
              <a:t>Диалектные</a:t>
            </a:r>
            <a:endParaRPr lang="ru-RU" dirty="0"/>
          </a:p>
          <a:p>
            <a:r>
              <a:rPr lang="ru-RU" dirty="0"/>
              <a:t>Разговорные</a:t>
            </a:r>
            <a:endParaRPr lang="ru-RU" dirty="0"/>
          </a:p>
          <a:p>
            <a:r>
              <a:rPr lang="ru-RU" dirty="0"/>
              <a:t>Терминологические</a:t>
            </a:r>
            <a:endParaRPr lang="ru-RU" dirty="0"/>
          </a:p>
          <a:p>
            <a:r>
              <a:rPr lang="ru-RU" dirty="0"/>
              <a:t>Смешанные</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жанру:</a:t>
            </a:r>
            <a:endParaRPr lang="ru-RU" dirty="0"/>
          </a:p>
          <a:p>
            <a:r>
              <a:rPr lang="ru-RU" dirty="0"/>
              <a:t>Литературные</a:t>
            </a:r>
            <a:endParaRPr lang="ru-RU" dirty="0"/>
          </a:p>
          <a:p>
            <a:r>
              <a:rPr lang="ru-RU" dirty="0"/>
              <a:t>Фольклорные</a:t>
            </a:r>
            <a:endParaRPr lang="ru-RU" dirty="0"/>
          </a:p>
          <a:p>
            <a:r>
              <a:rPr lang="ru-RU" dirty="0"/>
              <a:t>Драматургические</a:t>
            </a:r>
            <a:endParaRPr lang="ru-RU" dirty="0"/>
          </a:p>
          <a:p>
            <a:r>
              <a:rPr lang="ru-RU" dirty="0"/>
              <a:t>Публицистические</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Конкорданс</a:t>
            </a:r>
            <a:endParaRPr lang="ru-RU" dirty="0"/>
          </a:p>
        </p:txBody>
      </p:sp>
      <p:sp>
        <p:nvSpPr>
          <p:cNvPr id="3" name="Объект 2"/>
          <p:cNvSpPr>
            <a:spLocks noGrp="1"/>
          </p:cNvSpPr>
          <p:nvPr>
            <p:ph idx="1"/>
          </p:nvPr>
        </p:nvSpPr>
        <p:spPr/>
        <p:txBody>
          <a:bodyPr>
            <a:normAutofit/>
          </a:bodyPr>
          <a:lstStyle/>
          <a:p>
            <a:r>
              <a:rPr lang="ru-RU" sz="2800" dirty="0"/>
              <a:t>Поиск в корпусе данных позволяет по любому слову построить конкорданс – список всех употреблений данного слова в контексте со ссылками на источник. </a:t>
            </a:r>
            <a:endParaRPr lang="ru-RU"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доступности:</a:t>
            </a:r>
            <a:endParaRPr lang="ru-RU" dirty="0"/>
          </a:p>
          <a:p>
            <a:r>
              <a:rPr lang="ru-RU" dirty="0"/>
              <a:t>Свободно доступные</a:t>
            </a:r>
            <a:endParaRPr lang="ru-RU" dirty="0"/>
          </a:p>
          <a:p>
            <a:r>
              <a:rPr lang="ru-RU" dirty="0"/>
              <a:t>Коммерческие</a:t>
            </a:r>
            <a:endParaRPr lang="ru-RU" dirty="0"/>
          </a:p>
          <a:p>
            <a:r>
              <a:rPr lang="ru-RU" dirty="0"/>
              <a:t>Закрытые</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назначению:</a:t>
            </a:r>
            <a:endParaRPr lang="ru-RU" dirty="0"/>
          </a:p>
          <a:p>
            <a:r>
              <a:rPr lang="ru-RU" dirty="0"/>
              <a:t>Исследовательские</a:t>
            </a:r>
            <a:endParaRPr lang="ru-RU" dirty="0"/>
          </a:p>
          <a:p>
            <a:r>
              <a:rPr lang="ru-RU" dirty="0"/>
              <a:t>Иллюстративные</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динамичности:</a:t>
            </a:r>
            <a:endParaRPr lang="ru-RU" dirty="0"/>
          </a:p>
          <a:p>
            <a:r>
              <a:rPr lang="ru-RU" dirty="0"/>
              <a:t>Динамические (мониторные)</a:t>
            </a:r>
            <a:endParaRPr lang="ru-RU" dirty="0"/>
          </a:p>
          <a:p>
            <a:r>
              <a:rPr lang="ru-RU" dirty="0"/>
              <a:t>Статические</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разметке:</a:t>
            </a:r>
            <a:endParaRPr lang="ru-RU" dirty="0"/>
          </a:p>
          <a:p>
            <a:r>
              <a:rPr lang="ru-RU" dirty="0"/>
              <a:t>Размеченные</a:t>
            </a:r>
            <a:endParaRPr lang="ru-RU" dirty="0"/>
          </a:p>
          <a:p>
            <a:r>
              <a:rPr lang="ru-RU" dirty="0"/>
              <a:t>Неразмеченные</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характеру разметки:</a:t>
            </a:r>
            <a:endParaRPr lang="ru-RU" dirty="0"/>
          </a:p>
          <a:p>
            <a:r>
              <a:rPr lang="ru-RU" dirty="0"/>
              <a:t>Морфологические</a:t>
            </a:r>
            <a:endParaRPr lang="ru-RU" dirty="0"/>
          </a:p>
          <a:p>
            <a:r>
              <a:rPr lang="ru-RU" dirty="0"/>
              <a:t>Синтаксические</a:t>
            </a:r>
            <a:endParaRPr lang="ru-RU" dirty="0"/>
          </a:p>
          <a:p>
            <a:r>
              <a:rPr lang="ru-RU" dirty="0"/>
              <a:t>Семантические</a:t>
            </a:r>
            <a:endParaRPr lang="ru-RU" dirty="0"/>
          </a:p>
          <a:p>
            <a:r>
              <a:rPr lang="ru-RU" dirty="0"/>
              <a:t>Просодические и т.д.</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объему текстов:</a:t>
            </a:r>
            <a:endParaRPr lang="ru-RU" dirty="0"/>
          </a:p>
          <a:p>
            <a:r>
              <a:rPr lang="ru-RU" dirty="0"/>
              <a:t>Полнотекстовые</a:t>
            </a:r>
            <a:endParaRPr lang="ru-RU" dirty="0"/>
          </a:p>
          <a:p>
            <a:r>
              <a:rPr lang="ru-RU" dirty="0"/>
              <a:t>«</a:t>
            </a:r>
            <a:r>
              <a:rPr lang="ru-RU" dirty="0" err="1"/>
              <a:t>Фрагментнотекстовые</a:t>
            </a:r>
            <a:r>
              <a:rPr lang="ru-RU" dirty="0"/>
              <a:t>»</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хронологическому аспекту:</a:t>
            </a:r>
            <a:endParaRPr lang="ru-RU" dirty="0"/>
          </a:p>
          <a:p>
            <a:r>
              <a:rPr lang="ru-RU" dirty="0"/>
              <a:t>Синхронические</a:t>
            </a:r>
            <a:endParaRPr lang="ru-RU" dirty="0"/>
          </a:p>
          <a:p>
            <a:r>
              <a:rPr lang="ru-RU" dirty="0"/>
              <a:t>Диахронические</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«общности»:</a:t>
            </a:r>
            <a:endParaRPr lang="ru-RU" dirty="0"/>
          </a:p>
          <a:p>
            <a:r>
              <a:rPr lang="ru-RU" dirty="0"/>
              <a:t>Общие</a:t>
            </a:r>
            <a:endParaRPr lang="ru-RU" dirty="0"/>
          </a:p>
          <a:p>
            <a:r>
              <a:rPr lang="ru-RU" dirty="0"/>
              <a:t>Одного писателя</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корпусов</a:t>
            </a:r>
            <a:endParaRPr lang="ru-RU" dirty="0"/>
          </a:p>
        </p:txBody>
      </p:sp>
      <p:sp>
        <p:nvSpPr>
          <p:cNvPr id="3" name="Объект 2"/>
          <p:cNvSpPr>
            <a:spLocks noGrp="1"/>
          </p:cNvSpPr>
          <p:nvPr>
            <p:ph idx="1"/>
          </p:nvPr>
        </p:nvSpPr>
        <p:spPr/>
        <p:txBody>
          <a:bodyPr/>
          <a:lstStyle/>
          <a:p>
            <a:pPr marL="0" indent="0">
              <a:buNone/>
            </a:pPr>
            <a:r>
              <a:rPr lang="ru-RU" dirty="0"/>
              <a:t>По структуре:</a:t>
            </a:r>
            <a:endParaRPr lang="ru-RU" dirty="0"/>
          </a:p>
          <a:p>
            <a:r>
              <a:rPr lang="ru-RU" dirty="0"/>
              <a:t>Центральные и архивные</a:t>
            </a:r>
            <a:endParaRPr lang="ru-RU" dirty="0"/>
          </a:p>
          <a:p>
            <a:r>
              <a:rPr lang="ru-RU"/>
              <a:t>Ядерные и периферийные</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Интернет-корпусы</a:t>
            </a:r>
            <a:endParaRPr lang="ru-RU" dirty="0"/>
          </a:p>
        </p:txBody>
      </p:sp>
      <p:sp>
        <p:nvSpPr>
          <p:cNvPr id="3" name="Объект 2"/>
          <p:cNvSpPr>
            <a:spLocks noGrp="1"/>
          </p:cNvSpPr>
          <p:nvPr>
            <p:ph idx="1"/>
          </p:nvPr>
        </p:nvSpPr>
        <p:spPr>
          <a:xfrm>
            <a:off x="385763" y="2340130"/>
            <a:ext cx="10630316" cy="4260695"/>
          </a:xfrm>
        </p:spPr>
        <p:txBody>
          <a:bodyPr>
            <a:normAutofit/>
          </a:bodyPr>
          <a:lstStyle/>
          <a:p>
            <a:pPr marL="0" indent="0">
              <a:buNone/>
            </a:pPr>
            <a:r>
              <a:rPr lang="ru-RU" sz="2600" b="1" dirty="0"/>
              <a:t>Национальный корпус русского языка </a:t>
            </a:r>
            <a:endParaRPr lang="ru-RU" sz="2600" b="1" dirty="0"/>
          </a:p>
          <a:p>
            <a:pPr marL="0" indent="0">
              <a:buNone/>
            </a:pPr>
            <a:r>
              <a:rPr lang="ru-RU" sz="1300" b="1" dirty="0">
                <a:hlinkClick r:id="rId1"/>
              </a:rPr>
              <a:t>http://ruscorpora.ru </a:t>
            </a:r>
            <a:r>
              <a:rPr lang="ru-RU" sz="1300" dirty="0">
                <a:hlinkClick r:id="rId1"/>
              </a:rPr>
              <a:t>  </a:t>
            </a:r>
            <a:endParaRPr lang="ru-RU" sz="1300" dirty="0"/>
          </a:p>
          <a:p>
            <a:r>
              <a:rPr lang="ru-RU" sz="1300" dirty="0"/>
              <a:t>Почти </a:t>
            </a:r>
            <a:r>
              <a:rPr lang="ru-RU" sz="1300" i="1" dirty="0"/>
              <a:t>4.5 миллиона</a:t>
            </a:r>
            <a:r>
              <a:rPr lang="ru-RU" sz="1300" dirty="0"/>
              <a:t> русских текстов общей длиной </a:t>
            </a:r>
            <a:r>
              <a:rPr lang="ru-RU" sz="1300" i="1" dirty="0"/>
              <a:t>более полутора миллиардов</a:t>
            </a:r>
            <a:r>
              <a:rPr lang="ru-RU" sz="1300" dirty="0"/>
              <a:t> слов</a:t>
            </a:r>
            <a:endParaRPr lang="ru-RU" sz="1300" dirty="0"/>
          </a:p>
          <a:p>
            <a:r>
              <a:rPr lang="ru-RU" sz="1300" dirty="0"/>
              <a:t>Тексты самых разных жанров (проза и поэзия, газеты и журналы, наука и техника, дневники и блоги и т.д.)</a:t>
            </a:r>
            <a:endParaRPr lang="ru-RU" sz="1300" dirty="0"/>
          </a:p>
          <a:p>
            <a:r>
              <a:rPr lang="ru-RU" sz="1300" dirty="0"/>
              <a:t>Точные цифры о русских словах: время их появления и графики частотности по годам</a:t>
            </a:r>
            <a:endParaRPr lang="ru-RU" sz="1300" dirty="0"/>
          </a:p>
          <a:p>
            <a:r>
              <a:rPr lang="ru-RU" sz="1300" dirty="0"/>
              <a:t>Разнообразие вариантов русского языка: современный и устаревший, литературный и диалектный, письменный и устный и т.д.</a:t>
            </a:r>
            <a:endParaRPr lang="ru-RU" sz="1300" dirty="0"/>
          </a:p>
          <a:p>
            <a:pPr fontAlgn="base"/>
            <a:r>
              <a:rPr lang="ru-RU" sz="1300"/>
              <a:t>То</a:t>
            </a:r>
            <a:r>
              <a:rPr lang="ru-RU" sz="1300" dirty="0"/>
              <a:t>, что трудно найти в Яндексе или </a:t>
            </a:r>
            <a:r>
              <a:rPr lang="en-US" sz="1300" dirty="0"/>
              <a:t>Google: </a:t>
            </a:r>
            <a:r>
              <a:rPr lang="ru-RU" sz="1300" dirty="0"/>
              <a:t>например, от чего зависит выбор предлога </a:t>
            </a:r>
            <a:r>
              <a:rPr lang="ru-RU" sz="1300" i="1" dirty="0"/>
              <a:t>о, об</a:t>
            </a:r>
            <a:r>
              <a:rPr lang="ru-RU" sz="1300" dirty="0"/>
              <a:t> или </a:t>
            </a:r>
            <a:r>
              <a:rPr lang="ru-RU" sz="1300" i="1" dirty="0"/>
              <a:t>обо, </a:t>
            </a:r>
            <a:r>
              <a:rPr lang="ru-RU" sz="1300" dirty="0"/>
              <a:t>в каких случаях писать </a:t>
            </a:r>
            <a:r>
              <a:rPr lang="ru-RU" sz="1300" i="1" dirty="0"/>
              <a:t>также </a:t>
            </a:r>
            <a:r>
              <a:rPr lang="ru-RU" sz="1300" dirty="0"/>
              <a:t>или</a:t>
            </a:r>
            <a:r>
              <a:rPr lang="ru-RU" sz="1300" i="1" dirty="0"/>
              <a:t> так же. </a:t>
            </a:r>
            <a:endParaRPr lang="ru-RU" sz="1300" dirty="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ru-RU" altLang="en-US"/>
              <a:t>К</a:t>
            </a:r>
            <a:r>
              <a:rPr lang="en-US"/>
              <a:t>оллокация</a:t>
            </a:r>
            <a:endParaRPr lang="en-US"/>
          </a:p>
        </p:txBody>
      </p:sp>
      <p:sp>
        <p:nvSpPr>
          <p:cNvPr id="3" name="Content Placeholder 2"/>
          <p:cNvSpPr>
            <a:spLocks noGrp="1"/>
          </p:cNvSpPr>
          <p:nvPr>
            <p:ph idx="1"/>
          </p:nvPr>
        </p:nvSpPr>
        <p:spPr/>
        <p:txBody>
          <a:bodyPr/>
          <a:p>
            <a:r>
              <a:rPr lang="en-US"/>
              <a:t>Коллокация — словосочетание, имеющее признаки синтаксически и семантически целостной единицы, в котором выбор одного из компонентов осуществляется по смыслу, а выбор второго зависит от выбора первого (например, </a:t>
            </a:r>
            <a:r>
              <a:rPr lang="ru-RU" altLang="en-US"/>
              <a:t>„</a:t>
            </a:r>
            <a:r>
              <a:rPr lang="en-US"/>
              <a:t>ставить условия</a:t>
            </a:r>
            <a:r>
              <a:rPr lang="ru-RU" altLang="en-US"/>
              <a:t>“</a:t>
            </a:r>
            <a:r>
              <a:rPr lang="en-US"/>
              <a:t> — выбор глагола </a:t>
            </a:r>
            <a:r>
              <a:rPr lang="en-US" b="1"/>
              <a:t>ставить </a:t>
            </a:r>
            <a:r>
              <a:rPr lang="en-US"/>
              <a:t>определяется традицией и зависит от существительного </a:t>
            </a:r>
            <a:r>
              <a:rPr lang="en-US" b="1"/>
              <a:t>условия</a:t>
            </a:r>
            <a:r>
              <a:rPr lang="en-US"/>
              <a:t>, при слове </a:t>
            </a:r>
            <a:r>
              <a:rPr lang="en-US" b="1"/>
              <a:t>предложение </a:t>
            </a:r>
            <a:r>
              <a:rPr lang="en-US"/>
              <a:t>будет другой глагол — </a:t>
            </a:r>
            <a:r>
              <a:rPr lang="en-US" b="1"/>
              <a:t>вносить</a:t>
            </a:r>
            <a:r>
              <a:rPr lang="en-US"/>
              <a:t>).</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descr="Изображение выглядит как текст&#10;&#10;Автоматически созданное описание"/>
          <p:cNvPicPr>
            <a:picLocks noGrp="1" noChangeAspect="1"/>
          </p:cNvPicPr>
          <p:nvPr>
            <p:ph idx="1"/>
          </p:nvPr>
        </p:nvPicPr>
        <p:blipFill>
          <a:blip r:embed="rId1"/>
          <a:stretch>
            <a:fillRect/>
          </a:stretch>
        </p:blipFill>
        <p:spPr>
          <a:xfrm>
            <a:off x="0" y="502023"/>
            <a:ext cx="12206496" cy="5145741"/>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hlinkClick r:id="rId1"/>
              </a:rPr>
              <a:t>https://www.dwds.de</a:t>
            </a:r>
            <a:r>
              <a:rPr lang="en-US" dirty="0"/>
              <a:t> </a:t>
            </a:r>
            <a:endParaRPr lang="ru-RU" dirty="0"/>
          </a:p>
        </p:txBody>
      </p:sp>
      <p:sp>
        <p:nvSpPr>
          <p:cNvPr id="3" name="Объект 2"/>
          <p:cNvSpPr>
            <a:spLocks noGrp="1"/>
          </p:cNvSpPr>
          <p:nvPr>
            <p:ph idx="1"/>
          </p:nvPr>
        </p:nvSpPr>
        <p:spPr/>
        <p:txBody>
          <a:bodyPr/>
          <a:lstStyle/>
          <a:p>
            <a:r>
              <a:rPr lang="ru-RU" dirty="0"/>
              <a:t>Корпус немецкого языка</a:t>
            </a:r>
            <a:endParaRPr lang="en-US" dirty="0"/>
          </a:p>
          <a:p>
            <a:pPr marL="0" indent="0">
              <a:buNone/>
            </a:pPr>
            <a:r>
              <a:rPr lang="ru-RU" dirty="0"/>
              <a:t>Пример:</a:t>
            </a:r>
            <a:endParaRPr lang="ru-RU" dirty="0"/>
          </a:p>
        </p:txBody>
      </p:sp>
      <p:sp>
        <p:nvSpPr>
          <p:cNvPr id="4" name="TextBox 3"/>
          <p:cNvSpPr txBox="1"/>
          <p:nvPr/>
        </p:nvSpPr>
        <p:spPr>
          <a:xfrm>
            <a:off x="557213" y="3390293"/>
            <a:ext cx="3258521" cy="646331"/>
          </a:xfrm>
          <a:prstGeom prst="rect">
            <a:avLst/>
          </a:prstGeom>
          <a:noFill/>
        </p:spPr>
        <p:txBody>
          <a:bodyPr wrap="none" rtlCol="0">
            <a:spAutoFit/>
          </a:bodyPr>
          <a:lstStyle/>
          <a:p>
            <a:r>
              <a:rPr lang="en-US" dirty="0">
                <a:hlinkClick r:id="rId2"/>
              </a:rPr>
              <a:t>https://</a:t>
            </a:r>
            <a:r>
              <a:rPr lang="en-US" dirty="0" err="1">
                <a:hlinkClick r:id="rId2"/>
              </a:rPr>
              <a:t>www.dwds.de</a:t>
            </a:r>
            <a:r>
              <a:rPr lang="en-US" dirty="0">
                <a:hlinkClick r:id="rId2"/>
              </a:rPr>
              <a:t>/</a:t>
            </a:r>
            <a:r>
              <a:rPr lang="en-US" dirty="0" err="1">
                <a:hlinkClick r:id="rId2"/>
              </a:rPr>
              <a:t>wb</a:t>
            </a:r>
            <a:r>
              <a:rPr lang="en-US" dirty="0">
                <a:hlinkClick r:id="rId2"/>
              </a:rPr>
              <a:t>/fair</a:t>
            </a:r>
            <a:r>
              <a:rPr lang="ru-RU" dirty="0">
                <a:hlinkClick r:id="rId2"/>
              </a:rPr>
              <a:t> </a:t>
            </a:r>
            <a:endParaRPr lang="ru-RU" dirty="0"/>
          </a:p>
          <a:p>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1"/>
          <a:stretch>
            <a:fillRect/>
          </a:stretch>
        </p:blipFill>
        <p:spPr>
          <a:xfrm>
            <a:off x="184019" y="433293"/>
            <a:ext cx="11823961" cy="5555129"/>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British National Corpus</a:t>
            </a:r>
            <a:endParaRPr lang="ru-RU" dirty="0"/>
          </a:p>
        </p:txBody>
      </p:sp>
      <p:sp>
        <p:nvSpPr>
          <p:cNvPr id="3" name="Объект 2"/>
          <p:cNvSpPr>
            <a:spLocks noGrp="1"/>
          </p:cNvSpPr>
          <p:nvPr>
            <p:ph idx="1"/>
          </p:nvPr>
        </p:nvSpPr>
        <p:spPr>
          <a:xfrm>
            <a:off x="691079" y="2979127"/>
            <a:ext cx="3880921" cy="1574644"/>
          </a:xfrm>
        </p:spPr>
        <p:txBody>
          <a:bodyPr>
            <a:normAutofit fontScale="92500" lnSpcReduction="20000"/>
          </a:bodyPr>
          <a:lstStyle/>
          <a:p>
            <a:r>
              <a:rPr lang="en-US" dirty="0">
                <a:hlinkClick r:id="rId1"/>
              </a:rPr>
              <a:t>http://www.natcorp.ox.ac.uk</a:t>
            </a:r>
            <a:endParaRPr lang="ru-RU" dirty="0"/>
          </a:p>
          <a:p>
            <a:endParaRPr lang="ru-RU" dirty="0"/>
          </a:p>
          <a:p>
            <a:r>
              <a:rPr lang="en-US" dirty="0">
                <a:hlinkClick r:id="rId2"/>
              </a:rPr>
              <a:t>https://youtu.be/kDRpyJSE_6s</a:t>
            </a:r>
            <a:endParaRPr lang="ru-RU" dirty="0"/>
          </a:p>
          <a:p>
            <a:pPr marL="0" indent="0">
              <a:buNone/>
            </a:pPr>
            <a:r>
              <a:rPr lang="ru-RU" dirty="0"/>
              <a:t>Как пользоваться корпусом</a:t>
            </a:r>
            <a:endParaRPr lang="en-US" dirty="0"/>
          </a:p>
          <a:p>
            <a:endParaRPr lang="ru-RU" dirty="0"/>
          </a:p>
        </p:txBody>
      </p:sp>
      <p:pic>
        <p:nvPicPr>
          <p:cNvPr id="5" name="Рисунок 4" descr="Изображение выглядит как текст&#10;&#10;Автоматически созданное описание"/>
          <p:cNvPicPr>
            <a:picLocks noChangeAspect="1"/>
          </p:cNvPicPr>
          <p:nvPr/>
        </p:nvPicPr>
        <p:blipFill>
          <a:blip r:embed="rId3"/>
          <a:stretch>
            <a:fillRect/>
          </a:stretch>
        </p:blipFill>
        <p:spPr>
          <a:xfrm>
            <a:off x="4389952" y="2350141"/>
            <a:ext cx="7602355" cy="362314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1079" y="771525"/>
            <a:ext cx="10325000" cy="5133042"/>
          </a:xfrm>
        </p:spPr>
        <p:txBody>
          <a:bodyPr>
            <a:normAutofit fontScale="77500" lnSpcReduction="20000"/>
          </a:bodyPr>
          <a:lstStyle/>
          <a:p>
            <a:r>
              <a:rPr lang="en-US" dirty="0"/>
              <a:t>[100m words; 1990s British English, spoken &amp; written]: There are many different web sites giving free (but limited ) access to the corpus - limited due to copyright : i.e. you cannot expand the concordance context to read more of the surrounding text, &amp; you cannot read the entire source texts (only snippets).</a:t>
            </a:r>
            <a:endParaRPr lang="en-US" dirty="0"/>
          </a:p>
          <a:p>
            <a:r>
              <a:rPr lang="en-US" dirty="0">
                <a:hlinkClick r:id="rId1"/>
              </a:rPr>
              <a:t>BNCweb </a:t>
            </a:r>
            <a:r>
              <a:rPr lang="en-US" dirty="0"/>
              <a:t>: User-friendly, free interface.</a:t>
            </a:r>
            <a:endParaRPr lang="en-US" dirty="0"/>
          </a:p>
          <a:p>
            <a:r>
              <a:rPr lang="en-US" dirty="0">
                <a:hlinkClick r:id="rId2"/>
              </a:rPr>
              <a:t>JustTheWord </a:t>
            </a:r>
            <a:r>
              <a:rPr lang="en-US" dirty="0"/>
              <a:t>: The most accessible site for non-English-speaking background students (&amp; most pedagogically useful) because it </a:t>
            </a:r>
            <a:r>
              <a:rPr lang="en-US" u="sng" dirty="0"/>
              <a:t>straightaway</a:t>
            </a:r>
            <a:r>
              <a:rPr lang="en-US" dirty="0"/>
              <a:t> gives you a list of collocations for your search word/phrase, instead of concordances; results are categorized by POS-based patterns &amp; by approximate sense clusters, &amp; graph bars give an indication of how common each combination is. Results are based on a 80K-word subset of the BNC.</a:t>
            </a:r>
            <a:endParaRPr lang="en-US" dirty="0"/>
          </a:p>
          <a:p>
            <a:r>
              <a:rPr lang="en-US" dirty="0">
                <a:hlinkClick r:id="rId3"/>
              </a:rPr>
              <a:t>BYU-BNC </a:t>
            </a:r>
            <a:r>
              <a:rPr lang="en-US" dirty="0"/>
              <a:t>(formerly called "VIEW"): allows word-, phrase- or part-of-speech-based searches of the BNC with genre -restrictions; allows wildcards &amp; "fuzzy matches"; can list collocations . Requires registration (free) after about 20 searches.</a:t>
            </a:r>
            <a:endParaRPr lang="en-US" dirty="0"/>
          </a:p>
          <a:p>
            <a:r>
              <a:rPr lang="en-US" dirty="0">
                <a:hlinkClick r:id="rId4"/>
              </a:rPr>
              <a:t>Phrases in English </a:t>
            </a:r>
            <a:r>
              <a:rPr lang="en-US" dirty="0"/>
              <a:t>( PIE ; make sure you’re on the "N-grams" page) – allows word/phrase searches of the BNC, returning a maximum of 50 random hits (enter words or phrases (up to 8 words), one word per box).</a:t>
            </a:r>
            <a:endParaRPr lang="en-US" dirty="0"/>
          </a:p>
          <a:p>
            <a:r>
              <a:rPr lang="en-US" dirty="0">
                <a:hlinkClick r:id="rId5"/>
              </a:rPr>
              <a:t>BNC online </a:t>
            </a:r>
            <a:r>
              <a:rPr lang="en-US" dirty="0"/>
              <a:t>: There is almost no good reason to use this site because it has so many limitations: limited to max. of 50 random hits; limited left/right contexts; only sentence view (the search term is not highlighted &amp; not in the center of the screen); cannot search by POS alone; cannot restrict to specific genres; </a:t>
            </a:r>
            <a:r>
              <a:rPr lang="en-US" dirty="0" err="1"/>
              <a:t>etc</a:t>
            </a:r>
            <a:r>
              <a:rPr lang="en-US" dirty="0"/>
              <a:t> . [ Hint for EFL users : Be aware of which genres your concordance examples come from (e.g., teen magazines &amp; informal speech may not always provide the best models of language for writing academic essays]</a:t>
            </a:r>
            <a:endParaRPr lang="en-US" dirty="0"/>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Подборка корпусов англ. языка</a:t>
            </a:r>
            <a:endParaRPr lang="ru-RU" dirty="0"/>
          </a:p>
        </p:txBody>
      </p:sp>
      <p:sp>
        <p:nvSpPr>
          <p:cNvPr id="3" name="Объект 2"/>
          <p:cNvSpPr>
            <a:spLocks noGrp="1"/>
          </p:cNvSpPr>
          <p:nvPr>
            <p:ph idx="1"/>
          </p:nvPr>
        </p:nvSpPr>
        <p:spPr/>
        <p:txBody>
          <a:bodyPr/>
          <a:lstStyle/>
          <a:p>
            <a:r>
              <a:rPr lang="en-US" dirty="0">
                <a:hlinkClick r:id="rId1"/>
              </a:rPr>
              <a:t>https://martinweisser.org/corpora_site/online_corpora.html</a:t>
            </a:r>
            <a:endParaRPr lang="ru-RU" dirty="0"/>
          </a:p>
          <a:p>
            <a:pPr marL="0" indent="0">
              <a:buNone/>
            </a:pPr>
            <a:r>
              <a:rPr lang="ru-RU" dirty="0"/>
              <a:t>редакция 2021 г.  </a:t>
            </a:r>
            <a:endParaRPr lang="ru-RU" dirty="0"/>
          </a:p>
          <a:p>
            <a:pPr marL="0" indent="0">
              <a:buNone/>
            </a:pPr>
            <a:r>
              <a:rPr lang="en-US" dirty="0">
                <a:hlinkClick r:id="rId2"/>
              </a:rPr>
              <a:t>https://www.sketchengine.eu/corpora-and-languages/english-text-corpora/</a:t>
            </a:r>
            <a:endParaRPr lang="ru-RU" dirty="0"/>
          </a:p>
          <a:p>
            <a:pPr marL="0" indent="0">
              <a:buNone/>
            </a:pPr>
            <a:r>
              <a:rPr lang="ru-RU" dirty="0"/>
              <a:t>(указано количество ЛЕ, доступность – платный, бесплатный, тестовый период, доступ по запросу)</a:t>
            </a: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Подборки корпусов с разными языками</a:t>
            </a:r>
            <a:endParaRPr lang="ru-RU" dirty="0"/>
          </a:p>
        </p:txBody>
      </p:sp>
      <p:sp>
        <p:nvSpPr>
          <p:cNvPr id="3" name="Объект 2"/>
          <p:cNvSpPr>
            <a:spLocks noGrp="1"/>
          </p:cNvSpPr>
          <p:nvPr>
            <p:ph idx="1"/>
          </p:nvPr>
        </p:nvSpPr>
        <p:spPr/>
        <p:txBody>
          <a:bodyPr/>
          <a:lstStyle/>
          <a:p>
            <a:r>
              <a:rPr lang="en-US" dirty="0"/>
              <a:t>D. Lee </a:t>
            </a:r>
            <a:r>
              <a:rPr lang="en-US" dirty="0">
                <a:hlinkClick r:id="rId1"/>
              </a:rPr>
              <a:t>https://martinweisser.org/corpora_site/mega_and_national.html</a:t>
            </a:r>
            <a:endParaRPr lang="ru-RU" dirty="0"/>
          </a:p>
          <a:p>
            <a:r>
              <a:rPr lang="en-US" dirty="0"/>
              <a:t>Manuel Barbera </a:t>
            </a:r>
            <a:r>
              <a:rPr lang="en-US" dirty="0">
                <a:hlinkClick r:id="rId2"/>
              </a:rPr>
              <a:t>http://</a:t>
            </a:r>
            <a:r>
              <a:rPr lang="en-US" dirty="0" err="1">
                <a:hlinkClick r:id="rId2"/>
              </a:rPr>
              <a:t>www.bmanuel.org</a:t>
            </a:r>
            <a:r>
              <a:rPr lang="en-US" dirty="0">
                <a:hlinkClick r:id="rId2"/>
              </a:rPr>
              <a:t> </a:t>
            </a:r>
            <a:endParaRPr lang="en-US" dirty="0"/>
          </a:p>
          <a:p>
            <a:r>
              <a:rPr lang="en-US" dirty="0"/>
              <a:t>Michael Barlow </a:t>
            </a:r>
            <a:r>
              <a:rPr lang="en-US" dirty="0">
                <a:hlinkClick r:id="rId3"/>
              </a:rPr>
              <a:t>http://www.athel.com/corpus.html</a:t>
            </a:r>
            <a:r>
              <a:rPr lang="en-US" dirty="0"/>
              <a:t> </a:t>
            </a:r>
            <a:endParaRPr lang="ru-RU" dirty="0"/>
          </a:p>
          <a:p>
            <a:r>
              <a:rPr lang="ru-RU" dirty="0"/>
              <a:t>сайт</a:t>
            </a:r>
            <a:r>
              <a:rPr lang="en-US" dirty="0"/>
              <a:t> Language and Speech Resources </a:t>
            </a:r>
            <a:r>
              <a:rPr lang="en-US" dirty="0">
                <a:hlinkClick r:id="rId4"/>
              </a:rPr>
              <a:t>http://www.elsnet.org/resources.html</a:t>
            </a:r>
            <a:r>
              <a:rPr lang="en-US" dirty="0"/>
              <a:t>  </a:t>
            </a:r>
            <a:endParaRPr lang="ru-RU" dirty="0"/>
          </a:p>
          <a:p>
            <a:r>
              <a:rPr lang="en-US" dirty="0">
                <a:hlinkClick r:id="rId5"/>
              </a:rPr>
              <a:t>https://studiorum.ruscorpora.ru/current/#links_rus</a:t>
            </a:r>
            <a:r>
              <a:rPr lang="ru-RU"/>
              <a:t> и </a:t>
            </a:r>
            <a:r>
              <a:rPr lang="ru-RU" dirty="0" err="1"/>
              <a:t>др</a:t>
            </a:r>
            <a:r>
              <a:rPr lang="en-US" dirty="0"/>
              <a:t>.</a:t>
            </a:r>
            <a:r>
              <a:rPr lang="ru-RU" dirty="0"/>
              <a:t> </a:t>
            </a: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hlinkClick r:id="rId1"/>
              </a:rPr>
              <a:t>https://martinweisser.org/corpora_site/mega_and_national.html</a:t>
            </a:r>
            <a:endParaRPr lang="ru-RU" dirty="0"/>
          </a:p>
        </p:txBody>
      </p:sp>
      <p:pic>
        <p:nvPicPr>
          <p:cNvPr id="5" name="Объект 4"/>
          <p:cNvPicPr>
            <a:picLocks noGrp="1" noChangeAspect="1"/>
          </p:cNvPicPr>
          <p:nvPr>
            <p:ph idx="1"/>
          </p:nvPr>
        </p:nvPicPr>
        <p:blipFill>
          <a:blip r:embed="rId2"/>
          <a:stretch>
            <a:fillRect/>
          </a:stretch>
        </p:blipFill>
        <p:spPr>
          <a:xfrm>
            <a:off x="1376480" y="2168414"/>
            <a:ext cx="9439039" cy="4404507"/>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Параллельные корпусы</a:t>
            </a:r>
            <a:endParaRPr lang="ru-RU" dirty="0"/>
          </a:p>
        </p:txBody>
      </p:sp>
      <p:sp>
        <p:nvSpPr>
          <p:cNvPr id="3" name="Объект 2"/>
          <p:cNvSpPr>
            <a:spLocks noGrp="1"/>
          </p:cNvSpPr>
          <p:nvPr>
            <p:ph idx="1"/>
          </p:nvPr>
        </p:nvSpPr>
        <p:spPr/>
        <p:txBody>
          <a:bodyPr/>
          <a:lstStyle/>
          <a:p>
            <a:r>
              <a:rPr lang="ru-RU" b="1" dirty="0"/>
              <a:t>Параллельный корпус</a:t>
            </a:r>
            <a:r>
              <a:rPr lang="ru-RU" dirty="0"/>
              <a:t> — это набор текстов на языке оригинала и его перевод. Как правило, такие корпусы сделаны только на двух языках.</a:t>
            </a: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Существуют несколько видов параллельного корпуса:</a:t>
            </a:r>
            <a:endParaRPr lang="ru-RU" dirty="0"/>
          </a:p>
        </p:txBody>
      </p:sp>
      <p:sp>
        <p:nvSpPr>
          <p:cNvPr id="3" name="Объект 2"/>
          <p:cNvSpPr>
            <a:spLocks noGrp="1"/>
          </p:cNvSpPr>
          <p:nvPr>
            <p:ph idx="1"/>
          </p:nvPr>
        </p:nvSpPr>
        <p:spPr/>
        <p:txBody>
          <a:bodyPr/>
          <a:lstStyle/>
          <a:p>
            <a:pPr lvl="0"/>
            <a:r>
              <a:rPr lang="ru-RU" dirty="0"/>
              <a:t>однонаправленный (например, английский текст, переведенный на русский)</a:t>
            </a:r>
            <a:endParaRPr lang="ru-RU" dirty="0"/>
          </a:p>
          <a:p>
            <a:pPr lvl="0"/>
            <a:r>
              <a:rPr lang="ru-RU" dirty="0"/>
              <a:t>двунаправленный (например, английский текст, переведенный на русский и обратно)</a:t>
            </a:r>
            <a:endParaRPr lang="ru-RU" dirty="0"/>
          </a:p>
          <a:p>
            <a:pPr lvl="0"/>
            <a:r>
              <a:rPr lang="ru-RU" dirty="0" err="1"/>
              <a:t>многонаправленный</a:t>
            </a:r>
            <a:r>
              <a:rPr lang="ru-RU" dirty="0"/>
              <a:t> (английский текст, переведенный на русский, немецкий, французский и т.д.)</a:t>
            </a:r>
            <a:endParaRPr lang="ru-RU" dirty="0"/>
          </a:p>
          <a:p>
            <a:r>
              <a:rPr lang="ru-RU" dirty="0"/>
              <a:t>Параллельные корпусы служат для того, чтобы увидеть перевод различных языковых структур, фраз и слов в определенном контексте.</a:t>
            </a:r>
            <a:endParaRPr lang="ru-RU" dirty="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ru-RU" altLang="en-US"/>
              <a:t>Лемматизация текстов</a:t>
            </a:r>
            <a:endParaRPr lang="ru-RU" altLang="en-US"/>
          </a:p>
        </p:txBody>
      </p:sp>
      <p:sp>
        <p:nvSpPr>
          <p:cNvPr id="3" name="Content Placeholder 2"/>
          <p:cNvSpPr>
            <a:spLocks noGrp="1"/>
          </p:cNvSpPr>
          <p:nvPr>
            <p:ph idx="1"/>
          </p:nvPr>
        </p:nvSpPr>
        <p:spPr/>
        <p:txBody>
          <a:bodyPr/>
          <a:p>
            <a:r>
              <a:rPr lang="ru-RU" altLang="en-US"/>
              <a:t>в ходе морфологического аналаза</a:t>
            </a:r>
            <a:r>
              <a:rPr lang="en-US"/>
              <a:t> выделяется грамматическая основа,</a:t>
            </a:r>
            <a:endParaRPr lang="en-US"/>
          </a:p>
          <a:p>
            <a:pPr marL="0" indent="0">
              <a:buNone/>
            </a:pPr>
            <a:r>
              <a:rPr lang="en-US"/>
              <a:t>определяется часть речи, </a:t>
            </a:r>
            <a:r>
              <a:rPr lang="ru-RU" altLang="en-US"/>
              <a:t>а </a:t>
            </a:r>
            <a:r>
              <a:rPr lang="en-US"/>
              <a:t>слова приводятся к словарной форме</a:t>
            </a:r>
            <a:r>
              <a:rPr lang="ru-RU" altLang="en-US"/>
              <a:t> (лемме). </a:t>
            </a:r>
            <a:endParaRPr lang="ru-RU"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Параллельные корпусы используются:</a:t>
            </a:r>
            <a:br>
              <a:rPr lang="ru-RU" dirty="0"/>
            </a:br>
            <a:endParaRPr lang="ru-RU" dirty="0"/>
          </a:p>
        </p:txBody>
      </p:sp>
      <p:sp>
        <p:nvSpPr>
          <p:cNvPr id="3" name="Объект 2"/>
          <p:cNvSpPr>
            <a:spLocks noGrp="1"/>
          </p:cNvSpPr>
          <p:nvPr>
            <p:ph idx="1"/>
          </p:nvPr>
        </p:nvSpPr>
        <p:spPr/>
        <p:txBody>
          <a:bodyPr/>
          <a:lstStyle/>
          <a:p>
            <a:pPr lvl="0"/>
            <a:r>
              <a:rPr lang="ru-RU" dirty="0"/>
              <a:t>в сравнительной лингвистике: для сравнительного анализа структур двух языков;</a:t>
            </a:r>
            <a:endParaRPr lang="ru-RU" dirty="0"/>
          </a:p>
          <a:p>
            <a:pPr lvl="0"/>
            <a:r>
              <a:rPr lang="ru-RU" u="sng" dirty="0"/>
              <a:t>в области перевода</a:t>
            </a:r>
            <a:r>
              <a:rPr lang="ru-RU" dirty="0"/>
              <a:t>: для поиска эквивалентов оригинального текста в других языках;</a:t>
            </a:r>
            <a:endParaRPr lang="ru-RU" dirty="0"/>
          </a:p>
          <a:p>
            <a:pPr lvl="0"/>
            <a:r>
              <a:rPr lang="ru-RU" dirty="0"/>
              <a:t>при обучении движков машинного перевода;</a:t>
            </a:r>
            <a:endParaRPr lang="ru-RU" dirty="0"/>
          </a:p>
          <a:p>
            <a:pPr lvl="0"/>
            <a:r>
              <a:rPr lang="ru-RU" dirty="0"/>
              <a:t>при изучении языка;</a:t>
            </a:r>
            <a:endParaRPr lang="ru-RU" dirty="0"/>
          </a:p>
          <a:p>
            <a:pPr lvl="0"/>
            <a:r>
              <a:rPr lang="ru-RU" dirty="0"/>
              <a:t>при составлении словарей, глоссариев.</a:t>
            </a:r>
            <a:endParaRPr lang="ru-RU" dirty="0"/>
          </a:p>
          <a:p>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параллельных корпусов:</a:t>
            </a:r>
            <a:br>
              <a:rPr lang="ru-RU" dirty="0"/>
            </a:br>
            <a:endParaRPr lang="ru-RU" dirty="0"/>
          </a:p>
        </p:txBody>
      </p:sp>
      <p:sp>
        <p:nvSpPr>
          <p:cNvPr id="3" name="Объект 2"/>
          <p:cNvSpPr>
            <a:spLocks noGrp="1"/>
          </p:cNvSpPr>
          <p:nvPr>
            <p:ph idx="1"/>
          </p:nvPr>
        </p:nvSpPr>
        <p:spPr/>
        <p:txBody>
          <a:bodyPr>
            <a:normAutofit fontScale="92500" lnSpcReduction="10000"/>
          </a:bodyPr>
          <a:lstStyle/>
          <a:p>
            <a:pPr lvl="0"/>
            <a:r>
              <a:rPr lang="ru-RU" sz="2800" dirty="0" err="1"/>
              <a:t>Glosbe</a:t>
            </a:r>
            <a:r>
              <a:rPr lang="ru-RU" sz="2800" dirty="0"/>
              <a:t>: </a:t>
            </a:r>
            <a:r>
              <a:rPr lang="en-US" sz="2800" dirty="0"/>
              <a:t> </a:t>
            </a:r>
            <a:r>
              <a:rPr lang="en-US" sz="2800" dirty="0">
                <a:hlinkClick r:id="rId1"/>
              </a:rPr>
              <a:t>https://glosbe.com</a:t>
            </a:r>
            <a:r>
              <a:rPr lang="ru-RU" sz="2800" dirty="0"/>
              <a:t> </a:t>
            </a:r>
            <a:r>
              <a:rPr lang="en-US" sz="2800" dirty="0"/>
              <a:t> (</a:t>
            </a:r>
            <a:r>
              <a:rPr lang="ru-RU" sz="2800" dirty="0"/>
              <a:t>Польша, есть рус. страничка)</a:t>
            </a:r>
            <a:endParaRPr lang="ru-RU" sz="2800" dirty="0"/>
          </a:p>
          <a:p>
            <a:pPr lvl="0"/>
            <a:r>
              <a:rPr lang="ru-RU" sz="2800" dirty="0"/>
              <a:t>При регистрации можно создать свой словарь</a:t>
            </a:r>
            <a:endParaRPr lang="ru-RU" sz="2800" dirty="0"/>
          </a:p>
          <a:p>
            <a:pPr lvl="0"/>
            <a:r>
              <a:rPr lang="ru-RU" sz="2800" dirty="0"/>
              <a:t>Для многих ЛЕ загружены картинки</a:t>
            </a:r>
            <a:endParaRPr lang="ru-RU" sz="2800" dirty="0"/>
          </a:p>
          <a:p>
            <a:pPr lvl="0"/>
            <a:r>
              <a:rPr lang="ru-RU" sz="2800" dirty="0"/>
              <a:t>Имеются таблицы спряжения и склонения</a:t>
            </a:r>
            <a:endParaRPr lang="ru-RU" sz="2800" dirty="0"/>
          </a:p>
          <a:p>
            <a:pPr lvl="0"/>
            <a:r>
              <a:rPr lang="ru-RU" sz="2800" dirty="0"/>
              <a:t>Сообщество – 600 тыс. пользователей</a:t>
            </a:r>
            <a:endParaRPr lang="ru-RU" sz="2800" dirty="0"/>
          </a:p>
          <a:p>
            <a:pPr lvl="0"/>
            <a:r>
              <a:rPr lang="ru-RU" sz="2800" dirty="0"/>
              <a:t>6 000 языков, 2 000 000 000 переводов, 400 000 аудиозаписей, 1 000 000 000 предложений</a:t>
            </a:r>
            <a:endParaRPr lang="ru-RU" sz="2800" dirty="0"/>
          </a:p>
          <a:p>
            <a:pPr marL="0" indent="0">
              <a:buNone/>
            </a:pPr>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298" y="495474"/>
            <a:ext cx="10325000" cy="458613"/>
          </a:xfrm>
        </p:spPr>
        <p:txBody>
          <a:bodyPr>
            <a:normAutofit fontScale="90000"/>
          </a:bodyPr>
          <a:lstStyle/>
          <a:p>
            <a:r>
              <a:rPr lang="en-US" dirty="0" err="1"/>
              <a:t>Glosbe</a:t>
            </a:r>
            <a:endParaRPr lang="ru-RU" dirty="0"/>
          </a:p>
        </p:txBody>
      </p:sp>
      <p:pic>
        <p:nvPicPr>
          <p:cNvPr id="5" name="Объект 4" descr="Изображение выглядит как текст&#10;&#10;Автоматически созданное описание"/>
          <p:cNvPicPr>
            <a:picLocks noGrp="1" noChangeAspect="1"/>
          </p:cNvPicPr>
          <p:nvPr>
            <p:ph idx="1"/>
          </p:nvPr>
        </p:nvPicPr>
        <p:blipFill>
          <a:blip r:embed="rId1"/>
          <a:stretch>
            <a:fillRect/>
          </a:stretch>
        </p:blipFill>
        <p:spPr>
          <a:xfrm>
            <a:off x="670298" y="954086"/>
            <a:ext cx="11034849" cy="5408439"/>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MyMemory</a:t>
            </a:r>
            <a:endParaRPr lang="ru-RU" dirty="0"/>
          </a:p>
        </p:txBody>
      </p:sp>
      <p:sp>
        <p:nvSpPr>
          <p:cNvPr id="3" name="Объект 2"/>
          <p:cNvSpPr>
            <a:spLocks noGrp="1"/>
          </p:cNvSpPr>
          <p:nvPr>
            <p:ph idx="1"/>
          </p:nvPr>
        </p:nvSpPr>
        <p:spPr/>
        <p:txBody>
          <a:bodyPr/>
          <a:lstStyle/>
          <a:p>
            <a:r>
              <a:rPr lang="en-US" dirty="0">
                <a:hlinkClick r:id="rId1"/>
              </a:rPr>
              <a:t>https://mymemory.translated.net/en/Russian/English/%D0%BE%D0%BD-%D1%81%D0%B5%D0%BB-%D0%B2-%D0%BB%D1%83%D0%B6%D1%83</a:t>
            </a:r>
            <a:r>
              <a:rPr lang="ru-RU" dirty="0"/>
              <a:t> </a:t>
            </a:r>
            <a:endParaRPr lang="en-US" dirty="0"/>
          </a:p>
          <a:p>
            <a:r>
              <a:rPr lang="ru-RU" dirty="0"/>
              <a:t>Пример перевода ФЕ «Он сел в лужу»</a:t>
            </a:r>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51"/>
          <p:cNvGrpSpPr>
            <a:grpSpLocks noGrp="1" noRot="1" noChangeAspect="1" noMove="1" noResize="1" noUngrp="1"/>
          </p:cNvGrpSpPr>
          <p:nvPr/>
        </p:nvGrpSpPr>
        <p:grpSpPr>
          <a:xfrm>
            <a:off x="-6214" y="-1"/>
            <a:ext cx="12214827" cy="6858000"/>
            <a:chOff x="-6214" y="-1"/>
            <a:chExt cx="12214827" cy="6858000"/>
          </a:xfrm>
        </p:grpSpPr>
        <p:cxnSp>
          <p:nvCxnSpPr>
            <p:cNvPr id="53" name="Straight Connector 52"/>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85" name="Rectangle 84"/>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7" name="Объект 6"/>
          <p:cNvPicPr>
            <a:picLocks noGrp="1" noChangeAspect="1"/>
          </p:cNvPicPr>
          <p:nvPr>
            <p:ph idx="1"/>
          </p:nvPr>
        </p:nvPicPr>
        <p:blipFill rotWithShape="1">
          <a:blip r:embed="rId1"/>
          <a:srcRect b="881"/>
          <a:stretch>
            <a:fillRect/>
          </a:stretch>
        </p:blipFill>
        <p:spPr>
          <a:xfrm>
            <a:off x="20" y="10"/>
            <a:ext cx="12191980" cy="6857990"/>
          </a:xfrm>
          <a:prstGeom prst="rect">
            <a:avLst/>
          </a:prstGeom>
        </p:spPr>
      </p:pic>
      <p:cxnSp>
        <p:nvCxnSpPr>
          <p:cNvPr id="10" name="Прямая со стрелкой 9"/>
          <p:cNvCxnSpPr/>
          <p:nvPr/>
        </p:nvCxnSpPr>
        <p:spPr>
          <a:xfrm>
            <a:off x="5725468" y="2678302"/>
            <a:ext cx="19327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Reverso</a:t>
            </a:r>
            <a:endParaRPr lang="ru-RU" dirty="0"/>
          </a:p>
        </p:txBody>
      </p:sp>
      <p:sp>
        <p:nvSpPr>
          <p:cNvPr id="3" name="Объект 2"/>
          <p:cNvSpPr>
            <a:spLocks noGrp="1"/>
          </p:cNvSpPr>
          <p:nvPr>
            <p:ph idx="1"/>
          </p:nvPr>
        </p:nvSpPr>
        <p:spPr/>
        <p:txBody>
          <a:bodyPr/>
          <a:lstStyle/>
          <a:p>
            <a:r>
              <a:rPr lang="en-US" dirty="0">
                <a:hlinkClick r:id="rId1"/>
              </a:rPr>
              <a:t>https://context.reverso.net/%D0%BF%D0%B5%D1%80%D0%B5%D0%B2%D0%BE%D0%B4/</a:t>
            </a:r>
            <a:endParaRPr lang="en-US" dirty="0"/>
          </a:p>
          <a:p>
            <a:r>
              <a:rPr lang="ru-RU" dirty="0"/>
              <a:t>Бесплатные приложения для мобильных устройств и десктоп-версии (позволяют создавать пользовательский словарь, переводить текст одним щелчком мыши, встроенный поиск синонимов и таблицы спряжения глаголов, выбор произношения и </a:t>
            </a:r>
            <a:r>
              <a:rPr lang="ru-RU" dirty="0" err="1"/>
              <a:t>мн.др</a:t>
            </a:r>
            <a:r>
              <a:rPr lang="ru-RU" dirty="0"/>
              <a:t>.)</a:t>
            </a:r>
            <a:endParaRPr lang="ru-RU" dirty="0"/>
          </a:p>
          <a:p>
            <a:r>
              <a:rPr lang="ru-RU" dirty="0"/>
              <a:t>При регистрации возможно тренировать память и словарный запас с помощью истории поиска и списка избранного</a:t>
            </a:r>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descr="Изображение выглядит как текст&#10;&#10;Автоматически созданное описание"/>
          <p:cNvPicPr>
            <a:picLocks noGrp="1" noChangeAspect="1"/>
          </p:cNvPicPr>
          <p:nvPr>
            <p:ph idx="1"/>
          </p:nvPr>
        </p:nvPicPr>
        <p:blipFill>
          <a:blip r:embed="rId1"/>
          <a:stretch>
            <a:fillRect/>
          </a:stretch>
        </p:blipFill>
        <p:spPr>
          <a:xfrm>
            <a:off x="327971" y="441917"/>
            <a:ext cx="11536058" cy="5974165"/>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descr="Изображение выглядит как текст&#10;&#10;Автоматически созданное описание"/>
          <p:cNvPicPr>
            <a:picLocks noGrp="1" noChangeAspect="1"/>
          </p:cNvPicPr>
          <p:nvPr>
            <p:ph idx="1"/>
          </p:nvPr>
        </p:nvPicPr>
        <p:blipFill>
          <a:blip r:embed="rId1"/>
          <a:stretch>
            <a:fillRect/>
          </a:stretch>
        </p:blipFill>
        <p:spPr>
          <a:xfrm>
            <a:off x="2223655" y="116174"/>
            <a:ext cx="6996330" cy="6380583"/>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descr="Изображение выглядит как текст&#10;&#10;Автоматически созданное описание"/>
          <p:cNvPicPr>
            <a:picLocks noGrp="1" noChangeAspect="1"/>
          </p:cNvPicPr>
          <p:nvPr>
            <p:ph idx="1"/>
          </p:nvPr>
        </p:nvPicPr>
        <p:blipFill>
          <a:blip r:embed="rId1"/>
          <a:stretch>
            <a:fillRect/>
          </a:stretch>
        </p:blipFill>
        <p:spPr>
          <a:xfrm>
            <a:off x="1980409" y="-19554"/>
            <a:ext cx="7746339" cy="6828886"/>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 name="Group 90"/>
          <p:cNvGrpSpPr>
            <a:grpSpLocks noGrp="1" noRot="1" noChangeAspect="1" noMove="1" noResize="1" noUngrp="1"/>
          </p:cNvGrpSpPr>
          <p:nvPr/>
        </p:nvGrpSpPr>
        <p:grpSpPr>
          <a:xfrm>
            <a:off x="-6214" y="-1"/>
            <a:ext cx="12214827" cy="6858000"/>
            <a:chOff x="-6214" y="-1"/>
            <a:chExt cx="12214827" cy="6858000"/>
          </a:xfrm>
        </p:grpSpPr>
        <p:cxnSp>
          <p:nvCxnSpPr>
            <p:cNvPr id="92" name="Straight Connector 91"/>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4" name="Right Triangle 123"/>
          <p:cNvSpPr>
            <a:spLocks noGrp="1" noRot="1" noChangeAspect="1" noMove="1" noResize="1" noEditPoints="1" noAdjustHandles="1" noChangeArrowheads="1" noChangeShapeType="1" noTextEdit="1"/>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6" name="Rectangle 12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8" name="Group 127"/>
          <p:cNvGrpSpPr>
            <a:grpSpLocks noGrp="1" noRot="1" noChangeAspect="1" noMove="1" noResize="1" noUngrp="1"/>
          </p:cNvGrpSpPr>
          <p:nvPr/>
        </p:nvGrpSpPr>
        <p:grpSpPr>
          <a:xfrm>
            <a:off x="-6214" y="-1"/>
            <a:ext cx="12214827" cy="6858000"/>
            <a:chOff x="-6214" y="-1"/>
            <a:chExt cx="12214827" cy="6858000"/>
          </a:xfrm>
        </p:grpSpPr>
        <p:cxnSp>
          <p:nvCxnSpPr>
            <p:cNvPr id="129" name="Straight Connector 128"/>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1" name="Right Triangle 160"/>
          <p:cNvSpPr>
            <a:spLocks noGrp="1" noRot="1" noChangeAspect="1" noMove="1" noResize="1" noEditPoints="1" noAdjustHandles="1" noChangeArrowheads="1" noChangeShapeType="1" noTextEdit="1"/>
          </p:cNvSpPr>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Заголовок 1"/>
          <p:cNvSpPr>
            <a:spLocks noGrp="1"/>
          </p:cNvSpPr>
          <p:nvPr>
            <p:ph type="title"/>
          </p:nvPr>
        </p:nvSpPr>
        <p:spPr>
          <a:xfrm>
            <a:off x="780489" y="247525"/>
            <a:ext cx="3930417" cy="838765"/>
          </a:xfrm>
        </p:spPr>
        <p:txBody>
          <a:bodyPr vert="horz" lIns="91440" tIns="45720" rIns="91440" bIns="45720" rtlCol="0" anchor="b">
            <a:normAutofit/>
          </a:bodyPr>
          <a:lstStyle/>
          <a:p>
            <a:r>
              <a:rPr lang="en-US" sz="2600" dirty="0">
                <a:hlinkClick r:id="rId1"/>
              </a:rPr>
              <a:t>https://</a:t>
            </a:r>
            <a:r>
              <a:rPr lang="en-US" sz="2600" dirty="0" err="1">
                <a:hlinkClick r:id="rId1"/>
              </a:rPr>
              <a:t>tatoeba.org</a:t>
            </a:r>
            <a:r>
              <a:rPr lang="en-US" sz="2600" dirty="0">
                <a:hlinkClick r:id="rId1"/>
              </a:rPr>
              <a:t>/</a:t>
            </a:r>
            <a:r>
              <a:rPr lang="en-US" sz="2600" dirty="0" err="1">
                <a:hlinkClick r:id="rId1"/>
              </a:rPr>
              <a:t>ru</a:t>
            </a:r>
            <a:endParaRPr lang="en-US" sz="2600" dirty="0"/>
          </a:p>
        </p:txBody>
      </p:sp>
      <p:pic>
        <p:nvPicPr>
          <p:cNvPr id="5" name="Объект 4"/>
          <p:cNvPicPr>
            <a:picLocks noGrp="1" noChangeAspect="1"/>
          </p:cNvPicPr>
          <p:nvPr>
            <p:ph idx="1"/>
          </p:nvPr>
        </p:nvPicPr>
        <p:blipFill rotWithShape="1">
          <a:blip r:embed="rId2"/>
          <a:srcRect r="-1" b="9355"/>
          <a:stretch>
            <a:fillRect/>
          </a:stretch>
        </p:blipFill>
        <p:spPr>
          <a:xfrm>
            <a:off x="1175920" y="1312577"/>
            <a:ext cx="9402676" cy="50025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Цели создания корпусов текстов:</a:t>
            </a:r>
            <a:endParaRPr lang="ru-RU" dirty="0"/>
          </a:p>
        </p:txBody>
      </p:sp>
      <p:sp>
        <p:nvSpPr>
          <p:cNvPr id="3" name="Объект 2"/>
          <p:cNvSpPr>
            <a:spLocks noGrp="1"/>
          </p:cNvSpPr>
          <p:nvPr>
            <p:ph idx="1"/>
          </p:nvPr>
        </p:nvSpPr>
        <p:spPr/>
        <p:txBody>
          <a:bodyPr/>
          <a:lstStyle/>
          <a:p>
            <a:pPr marL="0" lvl="0" indent="0">
              <a:buNone/>
            </a:pPr>
            <a:r>
              <a:rPr lang="ru-RU" dirty="0"/>
              <a:t>1) достаточно репрезентативный объем корпуса гарантирует типичность данных и обеспечивает полноту представления всего спектра языковых явлений;</a:t>
            </a:r>
            <a:endParaRPr lang="ru-RU" dirty="0"/>
          </a:p>
          <a:p>
            <a:pPr marL="0" lvl="0" indent="0">
              <a:buNone/>
            </a:pPr>
            <a:r>
              <a:rPr lang="ru-RU" dirty="0"/>
              <a:t>2) данные разного типа находятся в корпусе в своей естественной контекстной форме, что создает возможность их всестороннего и объективного изучения;</a:t>
            </a:r>
            <a:endParaRPr lang="ru-RU" dirty="0"/>
          </a:p>
          <a:p>
            <a:pPr marL="0" lvl="0" indent="0">
              <a:buNone/>
            </a:pPr>
            <a:r>
              <a:rPr lang="ru-RU" dirty="0"/>
              <a:t>3) однажды созданный и подготовленный массив данных может использоваться многократно, многими исследователями и в различных целях.</a:t>
            </a:r>
            <a:endParaRPr lang="ru-RU" dirty="0"/>
          </a:p>
          <a:p>
            <a:endParaRPr 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9706" y="264694"/>
            <a:ext cx="10366374" cy="6136105"/>
          </a:xfrm>
        </p:spPr>
        <p:txBody>
          <a:bodyPr>
            <a:normAutofit lnSpcReduction="10000"/>
          </a:bodyPr>
          <a:lstStyle/>
          <a:p>
            <a:r>
              <a:rPr lang="ru-RU" b="0" i="0" dirty="0">
                <a:solidFill>
                  <a:srgbClr val="202122"/>
                </a:solidFill>
                <a:effectLst/>
                <a:latin typeface="Arial" panose="020B0604020202020204" pitchFamily="34" charset="0"/>
              </a:rPr>
              <a:t>от </a:t>
            </a:r>
            <a:r>
              <a:rPr lang="ru-RU" b="0" i="0" dirty="0">
                <a:solidFill>
                  <a:schemeClr val="tx1"/>
                </a:solidFill>
                <a:effectLst/>
                <a:latin typeface="Arial" panose="020B0604020202020204" pitchFamily="34" charset="0"/>
              </a:rPr>
              <a:t>японского слова </a:t>
            </a:r>
            <a:r>
              <a:rPr lang="ru-RU" b="0" i="0" dirty="0" err="1">
                <a:solidFill>
                  <a:schemeClr val="tx1"/>
                </a:solidFill>
                <a:effectLst/>
                <a:latin typeface="Arial" panose="020B0604020202020204" pitchFamily="34" charset="0"/>
              </a:rPr>
              <a:t>татоэба</a:t>
            </a:r>
            <a:r>
              <a:rPr lang="ru-RU" b="0" i="0" dirty="0">
                <a:solidFill>
                  <a:schemeClr val="tx1"/>
                </a:solidFill>
                <a:effectLst/>
                <a:latin typeface="Arial" panose="020B0604020202020204" pitchFamily="34" charset="0"/>
              </a:rPr>
              <a:t> (</a:t>
            </a:r>
            <a:r>
              <a:rPr lang="ru-RU" b="0" i="0" u="none" strike="noStrike" dirty="0">
                <a:solidFill>
                  <a:schemeClr val="tx1"/>
                </a:solidFill>
                <a:effectLst/>
                <a:latin typeface="Arial" panose="020B0604020202020204" pitchFamily="34" charset="0"/>
              </a:rPr>
              <a:t>яп.</a:t>
            </a:r>
            <a:r>
              <a:rPr lang="ru-RU" b="0" i="0" dirty="0">
                <a:solidFill>
                  <a:schemeClr val="tx1"/>
                </a:solidFill>
                <a:effectLst/>
                <a:latin typeface="Arial" panose="020B0604020202020204" pitchFamily="34" charset="0"/>
              </a:rPr>
              <a:t> </a:t>
            </a:r>
            <a:r>
              <a:rPr lang="ja-JP" altLang="en-US" b="0" i="0">
                <a:solidFill>
                  <a:schemeClr val="tx1"/>
                </a:solidFill>
                <a:effectLst/>
                <a:latin typeface="Arial" panose="020B0604020202020204" pitchFamily="34" charset="0"/>
              </a:rPr>
              <a:t>例えば</a:t>
            </a:r>
            <a:r>
              <a:rPr lang="en-US" altLang="ja-JP" b="0" i="0" dirty="0">
                <a:solidFill>
                  <a:schemeClr val="tx1"/>
                </a:solidFill>
                <a:effectLst/>
                <a:latin typeface="Arial" panose="020B0604020202020204" pitchFamily="34" charset="0"/>
              </a:rPr>
              <a:t>, «</a:t>
            </a:r>
            <a:r>
              <a:rPr lang="ru-RU" b="0" i="0" dirty="0">
                <a:solidFill>
                  <a:schemeClr val="tx1"/>
                </a:solidFill>
                <a:effectLst/>
                <a:latin typeface="Arial" panose="020B0604020202020204" pitchFamily="34" charset="0"/>
              </a:rPr>
              <a:t>например»)</a:t>
            </a:r>
            <a:endParaRPr lang="en-US" b="0" i="0" dirty="0">
              <a:solidFill>
                <a:schemeClr val="tx1"/>
              </a:solidFill>
              <a:effectLst/>
              <a:latin typeface="Arial" panose="020B0604020202020204" pitchFamily="34" charset="0"/>
            </a:endParaRPr>
          </a:p>
          <a:p>
            <a:r>
              <a:rPr lang="ru-RU" b="0" i="0" dirty="0">
                <a:solidFill>
                  <a:schemeClr val="tx1"/>
                </a:solidFill>
                <a:effectLst/>
                <a:latin typeface="Arial" panose="020B0604020202020204" pitchFamily="34" charset="0"/>
              </a:rPr>
              <a:t>сайт для обмена примерами фраз на всех доступных языках мира. В отличие от онлайн-словарей, в которых хранятся переводы слов, проект ориентирован на цельные </a:t>
            </a:r>
            <a:r>
              <a:rPr lang="ru-RU" b="0" i="0" u="none" strike="noStrike" dirty="0">
                <a:solidFill>
                  <a:schemeClr val="tx1"/>
                </a:solidFill>
                <a:effectLst/>
                <a:latin typeface="Arial" panose="020B0604020202020204" pitchFamily="34" charset="0"/>
              </a:rPr>
              <a:t>семантические</a:t>
            </a:r>
            <a:r>
              <a:rPr lang="ru-RU" b="0" i="0" dirty="0">
                <a:solidFill>
                  <a:schemeClr val="tx1"/>
                </a:solidFill>
                <a:effectLst/>
                <a:latin typeface="Arial" panose="020B0604020202020204" pitchFamily="34" charset="0"/>
              </a:rPr>
              <a:t> конструкции — фразы, предложения, пословицы и т. д.; их накапливаемые аналоги на различных языках сопоставляются друг с другом вручную или автоматически.</a:t>
            </a:r>
            <a:endParaRPr lang="en-US" b="0" i="0" dirty="0">
              <a:solidFill>
                <a:schemeClr val="tx1"/>
              </a:solidFill>
              <a:effectLst/>
              <a:latin typeface="Arial" panose="020B0604020202020204" pitchFamily="34" charset="0"/>
            </a:endParaRPr>
          </a:p>
          <a:p>
            <a:r>
              <a:rPr lang="ru-RU" dirty="0">
                <a:solidFill>
                  <a:schemeClr val="tx1"/>
                </a:solidFill>
                <a:latin typeface="Arial" panose="020B0604020202020204" pitchFamily="34" charset="0"/>
              </a:rPr>
              <a:t>Некоммерческий проект (автор </a:t>
            </a:r>
            <a:r>
              <a:rPr lang="ru-RU" b="0" i="1" dirty="0">
                <a:solidFill>
                  <a:srgbClr val="202122"/>
                </a:solidFill>
                <a:effectLst/>
                <a:latin typeface="Arial" panose="020B0604020202020204" pitchFamily="34" charset="0"/>
              </a:rPr>
              <a:t>Чанг Хо</a:t>
            </a:r>
            <a:r>
              <a:rPr lang="ru-RU"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Trang Ho</a:t>
            </a:r>
            <a:r>
              <a:rPr lang="en-US"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француженка вьетнамского происхождения</a:t>
            </a:r>
            <a:r>
              <a:rPr lang="ru-RU" b="0" i="0" dirty="0">
                <a:solidFill>
                  <a:schemeClr val="tx1"/>
                </a:solidFill>
                <a:effectLst/>
                <a:latin typeface="Arial" panose="020B0604020202020204" pitchFamily="34" charset="0"/>
              </a:rPr>
              <a:t>)</a:t>
            </a:r>
            <a:endParaRPr lang="ru-RU" b="0" i="0" dirty="0">
              <a:solidFill>
                <a:schemeClr val="tx1"/>
              </a:solidFill>
              <a:effectLst/>
              <a:latin typeface="Arial" panose="020B0604020202020204" pitchFamily="34" charset="0"/>
            </a:endParaRPr>
          </a:p>
          <a:p>
            <a:r>
              <a:rPr lang="ru-RU" b="0" i="0" dirty="0">
                <a:solidFill>
                  <a:srgbClr val="202122"/>
                </a:solidFill>
                <a:effectLst/>
                <a:latin typeface="Arial" panose="020B0604020202020204" pitchFamily="34" charset="0"/>
              </a:rPr>
              <a:t>любой желающий вне зависимости от специализации и языковой принадлежности может вносить изменения в базы данных проекта (добавлять и, в отдельных случаях, редактировать существующие фразы, исправлять ошибки)</a:t>
            </a:r>
            <a:endParaRPr lang="ru-RU" dirty="0">
              <a:solidFill>
                <a:schemeClr val="tx1"/>
              </a:solidFill>
              <a:latin typeface="Arial" panose="020B0604020202020204" pitchFamily="34" charset="0"/>
            </a:endParaRPr>
          </a:p>
          <a:p>
            <a:r>
              <a:rPr lang="ru-RU" b="0" i="0" dirty="0">
                <a:solidFill>
                  <a:srgbClr val="202122"/>
                </a:solidFill>
                <a:effectLst/>
                <a:latin typeface="Arial" panose="020B0604020202020204" pitchFamily="34" charset="0"/>
              </a:rPr>
              <a:t>Помимо письменной передачи предложений, платформа </a:t>
            </a:r>
            <a:r>
              <a:rPr lang="ru-RU" b="0" i="0" dirty="0" err="1">
                <a:solidFill>
                  <a:srgbClr val="202122"/>
                </a:solidFill>
                <a:effectLst/>
                <a:latin typeface="Arial" panose="020B0604020202020204" pitchFamily="34" charset="0"/>
              </a:rPr>
              <a:t>Татоэба</a:t>
            </a:r>
            <a:r>
              <a:rPr lang="ru-RU" b="0" i="0" dirty="0">
                <a:solidFill>
                  <a:srgbClr val="202122"/>
                </a:solidFill>
                <a:effectLst/>
                <a:latin typeface="Arial" panose="020B0604020202020204" pitchFamily="34" charset="0"/>
              </a:rPr>
              <a:t> коллекционирует их произношение. Поэтому участникам запрещается вводить предложения с вариантами грамматических и лексических форм в скобках, которые потребовали бы более чем один вариант прочтения. Для участия в пополнении </a:t>
            </a:r>
            <a:r>
              <a:rPr lang="ru-RU" b="0" i="0" dirty="0" err="1">
                <a:solidFill>
                  <a:srgbClr val="202122"/>
                </a:solidFill>
                <a:effectLst/>
                <a:latin typeface="Arial" panose="020B0604020202020204" pitchFamily="34" charset="0"/>
              </a:rPr>
              <a:t>аудиораздела</a:t>
            </a:r>
            <a:r>
              <a:rPr lang="ru-RU" b="0" i="0" dirty="0">
                <a:solidFill>
                  <a:srgbClr val="202122"/>
                </a:solidFill>
                <a:effectLst/>
                <a:latin typeface="Arial" panose="020B0604020202020204" pitchFamily="34" charset="0"/>
              </a:rPr>
              <a:t> необходимо пройти аккредитацию, доказывающую качество записываемых примеров.</a:t>
            </a:r>
            <a:endParaRPr lang="ru-RU"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1079" y="512064"/>
            <a:ext cx="10325000" cy="5392503"/>
          </a:xfrm>
        </p:spPr>
        <p:txBody>
          <a:bodyPr>
            <a:normAutofit/>
          </a:bodyPr>
          <a:lstStyle/>
          <a:p>
            <a:r>
              <a:rPr lang="ru-RU" sz="2400" dirty="0"/>
              <a:t>Корпусы могут использоваться для получения разнообразных справок и статистических данных о языковых и речевых единицах. Представительный массив языковых данных за определенный период позволяет изучать динамику процессов изменения лексического состава языка, проводить анализ лексико-грамматических характеристик в разных жанрах и у разных авторов, и т.д. </a:t>
            </a:r>
            <a:endParaRPr lang="ru-RU" sz="2400" dirty="0"/>
          </a:p>
          <a:p>
            <a:r>
              <a:rPr lang="ru-RU" sz="2400" dirty="0"/>
              <a:t>Корпусы призваны служить также источником и инструментом многоаспектных лексикографических работ по подготовке разнообразных исторических и современных словарей. </a:t>
            </a:r>
            <a:endParaRPr lang="ru-RU" sz="2400" dirty="0"/>
          </a:p>
          <a:p>
            <a:r>
              <a:rPr lang="ru-RU" sz="2400" dirty="0"/>
              <a:t>Данные корпусов могут быть использованы для построения и уточнения грамматик и в целях обучения языку.</a:t>
            </a:r>
            <a:endParaRPr lang="ru-RU" sz="2400" dirty="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Почему это востребовано именно сегодня?</a:t>
            </a:r>
            <a:endParaRPr lang="ru-RU" dirty="0"/>
          </a:p>
        </p:txBody>
      </p:sp>
      <p:sp>
        <p:nvSpPr>
          <p:cNvPr id="3" name="Объект 2"/>
          <p:cNvSpPr>
            <a:spLocks noGrp="1"/>
          </p:cNvSpPr>
          <p:nvPr>
            <p:ph idx="1"/>
          </p:nvPr>
        </p:nvSpPr>
        <p:spPr/>
        <p:txBody>
          <a:bodyPr/>
          <a:lstStyle/>
          <a:p>
            <a:r>
              <a:rPr lang="ru-RU" dirty="0"/>
              <a:t>Современные лингвистические исследования и работы по составлению словарей и грамматик так или иначе ориентированы на использование представительных корпусов текстов. </a:t>
            </a:r>
            <a:endParaRPr lang="ru-RU" dirty="0"/>
          </a:p>
          <a:p>
            <a:r>
              <a:rPr lang="ru-RU" dirty="0"/>
              <a:t>Развитие современных интеллектуальных программных систем, предназначенных для обработки текстов на естественном языке, также требует большой экспериментальной лингвистической базы. </a:t>
            </a:r>
            <a:endParaRPr lang="ru-RU" dirty="0"/>
          </a:p>
          <a:p>
            <a:r>
              <a:rPr lang="ru-RU" dirty="0"/>
              <a:t>Спрос на корпусные данные совпал с появлением соответствующих технических возможностей.</a:t>
            </a:r>
            <a:endParaRPr lang="ru-RU" dirty="0"/>
          </a:p>
          <a:p>
            <a:endParaRPr lang="ru-RU" dirty="0"/>
          </a:p>
        </p:txBody>
      </p:sp>
    </p:spTree>
  </p:cSld>
  <p:clrMapOvr>
    <a:masterClrMapping/>
  </p:clrMapOvr>
</p:sld>
</file>

<file path=ppt/theme/theme1.xml><?xml version="1.0" encoding="utf-8"?>
<a:theme xmlns:a="http://schemas.openxmlformats.org/drawingml/2006/main" name="CosineVTI">
  <a:themeElements>
    <a:clrScheme name="AnalogousFromDarkSeedLeftStep">
      <a:dk1>
        <a:srgbClr val="000000"/>
      </a:dk1>
      <a:lt1>
        <a:srgbClr val="FFFFFF"/>
      </a:lt1>
      <a:dk2>
        <a:srgbClr val="161734"/>
      </a:dk2>
      <a:lt2>
        <a:srgbClr val="F0F3F2"/>
      </a:lt2>
      <a:accent1>
        <a:srgbClr val="C34D77"/>
      </a:accent1>
      <a:accent2>
        <a:srgbClr val="B13B97"/>
      </a:accent2>
      <a:accent3>
        <a:srgbClr val="AC4DC3"/>
      </a:accent3>
      <a:accent4>
        <a:srgbClr val="693BB1"/>
      </a:accent4>
      <a:accent5>
        <a:srgbClr val="4D50C3"/>
      </a:accent5>
      <a:accent6>
        <a:srgbClr val="3B6FB1"/>
      </a:accent6>
      <a:hlink>
        <a:srgbClr val="6555C6"/>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21303</Words>
  <Application>WPS Presentation</Application>
  <PresentationFormat>Широкоэкранный</PresentationFormat>
  <Paragraphs>396</Paragraphs>
  <Slides>71</Slides>
  <Notes>11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71</vt:i4>
      </vt:variant>
    </vt:vector>
  </HeadingPairs>
  <TitlesOfParts>
    <vt:vector size="84" baseType="lpstr">
      <vt:lpstr>Arial</vt:lpstr>
      <vt:lpstr>SimSun</vt:lpstr>
      <vt:lpstr>Wingdings</vt:lpstr>
      <vt:lpstr>palatino linotype</vt:lpstr>
      <vt:lpstr>苹方-简</vt:lpstr>
      <vt:lpstr>Grandview</vt:lpstr>
      <vt:lpstr>Microsoft YaHei</vt:lpstr>
      <vt:lpstr>汉仪旗黑</vt:lpstr>
      <vt:lpstr>Arial Unicode MS</vt:lpstr>
      <vt:lpstr>Calibri</vt:lpstr>
      <vt:lpstr>Helvetica Neue</vt:lpstr>
      <vt:lpstr>宋体-简</vt:lpstr>
      <vt:lpstr>CosineVTI</vt:lpstr>
      <vt:lpstr>Корпусы текстов</vt:lpstr>
      <vt:lpstr>Введение. Базовые термины</vt:lpstr>
      <vt:lpstr>Корпусы текстов</vt:lpstr>
      <vt:lpstr>Конкорданс</vt:lpstr>
      <vt:lpstr>PowerPoint 演示文稿</vt:lpstr>
      <vt:lpstr>PowerPoint 演示文稿</vt:lpstr>
      <vt:lpstr>Цели создания корпусов текстов:</vt:lpstr>
      <vt:lpstr>PowerPoint 演示文稿</vt:lpstr>
      <vt:lpstr>Почему это востребовано именно сегодня?</vt:lpstr>
      <vt:lpstr>Из истории вопроса</vt:lpstr>
      <vt:lpstr>Начали появляться новые корпусы текстов</vt:lpstr>
      <vt:lpstr>Репрезентативность корпуса текстов </vt:lpstr>
      <vt:lpstr>Размер корпуса</vt:lpstr>
      <vt:lpstr>Разметка</vt:lpstr>
      <vt:lpstr>Лингвистические типы разметки</vt:lpstr>
      <vt:lpstr>Лингвистические типы разметки</vt:lpstr>
      <vt:lpstr>Лингвистические типы разметки</vt:lpstr>
      <vt:lpstr>Лингвистические типы разметки</vt:lpstr>
      <vt:lpstr>Лингвистические типы разметки</vt:lpstr>
      <vt:lpstr>Процесс создания корпусов</vt:lpstr>
      <vt:lpstr>Процесс создания корпусов</vt:lpstr>
      <vt:lpstr>Процесс создания корпусов</vt:lpstr>
      <vt:lpstr>Процесс создания корпусов</vt:lpstr>
      <vt:lpstr>Процесс создания корпусов</vt:lpstr>
      <vt:lpstr>Процесс создания корпусов</vt:lpstr>
      <vt:lpstr>Автоматическая разметка</vt:lpstr>
      <vt:lpstr>Исправление ошибок и снятие неоднозначности (грамм.омонимия*)</vt:lpstr>
      <vt:lpstr>Форматы данных и стандартизация</vt:lpstr>
      <vt:lpstr>PowerPoint 演示文稿</vt:lpstr>
      <vt:lpstr>Корпусные менеджеры</vt:lpstr>
      <vt:lpstr>Корпусные менеджеры (конкордансеры)</vt:lpstr>
      <vt:lpstr>Результат работы корпусного менеджера в виде конкорданса  (отсюда второе название)</vt:lpstr>
      <vt:lpstr>Пользователи и способы использования корпусов</vt:lpstr>
      <vt:lpstr>Типы корпусов</vt:lpstr>
      <vt:lpstr>Виды корпусов</vt:lpstr>
      <vt:lpstr>Виды корпусов</vt:lpstr>
      <vt:lpstr>Виды корпусов</vt:lpstr>
      <vt:lpstr>Виды корпусов</vt:lpstr>
      <vt:lpstr>Виды корпусов</vt:lpstr>
      <vt:lpstr>Виды корпусов</vt:lpstr>
      <vt:lpstr>Виды корпусов</vt:lpstr>
      <vt:lpstr>Виды корпусов</vt:lpstr>
      <vt:lpstr>Виды корпусов</vt:lpstr>
      <vt:lpstr>Виды корпусов</vt:lpstr>
      <vt:lpstr>Виды корпусов</vt:lpstr>
      <vt:lpstr>Виды корпусов</vt:lpstr>
      <vt:lpstr>Виды корпусов</vt:lpstr>
      <vt:lpstr>Виды корпусов</vt:lpstr>
      <vt:lpstr>Интернет-корпусы</vt:lpstr>
      <vt:lpstr>PowerPoint 演示文稿</vt:lpstr>
      <vt:lpstr>https://www.dwds.de </vt:lpstr>
      <vt:lpstr>PowerPoint 演示文稿</vt:lpstr>
      <vt:lpstr>British National Corpus</vt:lpstr>
      <vt:lpstr>PowerPoint 演示文稿</vt:lpstr>
      <vt:lpstr>Подборка корпусов англ. языка</vt:lpstr>
      <vt:lpstr>Подборки корпусов с разными языками</vt:lpstr>
      <vt:lpstr>https://martinweisser.org/corpora_site/mega_and_national.html</vt:lpstr>
      <vt:lpstr>Параллельные корпусы</vt:lpstr>
      <vt:lpstr>Существуют несколько видов параллельного корпуса:</vt:lpstr>
      <vt:lpstr>Параллельные корпусы используются: </vt:lpstr>
      <vt:lpstr>Примеры параллельных корпусов: </vt:lpstr>
      <vt:lpstr>Glosbe</vt:lpstr>
      <vt:lpstr>MyMemory</vt:lpstr>
      <vt:lpstr>PowerPoint 演示文稿</vt:lpstr>
      <vt:lpstr>Reverso</vt:lpstr>
      <vt:lpstr>PowerPoint 演示文稿</vt:lpstr>
      <vt:lpstr>PowerPoint 演示文稿</vt:lpstr>
      <vt:lpstr>PowerPoint 演示文稿</vt:lpstr>
      <vt:lpstr>https://tatoeba.org/ru</vt:lpstr>
      <vt:lpstr>PowerPoint 演示文稿</vt:lpstr>
      <vt:lpstr>Вопросы?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Корпусы текстов</dc:title>
  <dc:creator>Мария Ружникова</dc:creator>
  <cp:lastModifiedBy>mariyaruzhnikova</cp:lastModifiedBy>
  <cp:revision>17</cp:revision>
  <dcterms:created xsi:type="dcterms:W3CDTF">2023-02-05T15:17:41Z</dcterms:created>
  <dcterms:modified xsi:type="dcterms:W3CDTF">2023-02-05T15:17:41Z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1033-4.8.1.7842</vt:lpwstr>
  </property>
</Properties>
</file>