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70" r:id="rId4"/>
    <p:sldId id="271" r:id="rId5"/>
    <p:sldId id="257" r:id="rId6"/>
    <p:sldId id="260" r:id="rId7"/>
    <p:sldId id="258" r:id="rId8"/>
    <p:sldId id="259" r:id="rId9"/>
    <p:sldId id="261" r:id="rId10"/>
    <p:sldId id="285" r:id="rId11"/>
    <p:sldId id="264" r:id="rId12"/>
    <p:sldId id="263" r:id="rId13"/>
    <p:sldId id="262" r:id="rId14"/>
    <p:sldId id="266" r:id="rId15"/>
    <p:sldId id="267" r:id="rId16"/>
    <p:sldId id="269" r:id="rId17"/>
    <p:sldId id="273" r:id="rId18"/>
    <p:sldId id="272" r:id="rId19"/>
    <p:sldId id="274" r:id="rId20"/>
    <p:sldId id="277" r:id="rId21"/>
    <p:sldId id="275" r:id="rId22"/>
    <p:sldId id="282" r:id="rId23"/>
    <p:sldId id="268" r:id="rId24"/>
    <p:sldId id="283" r:id="rId25"/>
    <p:sldId id="281" r:id="rId26"/>
    <p:sldId id="284" r:id="rId27"/>
    <p:sldId id="286" r:id="rId28"/>
    <p:sldId id="287" r:id="rId29"/>
    <p:sldId id="290" r:id="rId30"/>
    <p:sldId id="295" r:id="rId31"/>
    <p:sldId id="294" r:id="rId32"/>
    <p:sldId id="289" r:id="rId33"/>
    <p:sldId id="29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1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4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8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1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3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5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2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5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0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2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6907-6C22-4D2E-8F35-DC3FBC651F3C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8F72-353E-472E-9815-9F23DD9F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Типологическая морфологическая классификация языков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Классификация по способу соединения морфем в составе словоформы:</a:t>
            </a:r>
          </a:p>
          <a:p>
            <a:pPr marL="514350" indent="-514350">
              <a:buAutoNum type="arabicPeriod"/>
            </a:pPr>
            <a:r>
              <a:rPr lang="ru-RU" dirty="0" smtClean="0"/>
              <a:t>Флективные языки (фузия);</a:t>
            </a:r>
          </a:p>
          <a:p>
            <a:pPr marL="514350" indent="-514350">
              <a:buAutoNum type="arabicPeriod"/>
            </a:pPr>
            <a:r>
              <a:rPr lang="ru-RU" dirty="0" smtClean="0"/>
              <a:t>Агглютинативные языки (агглютинация);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Изолирующие языки(изоляция).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3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900" y="301624"/>
            <a:ext cx="10515600" cy="6264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Наличие нескольких типов словоизменения в зависимости от основы, к которой присоединяется грамматический показатель</a:t>
            </a:r>
            <a:r>
              <a:rPr lang="ru-RU" dirty="0" smtClean="0"/>
              <a:t>. Это значит, что для выражения грамматического значения выбирается тот набор аффиксов, который может присоединиться именно в данному типу основы:</a:t>
            </a:r>
          </a:p>
          <a:p>
            <a:r>
              <a:rPr lang="ru-RU" dirty="0" err="1"/>
              <a:t>д</a:t>
            </a:r>
            <a:r>
              <a:rPr lang="ru-RU" dirty="0" err="1" smtClean="0"/>
              <a:t>ревнер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скл</a:t>
            </a:r>
            <a:r>
              <a:rPr lang="ru-RU" dirty="0" smtClean="0"/>
              <a:t>. определяется по звукам, на которые оканчивается основа: </a:t>
            </a:r>
          </a:p>
          <a:p>
            <a:pPr marL="0" indent="0">
              <a:buNone/>
            </a:pPr>
            <a:r>
              <a:rPr lang="ru-RU" dirty="0" smtClean="0"/>
              <a:t>1)</a:t>
            </a:r>
            <a:r>
              <a:rPr lang="en-US" dirty="0"/>
              <a:t> </a:t>
            </a:r>
            <a:r>
              <a:rPr lang="en-US" b="1" dirty="0"/>
              <a:t>*-ā, *-</a:t>
            </a:r>
            <a:r>
              <a:rPr lang="en-US" b="1" dirty="0" err="1"/>
              <a:t>jā</a:t>
            </a:r>
            <a:r>
              <a:rPr lang="en-US" dirty="0"/>
              <a:t> </a:t>
            </a:r>
            <a:r>
              <a:rPr lang="ru-RU" dirty="0" smtClean="0"/>
              <a:t>,</a:t>
            </a:r>
            <a:r>
              <a:rPr lang="en-US" dirty="0" smtClean="0"/>
              <a:t>   </a:t>
            </a:r>
            <a:r>
              <a:rPr lang="ru-RU" dirty="0" smtClean="0"/>
              <a:t> 2) </a:t>
            </a:r>
            <a:r>
              <a:rPr lang="en-US" b="1" dirty="0"/>
              <a:t>*-ŏ, *-</a:t>
            </a:r>
            <a:r>
              <a:rPr lang="en-US" b="1" dirty="0" err="1" smtClean="0"/>
              <a:t>jŏ</a:t>
            </a:r>
            <a:r>
              <a:rPr lang="ru-RU" b="1" dirty="0" smtClean="0"/>
              <a:t>…</a:t>
            </a:r>
          </a:p>
          <a:p>
            <a:r>
              <a:rPr lang="ru-RU" dirty="0" smtClean="0"/>
              <a:t>правильные </a:t>
            </a:r>
            <a:r>
              <a:rPr lang="ru-RU" dirty="0"/>
              <a:t>латинские глаголы делятся </a:t>
            </a:r>
            <a:r>
              <a:rPr lang="ru-RU" i="1" dirty="0"/>
              <a:t>на </a:t>
            </a:r>
            <a:r>
              <a:rPr lang="ru-RU" i="1" dirty="0">
                <a:solidFill>
                  <a:srgbClr val="FF0000"/>
                </a:solidFill>
              </a:rPr>
              <a:t>четыре спряжения</a:t>
            </a:r>
            <a:r>
              <a:rPr lang="ru-RU" dirty="0"/>
              <a:t> в зависимости </a:t>
            </a:r>
            <a:r>
              <a:rPr lang="ru-RU" i="1" dirty="0"/>
              <a:t>от конечного звука основы </a:t>
            </a:r>
            <a:r>
              <a:rPr lang="ru-RU" i="1" dirty="0" err="1"/>
              <a:t>инфекта</a:t>
            </a:r>
            <a:r>
              <a:rPr lang="ru-RU" dirty="0"/>
              <a:t>. </a:t>
            </a:r>
            <a:r>
              <a:rPr lang="ru-RU" dirty="0" smtClean="0"/>
              <a:t>Основа </a:t>
            </a:r>
            <a:r>
              <a:rPr lang="ru-RU" dirty="0" err="1"/>
              <a:t>инфекта</a:t>
            </a:r>
            <a:r>
              <a:rPr lang="ru-RU" dirty="0"/>
              <a:t> </a:t>
            </a:r>
            <a:r>
              <a:rPr lang="ru-RU" dirty="0" smtClean="0"/>
              <a:t>оканчивается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 глаголов I спряжения на -</a:t>
            </a:r>
            <a:r>
              <a:rPr lang="ru-RU" b="1" dirty="0"/>
              <a:t>ā-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у глаголов II спряжения на </a:t>
            </a:r>
            <a:r>
              <a:rPr lang="ru-RU" b="1" dirty="0"/>
              <a:t>-ē-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у глаголов </a:t>
            </a:r>
            <a:r>
              <a:rPr lang="ru-RU" dirty="0" err="1"/>
              <a:t>IIIа</a:t>
            </a:r>
            <a:r>
              <a:rPr lang="ru-RU" dirty="0"/>
              <a:t> спряжения на </a:t>
            </a:r>
            <a:r>
              <a:rPr lang="ru-RU" b="1" dirty="0"/>
              <a:t>согласный </a:t>
            </a:r>
            <a:r>
              <a:rPr lang="ru-RU" dirty="0"/>
              <a:t>или на </a:t>
            </a:r>
            <a:r>
              <a:rPr lang="ru-RU" b="1" dirty="0"/>
              <a:t>-ŭ-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у глаголов </a:t>
            </a:r>
            <a:r>
              <a:rPr lang="ru-RU" dirty="0" err="1"/>
              <a:t>IIIб</a:t>
            </a:r>
            <a:r>
              <a:rPr lang="ru-RU" dirty="0"/>
              <a:t> спряжения на </a:t>
            </a:r>
            <a:r>
              <a:rPr lang="ru-RU" b="1" dirty="0"/>
              <a:t>-ĭ-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у глаголов IV спряжения на </a:t>
            </a:r>
            <a:r>
              <a:rPr lang="ru-RU" b="1" dirty="0"/>
              <a:t>-ī-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6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822325"/>
            <a:ext cx="10960100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Взаимодействие в ПС: </a:t>
            </a:r>
            <a:r>
              <a:rPr lang="ru-RU" sz="3600" dirty="0" smtClean="0">
                <a:solidFill>
                  <a:srgbClr val="FF0000"/>
                </a:solidFill>
              </a:rPr>
              <a:t>для выражения значения с помощью аффикса необходимо учитывать содержательные характеристики основы и другие выражаемые словоформой значения.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2147888"/>
            <a:ext cx="11836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dirty="0" smtClean="0">
                <a:solidFill>
                  <a:srgbClr val="0070C0"/>
                </a:solidFill>
              </a:rPr>
              <a:t>Морфема может выражать </a:t>
            </a:r>
            <a:r>
              <a:rPr lang="ru-RU" u="sng" dirty="0" smtClean="0">
                <a:solidFill>
                  <a:srgbClr val="0070C0"/>
                </a:solidFill>
              </a:rPr>
              <a:t>комплекс </a:t>
            </a:r>
            <a:r>
              <a:rPr lang="ru-RU" dirty="0" smtClean="0">
                <a:solidFill>
                  <a:srgbClr val="0070C0"/>
                </a:solidFill>
              </a:rPr>
              <a:t>разнородных значений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П. + ч. (</a:t>
            </a:r>
            <a:r>
              <a:rPr lang="ru-RU" i="1" dirty="0" smtClean="0"/>
              <a:t>трав-ой, слон- у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П.+ч.+р</a:t>
            </a:r>
            <a:r>
              <a:rPr lang="ru-RU" dirty="0" smtClean="0"/>
              <a:t>. (</a:t>
            </a:r>
            <a:r>
              <a:rPr lang="ru-RU" i="1" dirty="0" err="1" smtClean="0"/>
              <a:t>син-ий</a:t>
            </a:r>
            <a:r>
              <a:rPr lang="ru-RU" i="1" dirty="0" smtClean="0"/>
              <a:t>, </a:t>
            </a:r>
            <a:r>
              <a:rPr lang="ru-RU" i="1" dirty="0" err="1" smtClean="0"/>
              <a:t>пищущ-ая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Л.+ч</a:t>
            </a:r>
            <a:r>
              <a:rPr lang="ru-RU" dirty="0" smtClean="0"/>
              <a:t>. (</a:t>
            </a:r>
            <a:r>
              <a:rPr lang="ru-RU" i="1" dirty="0" smtClean="0"/>
              <a:t>бег-</a:t>
            </a:r>
            <a:r>
              <a:rPr lang="ru-RU" i="1" dirty="0" err="1" smtClean="0"/>
              <a:t>ут</a:t>
            </a:r>
            <a:r>
              <a:rPr lang="ru-RU" i="1" dirty="0" smtClean="0"/>
              <a:t>, смотр-ишь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Залог+ </a:t>
            </a:r>
            <a:r>
              <a:rPr lang="ru-RU" dirty="0" err="1" smtClean="0"/>
              <a:t>вр</a:t>
            </a:r>
            <a:r>
              <a:rPr lang="ru-RU" dirty="0" smtClean="0"/>
              <a:t>. (</a:t>
            </a:r>
            <a:r>
              <a:rPr lang="ru-RU" i="1" dirty="0" err="1" smtClean="0"/>
              <a:t>пиш-ущ-ий</a:t>
            </a:r>
            <a:r>
              <a:rPr lang="ru-RU" i="1" dirty="0" smtClean="0"/>
              <a:t>, </a:t>
            </a:r>
            <a:r>
              <a:rPr lang="ru-RU" i="1" dirty="0" err="1" smtClean="0"/>
              <a:t>писа-вш-ий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dirty="0" smtClean="0"/>
              <a:t>Для </a:t>
            </a:r>
            <a:r>
              <a:rPr lang="ru-RU" u="sng" dirty="0" smtClean="0"/>
              <a:t>разных   комбинаций </a:t>
            </a:r>
            <a:r>
              <a:rPr lang="ru-RU" dirty="0" smtClean="0"/>
              <a:t>значений предназначены </a:t>
            </a:r>
            <a:r>
              <a:rPr lang="ru-RU" u="sng" dirty="0" smtClean="0"/>
              <a:t>разные морфемы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действ. залог + наст. </a:t>
            </a:r>
            <a:r>
              <a:rPr lang="ru-RU" dirty="0" err="1" smtClean="0"/>
              <a:t>вр</a:t>
            </a:r>
            <a:r>
              <a:rPr lang="ru-RU" dirty="0" smtClean="0"/>
              <a:t>.  (</a:t>
            </a:r>
            <a:r>
              <a:rPr lang="ru-RU" i="1" dirty="0" smtClean="0"/>
              <a:t>ход-</a:t>
            </a:r>
            <a:r>
              <a:rPr lang="ru-RU" i="1" dirty="0" err="1" smtClean="0">
                <a:solidFill>
                  <a:srgbClr val="FF0000"/>
                </a:solidFill>
              </a:rPr>
              <a:t>ящ</a:t>
            </a:r>
            <a:r>
              <a:rPr lang="ru-RU" i="1" dirty="0" smtClean="0"/>
              <a:t>-</a:t>
            </a:r>
            <a:r>
              <a:rPr lang="ru-RU" i="1" dirty="0" err="1" smtClean="0"/>
              <a:t>ий</a:t>
            </a:r>
            <a:r>
              <a:rPr lang="ru-RU" dirty="0" smtClean="0"/>
              <a:t>), стр. залог + наст. </a:t>
            </a:r>
            <a:r>
              <a:rPr lang="ru-RU" dirty="0" err="1" smtClean="0"/>
              <a:t>вр</a:t>
            </a:r>
            <a:r>
              <a:rPr lang="ru-RU" dirty="0" smtClean="0"/>
              <a:t>. (</a:t>
            </a:r>
            <a:r>
              <a:rPr lang="ru-RU" i="1" dirty="0" smtClean="0"/>
              <a:t>нос-</a:t>
            </a:r>
            <a:r>
              <a:rPr lang="ru-RU" i="1" dirty="0" smtClean="0">
                <a:solidFill>
                  <a:srgbClr val="FF0000"/>
                </a:solidFill>
              </a:rPr>
              <a:t>им</a:t>
            </a:r>
            <a:r>
              <a:rPr lang="ru-RU" i="1" dirty="0" smtClean="0"/>
              <a:t>-</a:t>
            </a:r>
            <a:r>
              <a:rPr lang="ru-RU" i="1" dirty="0" err="1" smtClean="0"/>
              <a:t>ый</a:t>
            </a:r>
            <a:r>
              <a:rPr lang="ru-RU" dirty="0" smtClean="0"/>
              <a:t>), 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ейств. залог + </a:t>
            </a:r>
            <a:r>
              <a:rPr lang="ru-RU" dirty="0" err="1" smtClean="0"/>
              <a:t>прош</a:t>
            </a:r>
            <a:r>
              <a:rPr lang="ru-RU" dirty="0" smtClean="0"/>
              <a:t>. </a:t>
            </a:r>
            <a:r>
              <a:rPr lang="ru-RU" dirty="0" err="1" smtClean="0"/>
              <a:t>вр</a:t>
            </a:r>
            <a:r>
              <a:rPr lang="ru-RU" dirty="0" smtClean="0"/>
              <a:t>. ( </a:t>
            </a:r>
            <a:r>
              <a:rPr lang="ru-RU" i="1" dirty="0" smtClean="0"/>
              <a:t>ходи-</a:t>
            </a:r>
            <a:r>
              <a:rPr lang="ru-RU" i="1" dirty="0" err="1" smtClean="0">
                <a:solidFill>
                  <a:srgbClr val="FF0000"/>
                </a:solidFill>
              </a:rPr>
              <a:t>вш</a:t>
            </a:r>
            <a:r>
              <a:rPr lang="ru-RU" i="1" dirty="0" smtClean="0"/>
              <a:t>-</a:t>
            </a:r>
            <a:r>
              <a:rPr lang="ru-RU" i="1" dirty="0" err="1" smtClean="0"/>
              <a:t>ий</a:t>
            </a:r>
            <a:r>
              <a:rPr lang="ru-RU" dirty="0" smtClean="0"/>
              <a:t>), стр. залог + </a:t>
            </a:r>
            <a:r>
              <a:rPr lang="ru-RU" dirty="0" err="1" smtClean="0"/>
              <a:t>прош.вр</a:t>
            </a:r>
            <a:r>
              <a:rPr lang="ru-RU" dirty="0" smtClean="0"/>
              <a:t>. (</a:t>
            </a:r>
            <a:r>
              <a:rPr lang="ru-RU" i="1" dirty="0" err="1" smtClean="0"/>
              <a:t>исписа-</a:t>
            </a:r>
            <a:r>
              <a:rPr lang="ru-RU" i="1" dirty="0" err="1" smtClean="0">
                <a:solidFill>
                  <a:srgbClr val="FF0000"/>
                </a:solidFill>
              </a:rPr>
              <a:t>нн</a:t>
            </a:r>
            <a:r>
              <a:rPr lang="ru-RU" i="1" dirty="0" err="1" smtClean="0"/>
              <a:t>-ый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5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36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>
                <a:solidFill>
                  <a:srgbClr val="0070C0"/>
                </a:solidFill>
              </a:rPr>
              <a:t> Значение </a:t>
            </a:r>
            <a:r>
              <a:rPr lang="ru-RU" dirty="0" smtClean="0"/>
              <a:t>(например, множественного числа) </a:t>
            </a:r>
            <a:r>
              <a:rPr lang="ru-RU" dirty="0" smtClean="0">
                <a:solidFill>
                  <a:srgbClr val="0070C0"/>
                </a:solidFill>
              </a:rPr>
              <a:t>выражается с учетом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частеречной</a:t>
            </a:r>
            <a:r>
              <a:rPr lang="ru-RU" dirty="0" smtClean="0">
                <a:solidFill>
                  <a:srgbClr val="0070C0"/>
                </a:solidFill>
              </a:rPr>
              <a:t> принадлежности всей словоформы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(</a:t>
            </a:r>
            <a:r>
              <a:rPr lang="ru-RU" i="1" dirty="0" smtClean="0"/>
              <a:t>слон-ы, сини-</a:t>
            </a:r>
            <a:r>
              <a:rPr lang="ru-RU" i="1" dirty="0" err="1" smtClean="0"/>
              <a:t>ие</a:t>
            </a:r>
            <a:r>
              <a:rPr lang="ru-RU" i="1" dirty="0" smtClean="0"/>
              <a:t>, бежал-и</a:t>
            </a:r>
            <a:r>
              <a:rPr lang="ru-RU" dirty="0" smtClean="0"/>
              <a:t>);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других грамматических характеристик словоформы.</a:t>
            </a:r>
          </a:p>
          <a:p>
            <a:pPr marL="0" indent="0">
              <a:buNone/>
            </a:pPr>
            <a:r>
              <a:rPr lang="ru-RU" dirty="0" smtClean="0"/>
              <a:t>Продемонстрируем на примере значения </a:t>
            </a:r>
            <a:r>
              <a:rPr lang="ru-RU" dirty="0" err="1" smtClean="0"/>
              <a:t>мн.ч</a:t>
            </a:r>
            <a:r>
              <a:rPr lang="ru-RU" dirty="0" smtClean="0"/>
              <a:t>. у глагола.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224"/>
            <a:ext cx="11018520" cy="6906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Продемонстрируем на примере значения </a:t>
            </a:r>
            <a:r>
              <a:rPr lang="ru-RU" dirty="0" err="1" smtClean="0"/>
              <a:t>мн.ч</a:t>
            </a:r>
            <a:r>
              <a:rPr lang="ru-RU" dirty="0" smtClean="0"/>
              <a:t>. у глагола</a:t>
            </a:r>
          </a:p>
          <a:p>
            <a:r>
              <a:rPr lang="ru-RU" dirty="0" smtClean="0"/>
              <a:t>Наклонение повел.  </a:t>
            </a:r>
            <a:r>
              <a:rPr lang="ru-RU" dirty="0" err="1"/>
              <a:t>у</a:t>
            </a:r>
            <a:r>
              <a:rPr lang="ru-RU" dirty="0" err="1" smtClean="0"/>
              <a:t>слов</a:t>
            </a:r>
            <a:r>
              <a:rPr lang="ru-RU" dirty="0" smtClean="0"/>
              <a:t>.                                           изъяв.</a:t>
            </a:r>
          </a:p>
          <a:p>
            <a:pPr marL="0" indent="0">
              <a:buNone/>
            </a:pPr>
            <a:r>
              <a:rPr lang="ru-RU" dirty="0" smtClean="0"/>
              <a:t>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i="1" dirty="0" smtClean="0"/>
              <a:t>иди-</a:t>
            </a:r>
            <a:r>
              <a:rPr lang="ru-RU" i="1" dirty="0" smtClean="0">
                <a:solidFill>
                  <a:srgbClr val="FF0000"/>
                </a:solidFill>
              </a:rPr>
              <a:t>те </a:t>
            </a:r>
            <a:r>
              <a:rPr lang="ru-RU" i="1" dirty="0" smtClean="0"/>
              <a:t>    </a:t>
            </a:r>
            <a:r>
              <a:rPr lang="ru-RU" i="1" dirty="0" err="1" smtClean="0"/>
              <a:t>шл</a:t>
            </a:r>
            <a:r>
              <a:rPr lang="ru-RU" i="1" dirty="0" smtClean="0"/>
              <a:t>-</a:t>
            </a:r>
            <a:r>
              <a:rPr lang="ru-RU" i="1" dirty="0" smtClean="0">
                <a:solidFill>
                  <a:srgbClr val="FF0000"/>
                </a:solidFill>
              </a:rPr>
              <a:t>и</a:t>
            </a:r>
            <a:r>
              <a:rPr lang="ru-RU" i="1" dirty="0" smtClean="0"/>
              <a:t> бы        </a:t>
            </a:r>
            <a:r>
              <a:rPr lang="ru-RU" dirty="0" smtClean="0"/>
              <a:t>время  </a:t>
            </a:r>
            <a:r>
              <a:rPr lang="ru-RU" dirty="0" err="1" smtClean="0"/>
              <a:t>прош</a:t>
            </a:r>
            <a:r>
              <a:rPr lang="ru-RU" dirty="0" smtClean="0"/>
              <a:t>.                         наст.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</a:t>
            </a:r>
            <a:r>
              <a:rPr lang="ru-RU" i="1" dirty="0" err="1" smtClean="0"/>
              <a:t>шл</a:t>
            </a:r>
            <a:r>
              <a:rPr lang="ru-RU" i="1" dirty="0" smtClean="0"/>
              <a:t>-</a:t>
            </a:r>
            <a:r>
              <a:rPr lang="ru-RU" i="1" dirty="0" smtClean="0">
                <a:solidFill>
                  <a:srgbClr val="FF0000"/>
                </a:solidFill>
              </a:rPr>
              <a:t>и </a:t>
            </a:r>
            <a:r>
              <a:rPr lang="ru-RU" i="1" dirty="0" smtClean="0"/>
              <a:t>   </a:t>
            </a:r>
            <a:r>
              <a:rPr lang="ru-RU" dirty="0" smtClean="0"/>
              <a:t>                   </a:t>
            </a:r>
            <a:r>
              <a:rPr lang="ru-RU" dirty="0" err="1"/>
              <a:t>б</a:t>
            </a:r>
            <a:r>
              <a:rPr lang="ru-RU" dirty="0" err="1" smtClean="0"/>
              <a:t>удущ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</a:t>
            </a:r>
            <a:r>
              <a:rPr lang="ru-RU" dirty="0" err="1" smtClean="0"/>
              <a:t>спр</a:t>
            </a:r>
            <a:r>
              <a:rPr lang="ru-RU" dirty="0" smtClean="0"/>
              <a:t>.   </a:t>
            </a:r>
            <a:r>
              <a:rPr lang="en-US" dirty="0" smtClean="0"/>
              <a:t>I                      II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лицо 1    2     3                         1   2    3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                                                                    </a:t>
            </a:r>
            <a:r>
              <a:rPr lang="ru-RU" i="1" dirty="0" smtClean="0">
                <a:solidFill>
                  <a:srgbClr val="FF0000"/>
                </a:solidFill>
              </a:rPr>
              <a:t>-ем –</a:t>
            </a:r>
            <a:r>
              <a:rPr lang="ru-RU" i="1" dirty="0" err="1" smtClean="0">
                <a:solidFill>
                  <a:srgbClr val="FF0000"/>
                </a:solidFill>
              </a:rPr>
              <a:t>ете</a:t>
            </a:r>
            <a:r>
              <a:rPr lang="ru-RU" i="1" dirty="0" smtClean="0">
                <a:solidFill>
                  <a:srgbClr val="FF0000"/>
                </a:solidFill>
              </a:rPr>
              <a:t> –</a:t>
            </a:r>
            <a:r>
              <a:rPr lang="ru-RU" i="1" dirty="0" err="1" smtClean="0">
                <a:solidFill>
                  <a:srgbClr val="FF0000"/>
                </a:solidFill>
              </a:rPr>
              <a:t>ут</a:t>
            </a:r>
            <a:r>
              <a:rPr lang="ru-RU" i="1" dirty="0" smtClean="0">
                <a:solidFill>
                  <a:srgbClr val="FF0000"/>
                </a:solidFill>
              </a:rPr>
              <a:t>      -им   -</a:t>
            </a:r>
            <a:r>
              <a:rPr lang="ru-RU" i="1" dirty="0" err="1" smtClean="0">
                <a:solidFill>
                  <a:srgbClr val="FF0000"/>
                </a:solidFill>
              </a:rPr>
              <a:t>ите</a:t>
            </a:r>
            <a:r>
              <a:rPr lang="ru-RU" i="1" dirty="0" smtClean="0">
                <a:solidFill>
                  <a:srgbClr val="FF0000"/>
                </a:solidFill>
              </a:rPr>
              <a:t>        -</a:t>
            </a:r>
            <a:r>
              <a:rPr lang="ru-RU" i="1" dirty="0" err="1" smtClean="0">
                <a:solidFill>
                  <a:srgbClr val="FF0000"/>
                </a:solidFill>
              </a:rPr>
              <a:t>ат</a:t>
            </a:r>
            <a:endParaRPr lang="ru-RU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479800" y="1003300"/>
            <a:ext cx="12700" cy="70358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67250" y="1024890"/>
            <a:ext cx="12700" cy="68199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589520" y="1024890"/>
            <a:ext cx="993140" cy="68199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298940" y="1003300"/>
            <a:ext cx="662940" cy="70358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556500" y="2030890"/>
            <a:ext cx="33020" cy="38354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472420" y="2664460"/>
            <a:ext cx="662940" cy="70358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509760" y="2691368"/>
            <a:ext cx="744220" cy="67667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848600" y="4078208"/>
            <a:ext cx="744220" cy="67667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606030" y="5141754"/>
            <a:ext cx="242570" cy="74088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253730" y="5141754"/>
            <a:ext cx="189230" cy="74088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162800" y="5141754"/>
            <a:ext cx="30480" cy="74088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9630410" y="5141754"/>
            <a:ext cx="677545" cy="74088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0615930" y="5167551"/>
            <a:ext cx="234315" cy="71508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362690" y="5156994"/>
            <a:ext cx="189230" cy="74088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 smtClean="0">
                <a:solidFill>
                  <a:srgbClr val="FF0000"/>
                </a:solidFill>
              </a:rPr>
              <a:t>Агглютинация</a:t>
            </a:r>
            <a:r>
              <a:rPr lang="ru-RU" dirty="0" smtClean="0"/>
              <a:t> (</a:t>
            </a:r>
            <a:r>
              <a:rPr lang="ru-RU" dirty="0"/>
              <a:t>от лат. </a:t>
            </a:r>
            <a:r>
              <a:rPr lang="ru-RU" dirty="0" err="1"/>
              <a:t>agglutinatio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приклеивание</a:t>
            </a:r>
            <a:r>
              <a:rPr lang="ru-RU" dirty="0"/>
              <a:t>, </a:t>
            </a:r>
            <a:r>
              <a:rPr lang="ru-RU" dirty="0" smtClean="0"/>
              <a:t>склеивание</a:t>
            </a:r>
            <a:r>
              <a:rPr lang="en-US" dirty="0" smtClean="0"/>
              <a:t>’</a:t>
            </a:r>
            <a:r>
              <a:rPr lang="ru-RU" dirty="0" smtClean="0"/>
              <a:t>)-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49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т</a:t>
            </a:r>
            <a:r>
              <a:rPr lang="ru-RU" sz="3600" dirty="0" smtClean="0"/>
              <a:t>ехника соединения морфем в составе словоформы, при которой морфемы относительно автономны и не взаимодействуют ни в плане содержания (ПС), ни в плане выражения (ПВ).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703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Относительная автономность морфем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531" y="1901825"/>
            <a:ext cx="435133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73" y="3639365"/>
            <a:ext cx="7000985" cy="22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Относительная автономность в ПС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Основа выступает в качестве начальной формы слова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-Тат</a:t>
            </a:r>
            <a:r>
              <a:rPr lang="ru-RU" dirty="0"/>
              <a:t>.: </a:t>
            </a:r>
            <a:r>
              <a:rPr lang="ru-RU" i="1" dirty="0" err="1" smtClean="0"/>
              <a:t>авыл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деревня</a:t>
            </a:r>
            <a:r>
              <a:rPr lang="en-US" dirty="0" smtClean="0"/>
              <a:t>’</a:t>
            </a:r>
            <a:r>
              <a:rPr lang="ru-RU" dirty="0" smtClean="0"/>
              <a:t> </a:t>
            </a:r>
            <a:r>
              <a:rPr lang="ru-RU" dirty="0" err="1" smtClean="0"/>
              <a:t>ед.ч</a:t>
            </a:r>
            <a:r>
              <a:rPr lang="ru-RU" dirty="0" smtClean="0"/>
              <a:t>. </a:t>
            </a:r>
            <a:r>
              <a:rPr lang="ru-RU" dirty="0" err="1" smtClean="0"/>
              <a:t>Им.п</a:t>
            </a:r>
            <a:r>
              <a:rPr lang="ru-RU" dirty="0" smtClean="0"/>
              <a:t>.;</a:t>
            </a:r>
          </a:p>
          <a:p>
            <a:pPr marL="0" indent="0">
              <a:buNone/>
            </a:pPr>
            <a:r>
              <a:rPr lang="ru-RU" dirty="0" smtClean="0"/>
              <a:t>- Глагольной </a:t>
            </a:r>
            <a:r>
              <a:rPr lang="ru-RU" dirty="0"/>
              <a:t>основой в монгольских языках является повелительная форма 1 </a:t>
            </a:r>
            <a:r>
              <a:rPr lang="ru-RU" dirty="0" smtClean="0"/>
              <a:t>л. </a:t>
            </a:r>
            <a:r>
              <a:rPr lang="ru-RU" dirty="0" err="1" smtClean="0"/>
              <a:t>ед.ч</a:t>
            </a:r>
            <a:r>
              <a:rPr lang="ru-RU" dirty="0" smtClean="0"/>
              <a:t>., </a:t>
            </a:r>
            <a:r>
              <a:rPr lang="ru-RU" dirty="0"/>
              <a:t>от которой образуются 8 повелительно-желательных, 4 изъявительные, 5 причастных и 12 деепричастных </a:t>
            </a:r>
            <a:r>
              <a:rPr lang="ru-RU" dirty="0" smtClean="0"/>
              <a:t>форм.</a:t>
            </a:r>
          </a:p>
        </p:txBody>
      </p:sp>
    </p:spTree>
    <p:extLst>
      <p:ext uri="{BB962C8B-B14F-4D97-AF65-F5344CB8AC3E}">
        <p14:creationId xmlns:p14="http://schemas.microsoft.com/office/powerpoint/2010/main" val="40107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Относительная автономность в ПС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dirty="0" smtClean="0">
                <a:solidFill>
                  <a:srgbClr val="0070C0"/>
                </a:solidFill>
              </a:rPr>
              <a:t>Симметрия аффиксов: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подавляющем большинстве являются однозначными, то есть выражают только </a:t>
            </a:r>
            <a:r>
              <a:rPr lang="ru-RU" dirty="0" smtClean="0"/>
              <a:t>одно грамматическое значение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4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Относительная автономность в ПС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Симметрия аффиксов </a:t>
            </a:r>
          </a:p>
          <a:p>
            <a:pPr marL="0" indent="0">
              <a:buNone/>
            </a:pPr>
            <a:r>
              <a:rPr lang="ru-RU" dirty="0" smtClean="0"/>
              <a:t>(сколько необходимо выразить значений – столько используется аффиксов):</a:t>
            </a:r>
          </a:p>
          <a:p>
            <a:r>
              <a:rPr lang="ru-RU" dirty="0"/>
              <a:t> </a:t>
            </a:r>
            <a:r>
              <a:rPr lang="ru-RU" dirty="0" smtClean="0"/>
              <a:t>Тат.: </a:t>
            </a:r>
            <a:r>
              <a:rPr lang="ru-RU" i="1" dirty="0" err="1" smtClean="0"/>
              <a:t>китап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книга</a:t>
            </a:r>
            <a:r>
              <a:rPr lang="en-US" dirty="0" smtClean="0"/>
              <a:t>’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ru-RU" i="1" dirty="0" err="1" smtClean="0"/>
              <a:t>китап</a:t>
            </a:r>
            <a:r>
              <a:rPr lang="en-US" i="1" dirty="0" smtClean="0"/>
              <a:t>-</a:t>
            </a:r>
            <a:r>
              <a:rPr lang="ru-RU" i="1" dirty="0" err="1" smtClean="0"/>
              <a:t>лар</a:t>
            </a:r>
            <a:r>
              <a:rPr lang="ru-RU" i="1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книги</a:t>
            </a:r>
            <a:r>
              <a:rPr lang="en-US" dirty="0" smtClean="0"/>
              <a:t>’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ru-RU" i="1" dirty="0" err="1" smtClean="0"/>
              <a:t>китап</a:t>
            </a:r>
            <a:r>
              <a:rPr lang="en-US" i="1" dirty="0" smtClean="0"/>
              <a:t>-</a:t>
            </a:r>
            <a:r>
              <a:rPr lang="ru-RU" i="1" dirty="0" err="1" smtClean="0"/>
              <a:t>лар</a:t>
            </a:r>
            <a:r>
              <a:rPr lang="en-US" i="1" dirty="0" smtClean="0"/>
              <a:t>-</a:t>
            </a:r>
            <a:r>
              <a:rPr lang="ru-RU" i="1" dirty="0" smtClean="0"/>
              <a:t>да  </a:t>
            </a:r>
            <a:r>
              <a:rPr lang="en-US" dirty="0" smtClean="0"/>
              <a:t>‘</a:t>
            </a:r>
            <a:r>
              <a:rPr lang="ru-RU" dirty="0" smtClean="0"/>
              <a:t>в книгах</a:t>
            </a:r>
            <a:r>
              <a:rPr lang="en-US" dirty="0" smtClean="0"/>
              <a:t>’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ru-RU" i="1" dirty="0" err="1" smtClean="0"/>
              <a:t>китап</a:t>
            </a:r>
            <a:r>
              <a:rPr lang="en-US" i="1" dirty="0" smtClean="0"/>
              <a:t>-</a:t>
            </a:r>
            <a:r>
              <a:rPr lang="ru-RU" i="1" dirty="0" err="1" smtClean="0"/>
              <a:t>лар</a:t>
            </a:r>
            <a:r>
              <a:rPr lang="en-US" i="1" dirty="0" smtClean="0"/>
              <a:t>-</a:t>
            </a:r>
            <a:r>
              <a:rPr lang="ru-RU" i="1" dirty="0" err="1" smtClean="0"/>
              <a:t>ым</a:t>
            </a:r>
            <a:r>
              <a:rPr lang="en-US" i="1" dirty="0" smtClean="0"/>
              <a:t>-</a:t>
            </a:r>
            <a:r>
              <a:rPr lang="ru-RU" i="1" dirty="0" smtClean="0"/>
              <a:t>да  </a:t>
            </a:r>
            <a:r>
              <a:rPr lang="en-US" dirty="0" smtClean="0"/>
              <a:t>‘</a:t>
            </a:r>
            <a:r>
              <a:rPr lang="ru-RU" dirty="0" smtClean="0"/>
              <a:t>в </a:t>
            </a:r>
            <a:r>
              <a:rPr lang="ru-RU" dirty="0"/>
              <a:t>моих </a:t>
            </a:r>
            <a:r>
              <a:rPr lang="ru-RU" dirty="0" smtClean="0"/>
              <a:t>книгах</a:t>
            </a:r>
            <a:r>
              <a:rPr lang="en-US" dirty="0" smtClean="0"/>
              <a:t>’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ru-RU" i="1" dirty="0" err="1" smtClean="0"/>
              <a:t>китап</a:t>
            </a:r>
            <a:r>
              <a:rPr lang="en-US" i="1" dirty="0" smtClean="0"/>
              <a:t>-</a:t>
            </a:r>
            <a:r>
              <a:rPr lang="ru-RU" i="1" dirty="0" err="1" smtClean="0"/>
              <a:t>ым</a:t>
            </a:r>
            <a:r>
              <a:rPr lang="ru-RU" i="1" dirty="0" smtClean="0"/>
              <a:t>  </a:t>
            </a:r>
            <a:r>
              <a:rPr lang="en-US" dirty="0" smtClean="0"/>
              <a:t>‘</a:t>
            </a:r>
            <a:r>
              <a:rPr lang="ru-RU" dirty="0" smtClean="0"/>
              <a:t>моя книга</a:t>
            </a:r>
            <a:r>
              <a:rPr lang="en-US" dirty="0" smtClean="0"/>
              <a:t>’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                    ‘</a:t>
            </a:r>
            <a:r>
              <a:rPr lang="ru-RU" dirty="0" smtClean="0"/>
              <a:t>в моей книге</a:t>
            </a:r>
            <a:r>
              <a:rPr lang="en-US" dirty="0" smtClean="0"/>
              <a:t>’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i="1" dirty="0" err="1" smtClean="0"/>
              <a:t>китап</a:t>
            </a:r>
            <a:r>
              <a:rPr lang="ru-RU" i="1" dirty="0" smtClean="0"/>
              <a:t>-ым-да</a:t>
            </a:r>
            <a:r>
              <a:rPr lang="ru-RU" dirty="0" smtClean="0"/>
              <a:t>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4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Относительная автономность в ПС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b="1" dirty="0" smtClean="0">
                <a:solidFill>
                  <a:srgbClr val="0070C0"/>
                </a:solidFill>
              </a:rPr>
              <a:t>Симметрия аффиксов </a:t>
            </a:r>
            <a:r>
              <a:rPr lang="ru-RU" dirty="0" smtClean="0"/>
              <a:t>(сколько значений – столько аффиксов):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Эвенк.: </a:t>
            </a:r>
            <a:r>
              <a:rPr lang="ru-RU" dirty="0"/>
              <a:t>исходная форма </a:t>
            </a:r>
            <a:r>
              <a:rPr lang="ru-RU" i="1" dirty="0" err="1" smtClean="0"/>
              <a:t>бира</a:t>
            </a:r>
            <a:r>
              <a:rPr lang="ru-RU" dirty="0"/>
              <a:t> ‘река</a:t>
            </a:r>
            <a:r>
              <a:rPr lang="ru-RU" dirty="0" smtClean="0"/>
              <a:t>’ (</a:t>
            </a:r>
            <a:r>
              <a:rPr lang="ru-RU" dirty="0"/>
              <a:t>им. </a:t>
            </a:r>
            <a:r>
              <a:rPr lang="ru-RU" dirty="0" smtClean="0"/>
              <a:t>п. </a:t>
            </a:r>
            <a:r>
              <a:rPr lang="ru-RU" dirty="0"/>
              <a:t>ед. ч.)  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                    </a:t>
            </a:r>
            <a:r>
              <a:rPr lang="ru-RU" i="1" dirty="0" err="1" smtClean="0"/>
              <a:t>бира</a:t>
            </a:r>
            <a:r>
              <a:rPr lang="ru-RU" i="1" dirty="0" smtClean="0"/>
              <a:t>-л</a:t>
            </a:r>
            <a:r>
              <a:rPr lang="ru-RU" dirty="0"/>
              <a:t> ‘реки’ (им. п. мн. ч.), 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                    </a:t>
            </a:r>
            <a:r>
              <a:rPr lang="ru-RU" i="1" dirty="0" err="1" smtClean="0"/>
              <a:t>бира-ва</a:t>
            </a:r>
            <a:r>
              <a:rPr lang="ru-RU" dirty="0"/>
              <a:t> ‘реку</a:t>
            </a:r>
            <a:r>
              <a:rPr lang="ru-RU" dirty="0" smtClean="0"/>
              <a:t>’ (</a:t>
            </a:r>
            <a:r>
              <a:rPr lang="ru-RU" dirty="0" err="1" smtClean="0"/>
              <a:t>вин.п</a:t>
            </a:r>
            <a:r>
              <a:rPr lang="ru-RU" dirty="0" smtClean="0"/>
              <a:t>. </a:t>
            </a:r>
            <a:r>
              <a:rPr lang="ru-RU" dirty="0" err="1" smtClean="0"/>
              <a:t>ед.ч</a:t>
            </a:r>
            <a:r>
              <a:rPr lang="ru-RU" dirty="0" smtClean="0"/>
              <a:t>.) ,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                   </a:t>
            </a:r>
            <a:r>
              <a:rPr lang="ru-RU" i="1" dirty="0" err="1" smtClean="0"/>
              <a:t>бира</a:t>
            </a:r>
            <a:r>
              <a:rPr lang="ru-RU" i="1" dirty="0" smtClean="0"/>
              <a:t>-л-</a:t>
            </a:r>
            <a:r>
              <a:rPr lang="ru-RU" i="1" dirty="0" err="1" smtClean="0"/>
              <a:t>ва</a:t>
            </a:r>
            <a:r>
              <a:rPr lang="ru-RU" i="1" dirty="0"/>
              <a:t> </a:t>
            </a:r>
            <a:r>
              <a:rPr lang="ru-RU" dirty="0"/>
              <a:t>‘реки’ (вин. п. мн. ч</a:t>
            </a:r>
            <a:r>
              <a:rPr lang="ru-RU" dirty="0" smtClean="0"/>
              <a:t>.),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  <a:r>
              <a:rPr lang="ru-RU" dirty="0"/>
              <a:t> </a:t>
            </a:r>
            <a:r>
              <a:rPr lang="ru-RU" i="1" dirty="0" err="1"/>
              <a:t>бира-кла</a:t>
            </a:r>
            <a:r>
              <a:rPr lang="ru-RU" dirty="0"/>
              <a:t> ‘перед рекой’, 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                   </a:t>
            </a:r>
            <a:r>
              <a:rPr lang="ru-RU" i="1" dirty="0" err="1" smtClean="0"/>
              <a:t>бира</a:t>
            </a:r>
            <a:r>
              <a:rPr lang="ru-RU" i="1" dirty="0" smtClean="0"/>
              <a:t>-л-</a:t>
            </a:r>
            <a:r>
              <a:rPr lang="ru-RU" i="1" dirty="0" err="1" smtClean="0">
                <a:solidFill>
                  <a:srgbClr val="FF0000"/>
                </a:solidFill>
              </a:rPr>
              <a:t>и</a:t>
            </a:r>
            <a:r>
              <a:rPr lang="ru-RU" i="1" dirty="0" err="1" smtClean="0"/>
              <a:t>кла</a:t>
            </a:r>
            <a:r>
              <a:rPr lang="ru-RU" dirty="0"/>
              <a:t> ‘перед реками’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(</a:t>
            </a:r>
            <a:r>
              <a:rPr lang="ru-RU" i="1" dirty="0" smtClean="0"/>
              <a:t>-и</a:t>
            </a:r>
            <a:r>
              <a:rPr lang="ru-RU" dirty="0" smtClean="0"/>
              <a:t> вставка между аффиксами)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</a:t>
            </a:r>
            <a:r>
              <a:rPr lang="ru-RU" dirty="0" smtClean="0"/>
              <a:t>. Фузия – один из способов соединения морфем в составе словоформы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ФУЗИЯ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 лат.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сплавливание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способ соединения морфем в словоформе, при котором  морфемы взаимодействуют в плане выражения (ПВ) и  плане содержания (ПС).</a:t>
            </a:r>
          </a:p>
        </p:txBody>
      </p:sp>
    </p:spTree>
    <p:extLst>
      <p:ext uri="{BB962C8B-B14F-4D97-AF65-F5344CB8AC3E}">
        <p14:creationId xmlns:p14="http://schemas.microsoft.com/office/powerpoint/2010/main" val="5059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Относительная автономность в ПС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dirty="0" smtClean="0">
                <a:solidFill>
                  <a:srgbClr val="0070C0"/>
                </a:solidFill>
              </a:rPr>
              <a:t>Симметрия аффиксов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/>
              <a:t>(сколько значений – столько аффиксов):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Суахили: префиксальные </a:t>
            </a:r>
            <a:r>
              <a:rPr lang="ru-RU" dirty="0"/>
              <a:t>показатели, следующие в строгом порядке, передают грамматические значения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en-US" dirty="0" smtClean="0"/>
              <a:t>   </a:t>
            </a:r>
            <a:r>
              <a:rPr lang="ru-RU" i="1" dirty="0" smtClean="0"/>
              <a:t>a-</a:t>
            </a:r>
            <a:r>
              <a:rPr lang="en-US" i="1" dirty="0" smtClean="0"/>
              <a:t>         </a:t>
            </a:r>
            <a:r>
              <a:rPr lang="ru-RU" i="1" dirty="0" err="1" smtClean="0"/>
              <a:t>ta</a:t>
            </a:r>
            <a:r>
              <a:rPr lang="ru-RU" i="1" dirty="0" smtClean="0"/>
              <a:t>-</a:t>
            </a:r>
            <a:r>
              <a:rPr lang="en-US" i="1" dirty="0" smtClean="0"/>
              <a:t>           </a:t>
            </a:r>
            <a:r>
              <a:rPr lang="ru-RU" i="1" dirty="0" err="1" smtClean="0"/>
              <a:t>ku</a:t>
            </a:r>
            <a:r>
              <a:rPr lang="ru-RU" i="1" dirty="0" smtClean="0"/>
              <a:t>-</a:t>
            </a:r>
            <a:r>
              <a:rPr lang="en-US" i="1" dirty="0" smtClean="0"/>
              <a:t>       </a:t>
            </a:r>
            <a:r>
              <a:rPr lang="ru-RU" i="1" dirty="0" err="1" smtClean="0"/>
              <a:t>penda</a:t>
            </a:r>
            <a:r>
              <a:rPr lang="ru-RU" dirty="0"/>
              <a:t> </a:t>
            </a:r>
            <a:r>
              <a:rPr lang="en-US" dirty="0" smtClean="0"/>
              <a:t>      </a:t>
            </a:r>
            <a:r>
              <a:rPr lang="ru-RU" dirty="0" smtClean="0"/>
              <a:t>‘</a:t>
            </a:r>
            <a:r>
              <a:rPr lang="ru-RU" dirty="0"/>
              <a:t>он будет любить тебя</a:t>
            </a:r>
            <a:r>
              <a:rPr lang="ru-RU" dirty="0" smtClean="0"/>
              <a:t>’</a:t>
            </a:r>
          </a:p>
          <a:p>
            <a:pPr marL="0" indent="0">
              <a:buNone/>
            </a:pPr>
            <a:r>
              <a:rPr lang="en-US" i="1" dirty="0" smtClean="0"/>
              <a:t>   </a:t>
            </a:r>
            <a:r>
              <a:rPr lang="ru-RU" i="1" dirty="0" err="1" smtClean="0"/>
              <a:t>ni</a:t>
            </a:r>
            <a:r>
              <a:rPr lang="ru-RU" i="1" dirty="0" smtClean="0"/>
              <a:t>-</a:t>
            </a:r>
            <a:r>
              <a:rPr lang="en-US" i="1" dirty="0" smtClean="0"/>
              <a:t>         </a:t>
            </a:r>
            <a:r>
              <a:rPr lang="ru-RU" i="1" dirty="0" err="1" smtClean="0"/>
              <a:t>ta</a:t>
            </a:r>
            <a:r>
              <a:rPr lang="ru-RU" i="1" dirty="0" smtClean="0"/>
              <a:t>-</a:t>
            </a:r>
            <a:r>
              <a:rPr lang="en-US" i="1" dirty="0" smtClean="0"/>
              <a:t>            </a:t>
            </a:r>
            <a:r>
              <a:rPr lang="ru-RU" i="1" dirty="0" smtClean="0"/>
              <a:t>m- </a:t>
            </a:r>
            <a:r>
              <a:rPr lang="en-US" i="1" dirty="0" smtClean="0"/>
              <a:t>      </a:t>
            </a:r>
            <a:r>
              <a:rPr lang="ru-RU" i="1" dirty="0" err="1" smtClean="0"/>
              <a:t>penda</a:t>
            </a:r>
            <a:r>
              <a:rPr lang="en-US" i="1" dirty="0" smtClean="0"/>
              <a:t>       </a:t>
            </a:r>
            <a:r>
              <a:rPr lang="ru-RU" dirty="0"/>
              <a:t> ‘я буду любить их</a:t>
            </a:r>
            <a:r>
              <a:rPr lang="ru-RU" dirty="0" smtClean="0"/>
              <a:t>’ 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ru-RU" dirty="0" smtClean="0"/>
              <a:t>лицо</a:t>
            </a:r>
            <a:r>
              <a:rPr lang="en-US" dirty="0" smtClean="0"/>
              <a:t>’</a:t>
            </a:r>
            <a:r>
              <a:rPr lang="ru-RU" dirty="0" smtClean="0"/>
              <a:t>-</a:t>
            </a:r>
            <a:r>
              <a:rPr lang="en-US" dirty="0" smtClean="0"/>
              <a:t>’</a:t>
            </a:r>
            <a:r>
              <a:rPr lang="ru-RU" dirty="0" err="1" smtClean="0"/>
              <a:t>буд.вр</a:t>
            </a:r>
            <a:r>
              <a:rPr lang="en-US" dirty="0" smtClean="0"/>
              <a:t>’</a:t>
            </a:r>
            <a:r>
              <a:rPr lang="ru-RU" dirty="0" smtClean="0"/>
              <a:t>.-</a:t>
            </a:r>
            <a:r>
              <a:rPr lang="en-US" dirty="0" smtClean="0"/>
              <a:t>’</a:t>
            </a:r>
            <a:r>
              <a:rPr lang="ru-RU" dirty="0" smtClean="0"/>
              <a:t>объект</a:t>
            </a:r>
            <a:r>
              <a:rPr lang="en-US" dirty="0" smtClean="0"/>
              <a:t>’</a:t>
            </a:r>
            <a:r>
              <a:rPr lang="ru-RU" dirty="0" smtClean="0"/>
              <a:t>-</a:t>
            </a:r>
            <a:r>
              <a:rPr lang="en-US" dirty="0" smtClean="0"/>
              <a:t>’</a:t>
            </a:r>
            <a:r>
              <a:rPr lang="ru-RU" dirty="0" smtClean="0"/>
              <a:t>любить</a:t>
            </a:r>
            <a:r>
              <a:rPr lang="en-US" dirty="0" smtClean="0"/>
              <a:t>’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787525"/>
            <a:ext cx="10515600" cy="31146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Относительная автономность в </a:t>
            </a:r>
            <a:r>
              <a:rPr lang="ru-RU" dirty="0" smtClean="0">
                <a:solidFill>
                  <a:srgbClr val="FF0000"/>
                </a:solidFill>
              </a:rPr>
              <a:t>ПС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отсутствие типов склонения </a:t>
            </a:r>
            <a:r>
              <a:rPr lang="ru-RU" sz="3200" b="1" dirty="0">
                <a:solidFill>
                  <a:srgbClr val="0070C0"/>
                </a:solidFill>
              </a:rPr>
              <a:t>и </a:t>
            </a:r>
            <a:r>
              <a:rPr lang="ru-RU" sz="3200" b="1" dirty="0" smtClean="0">
                <a:solidFill>
                  <a:srgbClr val="0070C0"/>
                </a:solidFill>
              </a:rPr>
              <a:t>спряжения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/>
              <a:t>Тат.: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i="1" dirty="0" err="1" smtClean="0"/>
              <a:t>китап</a:t>
            </a:r>
            <a:r>
              <a:rPr lang="ru-RU" sz="3200" i="1" dirty="0" smtClean="0"/>
              <a:t>,        </a:t>
            </a:r>
            <a:r>
              <a:rPr lang="ru-RU" sz="3200" i="1" dirty="0" err="1" smtClean="0"/>
              <a:t>китап-лар</a:t>
            </a:r>
            <a:r>
              <a:rPr lang="ru-RU" sz="3200" i="1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книги</a:t>
            </a:r>
            <a:r>
              <a:rPr lang="en-US" sz="3200" dirty="0" smtClean="0"/>
              <a:t>’</a:t>
            </a:r>
            <a:r>
              <a:rPr lang="ru-RU" sz="3200" dirty="0" smtClean="0"/>
              <a:t>                         </a:t>
            </a:r>
            <a:r>
              <a:rPr lang="ru-RU" sz="3200" i="1" dirty="0" err="1" smtClean="0"/>
              <a:t>китап</a:t>
            </a:r>
            <a:r>
              <a:rPr lang="ru-RU" sz="3200" i="1" dirty="0" smtClean="0"/>
              <a:t>-та</a:t>
            </a:r>
            <a:r>
              <a:rPr lang="ru-RU" sz="3200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в книге</a:t>
            </a:r>
            <a:r>
              <a:rPr lang="en-US" sz="3200" dirty="0" smtClean="0"/>
              <a:t>’</a:t>
            </a: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i="1" dirty="0" smtClean="0"/>
              <a:t>машина, машина-</a:t>
            </a:r>
            <a:r>
              <a:rPr lang="ru-RU" sz="3200" i="1" dirty="0" err="1" smtClean="0"/>
              <a:t>лар</a:t>
            </a:r>
            <a:r>
              <a:rPr lang="ru-RU" sz="3200" i="1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машины</a:t>
            </a:r>
            <a:r>
              <a:rPr lang="en-US" sz="3200" dirty="0" smtClean="0"/>
              <a:t>’</a:t>
            </a:r>
            <a:r>
              <a:rPr lang="ru-RU" sz="3200" dirty="0" smtClean="0"/>
              <a:t>                 </a:t>
            </a:r>
            <a:r>
              <a:rPr lang="ru-RU" sz="3200" i="1" dirty="0" smtClean="0"/>
              <a:t>машина-да</a:t>
            </a:r>
            <a:r>
              <a:rPr lang="ru-RU" sz="3200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в машине</a:t>
            </a:r>
            <a:r>
              <a:rPr lang="en-US" sz="3200" dirty="0" smtClean="0"/>
              <a:t>’</a:t>
            </a:r>
            <a:r>
              <a:rPr lang="ru-RU" sz="3200" dirty="0" smtClean="0"/>
              <a:t>               </a:t>
            </a:r>
            <a:r>
              <a:rPr lang="ru-RU" sz="3200" i="1" dirty="0" err="1" smtClean="0"/>
              <a:t>кыз</a:t>
            </a:r>
            <a:r>
              <a:rPr lang="ru-RU" sz="3200" i="1" dirty="0" smtClean="0"/>
              <a:t>,                 </a:t>
            </a:r>
            <a:r>
              <a:rPr lang="ru-RU" sz="3200" i="1" dirty="0" err="1" smtClean="0"/>
              <a:t>кыз-лар</a:t>
            </a:r>
            <a:r>
              <a:rPr lang="ru-RU" sz="3200" i="1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дочери</a:t>
            </a:r>
            <a:r>
              <a:rPr lang="en-US" sz="3200" dirty="0" smtClean="0"/>
              <a:t>’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 smtClean="0"/>
              <a:t>авыл</a:t>
            </a:r>
            <a:r>
              <a:rPr lang="ru-RU" sz="3200" dirty="0" smtClean="0"/>
              <a:t>,             </a:t>
            </a:r>
            <a:r>
              <a:rPr lang="ru-RU" sz="3200" i="1" dirty="0" err="1" smtClean="0"/>
              <a:t>авыл-лар</a:t>
            </a:r>
            <a:r>
              <a:rPr lang="ru-RU" sz="3200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деревни</a:t>
            </a:r>
            <a:r>
              <a:rPr lang="en-US" sz="3200" dirty="0" smtClean="0"/>
              <a:t>’</a:t>
            </a:r>
            <a:r>
              <a:rPr lang="ru-RU" sz="3200" dirty="0" smtClean="0"/>
              <a:t>                        </a:t>
            </a:r>
            <a:r>
              <a:rPr lang="ru-RU" sz="3200" i="1" dirty="0" err="1" smtClean="0"/>
              <a:t>авыл</a:t>
            </a:r>
            <a:r>
              <a:rPr lang="ru-RU" sz="3200" i="1" dirty="0" smtClean="0"/>
              <a:t>-да</a:t>
            </a:r>
            <a:r>
              <a:rPr lang="ru-RU" sz="3200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в деревне</a:t>
            </a:r>
            <a:r>
              <a:rPr lang="en-US" sz="3200" dirty="0" smtClean="0"/>
              <a:t>’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1100" y="7573793"/>
            <a:ext cx="10308695" cy="73676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6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Относительная автономность в ПВ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dirty="0" smtClean="0">
                <a:solidFill>
                  <a:srgbClr val="0070C0"/>
                </a:solidFill>
              </a:rPr>
              <a:t>Четкая морфемная структура</a:t>
            </a:r>
            <a:r>
              <a:rPr lang="ru-RU" dirty="0" smtClean="0"/>
              <a:t>: деление на морфемы не представляет трудности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2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Относительная автономность в </a:t>
            </a:r>
            <a:r>
              <a:rPr lang="ru-RU" dirty="0" smtClean="0">
                <a:solidFill>
                  <a:srgbClr val="FF0000"/>
                </a:solidFill>
              </a:rPr>
              <a:t>ПВ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dirty="0" smtClean="0">
                <a:solidFill>
                  <a:srgbClr val="0070C0"/>
                </a:solidFill>
              </a:rPr>
              <a:t>Аффиксы редко варьируются под влияние</a:t>
            </a:r>
            <a:r>
              <a:rPr lang="ru-RU" dirty="0">
                <a:solidFill>
                  <a:srgbClr val="0070C0"/>
                </a:solidFill>
              </a:rPr>
              <a:t>м</a:t>
            </a:r>
            <a:r>
              <a:rPr lang="ru-RU" dirty="0" smtClean="0">
                <a:solidFill>
                  <a:srgbClr val="0070C0"/>
                </a:solidFill>
              </a:rPr>
              <a:t> ближайшего окружения</a:t>
            </a:r>
          </a:p>
          <a:p>
            <a:pPr marL="0" indent="0">
              <a:buNone/>
            </a:pPr>
            <a:r>
              <a:rPr lang="ru-RU" dirty="0" smtClean="0"/>
              <a:t>Тат.: </a:t>
            </a:r>
            <a:r>
              <a:rPr lang="ru-RU" i="1" dirty="0" err="1" smtClean="0"/>
              <a:t>ата</a:t>
            </a:r>
            <a:r>
              <a:rPr lang="ru-RU" i="1" dirty="0" smtClean="0"/>
              <a:t> </a:t>
            </a:r>
            <a:r>
              <a:rPr lang="en-US" i="1" dirty="0"/>
              <a:t>-</a:t>
            </a:r>
            <a:r>
              <a:rPr lang="ru-RU" i="1" dirty="0" smtClean="0"/>
              <a:t> </a:t>
            </a:r>
            <a:r>
              <a:rPr lang="ru-RU" i="1" dirty="0" err="1"/>
              <a:t>лар</a:t>
            </a:r>
            <a:r>
              <a:rPr lang="ru-RU" i="1" dirty="0"/>
              <a:t> </a:t>
            </a:r>
            <a:r>
              <a:rPr lang="en-US" i="1" dirty="0" smtClean="0"/>
              <a:t>-</a:t>
            </a:r>
            <a:r>
              <a:rPr lang="ru-RU" i="1" dirty="0" smtClean="0"/>
              <a:t> </a:t>
            </a:r>
            <a:r>
              <a:rPr lang="ru-RU" i="1" dirty="0"/>
              <a:t>мыз </a:t>
            </a:r>
            <a:r>
              <a:rPr lang="en-US" i="1" dirty="0" smtClean="0"/>
              <a:t>-</a:t>
            </a:r>
            <a:r>
              <a:rPr lang="ru-RU" i="1" dirty="0" smtClean="0"/>
              <a:t> </a:t>
            </a:r>
            <a:r>
              <a:rPr lang="ru-RU" i="1" dirty="0"/>
              <a:t>да</a:t>
            </a:r>
            <a:r>
              <a:rPr lang="ru-RU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у </a:t>
            </a:r>
            <a:r>
              <a:rPr lang="ru-RU" dirty="0"/>
              <a:t>наших </a:t>
            </a:r>
            <a:r>
              <a:rPr lang="ru-RU" dirty="0" smtClean="0"/>
              <a:t>отцов</a:t>
            </a:r>
            <a:r>
              <a:rPr lang="en-US" dirty="0" smtClean="0"/>
              <a:t>’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ru-RU" dirty="0" smtClean="0"/>
              <a:t>    </a:t>
            </a:r>
            <a:r>
              <a:rPr lang="ru-RU" i="1" dirty="0" err="1" smtClean="0"/>
              <a:t>эв</a:t>
            </a:r>
            <a:r>
              <a:rPr lang="ru-RU" i="1" dirty="0" smtClean="0"/>
              <a:t> </a:t>
            </a:r>
            <a:r>
              <a:rPr lang="en-US" i="1" dirty="0"/>
              <a:t>-</a:t>
            </a:r>
            <a:r>
              <a:rPr lang="ru-RU" i="1" dirty="0" smtClean="0"/>
              <a:t> </a:t>
            </a:r>
            <a:r>
              <a:rPr lang="ru-RU" i="1" dirty="0" err="1"/>
              <a:t>лер</a:t>
            </a:r>
            <a:r>
              <a:rPr lang="ru-RU" i="1" dirty="0"/>
              <a:t> </a:t>
            </a:r>
            <a:r>
              <a:rPr lang="en-US" i="1" dirty="0" smtClean="0"/>
              <a:t>-</a:t>
            </a:r>
            <a:r>
              <a:rPr lang="ru-RU" i="1" dirty="0" smtClean="0"/>
              <a:t> </a:t>
            </a:r>
            <a:r>
              <a:rPr lang="ru-RU" i="1" dirty="0" err="1"/>
              <a:t>миз</a:t>
            </a:r>
            <a:r>
              <a:rPr lang="ru-RU" i="1" dirty="0"/>
              <a:t> </a:t>
            </a:r>
            <a:r>
              <a:rPr lang="en-US" i="1" dirty="0" smtClean="0"/>
              <a:t>-</a:t>
            </a:r>
            <a:r>
              <a:rPr lang="ru-RU" i="1" dirty="0" smtClean="0"/>
              <a:t> </a:t>
            </a:r>
            <a:r>
              <a:rPr lang="ru-RU" i="1" dirty="0"/>
              <a:t>де </a:t>
            </a:r>
            <a:r>
              <a:rPr lang="en-US" dirty="0" smtClean="0"/>
              <a:t>‘</a:t>
            </a:r>
            <a:r>
              <a:rPr lang="ru-RU" dirty="0" smtClean="0"/>
              <a:t>у </a:t>
            </a:r>
            <a:r>
              <a:rPr lang="ru-RU" dirty="0"/>
              <a:t>наших </a:t>
            </a:r>
            <a:r>
              <a:rPr lang="ru-RU" dirty="0" smtClean="0"/>
              <a:t>домов</a:t>
            </a:r>
            <a:r>
              <a:rPr lang="en-US" dirty="0" smtClean="0"/>
              <a:t>’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2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Относительная автономность в </a:t>
            </a:r>
            <a:r>
              <a:rPr lang="ru-RU" dirty="0" smtClean="0">
                <a:solidFill>
                  <a:srgbClr val="FF0000"/>
                </a:solidFill>
              </a:rPr>
              <a:t>ПВ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dirty="0" smtClean="0">
                <a:solidFill>
                  <a:srgbClr val="0070C0"/>
                </a:solidFill>
              </a:rPr>
              <a:t>Аффиксы редко варьируются под влияние</a:t>
            </a:r>
            <a:r>
              <a:rPr lang="ru-RU" dirty="0">
                <a:solidFill>
                  <a:srgbClr val="0070C0"/>
                </a:solidFill>
              </a:rPr>
              <a:t>м</a:t>
            </a:r>
            <a:r>
              <a:rPr lang="ru-RU" dirty="0" smtClean="0">
                <a:solidFill>
                  <a:srgbClr val="0070C0"/>
                </a:solidFill>
              </a:rPr>
              <a:t> ближайшего окружения:</a:t>
            </a:r>
          </a:p>
          <a:p>
            <a:pPr marL="0" indent="0">
              <a:buNone/>
            </a:pPr>
            <a:r>
              <a:rPr lang="ru-RU" dirty="0" smtClean="0"/>
              <a:t>Азерб</a:t>
            </a:r>
            <a:r>
              <a:rPr lang="ru-RU" dirty="0"/>
              <a:t>. </a:t>
            </a:r>
            <a:r>
              <a:rPr lang="en-US" dirty="0" smtClean="0"/>
              <a:t>    </a:t>
            </a:r>
            <a:r>
              <a:rPr lang="ru-RU" i="1" dirty="0" smtClean="0"/>
              <a:t>алма-</a:t>
            </a:r>
            <a:r>
              <a:rPr lang="ru-RU" i="1" dirty="0" err="1" smtClean="0"/>
              <a:t>лар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яблоки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ru-RU" i="1" dirty="0" err="1"/>
              <a:t>тэбэ-лэр</a:t>
            </a:r>
            <a:r>
              <a:rPr lang="ru-RU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студенты</a:t>
            </a:r>
            <a:r>
              <a:rPr lang="en-US" dirty="0" smtClean="0"/>
              <a:t>’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Уйгур</a:t>
            </a:r>
            <a:r>
              <a:rPr lang="ru-RU" dirty="0"/>
              <a:t>. </a:t>
            </a:r>
            <a:r>
              <a:rPr lang="en-US" dirty="0" smtClean="0"/>
              <a:t>     </a:t>
            </a:r>
            <a:r>
              <a:rPr lang="ru-RU" i="1" dirty="0" err="1" smtClean="0"/>
              <a:t>китап-лар</a:t>
            </a:r>
            <a:r>
              <a:rPr lang="ru-RU" i="1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книги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ru-RU" i="1" dirty="0" err="1"/>
              <a:t>ишчи-лэр</a:t>
            </a:r>
            <a:r>
              <a:rPr lang="ru-RU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рабочие</a:t>
            </a:r>
            <a:r>
              <a:rPr lang="en-US" dirty="0" smtClean="0"/>
              <a:t>’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Тур</a:t>
            </a:r>
            <a:r>
              <a:rPr lang="ru-RU" dirty="0"/>
              <a:t>. </a:t>
            </a:r>
            <a:r>
              <a:rPr lang="en-US" dirty="0" smtClean="0"/>
              <a:t>         </a:t>
            </a:r>
            <a:r>
              <a:rPr lang="ru-RU" i="1" dirty="0" err="1" smtClean="0"/>
              <a:t>tas</a:t>
            </a:r>
            <a:r>
              <a:rPr lang="ru-RU" i="1" dirty="0" smtClean="0"/>
              <a:t>-</a:t>
            </a:r>
            <a:r>
              <a:rPr lang="en-US" i="1" dirty="0" smtClean="0"/>
              <a:t>lar</a:t>
            </a:r>
            <a:r>
              <a:rPr lang="ru-RU" i="1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камни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ru-RU" i="1" dirty="0" err="1" smtClean="0"/>
              <a:t>cicek</a:t>
            </a:r>
            <a:r>
              <a:rPr lang="ru-RU" i="1" dirty="0" smtClean="0"/>
              <a:t>-</a:t>
            </a:r>
            <a:r>
              <a:rPr lang="en-US" i="1" dirty="0" err="1" smtClean="0"/>
              <a:t>ler</a:t>
            </a:r>
            <a:r>
              <a:rPr lang="ru-RU" i="1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цветы</a:t>
            </a:r>
            <a:r>
              <a:rPr lang="en-US" dirty="0" smtClean="0"/>
              <a:t>’</a:t>
            </a:r>
            <a:r>
              <a:rPr lang="ru-RU" dirty="0" smtClean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Ногайск</a:t>
            </a:r>
            <a:r>
              <a:rPr lang="ru-RU" dirty="0"/>
              <a:t>. </a:t>
            </a:r>
            <a:r>
              <a:rPr lang="ru-RU" i="1" dirty="0" err="1"/>
              <a:t>ямгыр-лар</a:t>
            </a:r>
            <a:r>
              <a:rPr lang="ru-RU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дожди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ru-RU" i="1" dirty="0" err="1"/>
              <a:t>аьдем-лер</a:t>
            </a:r>
            <a:r>
              <a:rPr lang="ru-RU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люди</a:t>
            </a:r>
            <a:r>
              <a:rPr lang="en-US" dirty="0" smtClean="0"/>
              <a:t>’</a:t>
            </a:r>
            <a:r>
              <a:rPr lang="ru-RU" dirty="0" smtClean="0"/>
              <a:t>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91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Относительная автономность в ПВ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dirty="0" smtClean="0">
                <a:solidFill>
                  <a:srgbClr val="0070C0"/>
                </a:solidFill>
              </a:rPr>
              <a:t>Возможна перестановка аффиксов: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Тур.:   </a:t>
            </a:r>
            <a:r>
              <a:rPr lang="en-US" dirty="0" err="1" smtClean="0"/>
              <a:t>Sev</a:t>
            </a:r>
            <a:r>
              <a:rPr lang="ru-RU" dirty="0" smtClean="0"/>
              <a:t>-</a:t>
            </a:r>
            <a:r>
              <a:rPr lang="en-US" dirty="0" smtClean="0"/>
              <a:t>me</a:t>
            </a:r>
            <a:r>
              <a:rPr lang="ru-RU" dirty="0" smtClean="0"/>
              <a:t>-</a:t>
            </a:r>
            <a:r>
              <a:rPr lang="en-US" dirty="0" err="1" smtClean="0"/>
              <a:t>ler</a:t>
            </a:r>
            <a:r>
              <a:rPr lang="ru-RU" dirty="0" smtClean="0"/>
              <a:t>-</a:t>
            </a:r>
            <a:r>
              <a:rPr lang="en-US" dirty="0" smtClean="0"/>
              <a:t>di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en-US" dirty="0" err="1" smtClean="0"/>
              <a:t>Sev</a:t>
            </a:r>
            <a:r>
              <a:rPr lang="ru-RU" dirty="0" smtClean="0"/>
              <a:t>-</a:t>
            </a:r>
            <a:r>
              <a:rPr lang="en-US" dirty="0" smtClean="0"/>
              <a:t>me</a:t>
            </a:r>
            <a:r>
              <a:rPr lang="ru-RU" dirty="0" smtClean="0"/>
              <a:t>-</a:t>
            </a:r>
            <a:r>
              <a:rPr lang="en-US" dirty="0" smtClean="0"/>
              <a:t>di</a:t>
            </a:r>
            <a:r>
              <a:rPr lang="ru-RU" dirty="0" smtClean="0"/>
              <a:t>-</a:t>
            </a:r>
            <a:r>
              <a:rPr lang="en-US" dirty="0" err="1" smtClean="0"/>
              <a:t>ler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en-US" dirty="0" smtClean="0"/>
              <a:t>‘</a:t>
            </a:r>
            <a:r>
              <a:rPr lang="ru-RU" dirty="0" smtClean="0"/>
              <a:t>любят</a:t>
            </a:r>
            <a:r>
              <a:rPr lang="en-US" dirty="0" smtClean="0"/>
              <a:t>’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3.Изолирующие языки -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языки, для которых характерна наивысшая степень автономности единиц, в том числе морфем в составе словоформы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4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Моносиллабизм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 размытость границ между слогом и морфемой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err="1" smtClean="0"/>
              <a:t>Моносиллабы</a:t>
            </a:r>
            <a:r>
              <a:rPr lang="ru-RU" b="1" dirty="0" smtClean="0"/>
              <a:t> </a:t>
            </a:r>
            <a:r>
              <a:rPr lang="ru-RU" dirty="0" smtClean="0"/>
              <a:t>– слова, состоящие из одного слога. Слова-</a:t>
            </a:r>
            <a:r>
              <a:rPr lang="ru-RU" dirty="0" err="1" smtClean="0"/>
              <a:t>моносиллабы</a:t>
            </a:r>
            <a:r>
              <a:rPr lang="ru-RU" dirty="0" smtClean="0"/>
              <a:t> </a:t>
            </a:r>
            <a:r>
              <a:rPr lang="ru-RU" dirty="0"/>
              <a:t>составляют </a:t>
            </a:r>
            <a:r>
              <a:rPr lang="ru-RU" dirty="0" smtClean="0"/>
              <a:t>базисный </a:t>
            </a:r>
            <a:r>
              <a:rPr lang="ru-RU" dirty="0"/>
              <a:t>ярус лексики. </a:t>
            </a:r>
            <a:endParaRPr lang="ru-RU" dirty="0" smtClean="0"/>
          </a:p>
          <a:p>
            <a:r>
              <a:rPr lang="ru-RU" dirty="0" smtClean="0"/>
              <a:t>Морфема=слог                              Слог=морфема </a:t>
            </a:r>
          </a:p>
          <a:p>
            <a:pPr marL="0" indent="0">
              <a:buNone/>
            </a:pPr>
            <a:r>
              <a:rPr lang="ru-RU" dirty="0" err="1" smtClean="0"/>
              <a:t>Слогоделение</a:t>
            </a:r>
            <a:r>
              <a:rPr lang="ru-RU" dirty="0" smtClean="0"/>
              <a:t> </a:t>
            </a:r>
            <a:r>
              <a:rPr lang="ru-RU" dirty="0"/>
              <a:t>морфологически значимо, т. е. слог всегда соответствует либо слову, либо значимой части многосложного слова. </a:t>
            </a:r>
          </a:p>
          <a:p>
            <a:endParaRPr lang="ru-RU" dirty="0" smtClean="0"/>
          </a:p>
          <a:p>
            <a:r>
              <a:rPr lang="ru-RU" dirty="0"/>
              <a:t> </a:t>
            </a:r>
            <a:r>
              <a:rPr lang="ru-RU" b="1" dirty="0" err="1" smtClean="0"/>
              <a:t>Силлабоморфема</a:t>
            </a:r>
            <a:r>
              <a:rPr lang="ru-RU" dirty="0" smtClean="0"/>
              <a:t> - минимальная фономорфологическая единица</a:t>
            </a:r>
          </a:p>
        </p:txBody>
      </p:sp>
    </p:spTree>
    <p:extLst>
      <p:ext uri="{BB962C8B-B14F-4D97-AF65-F5344CB8AC3E}">
        <p14:creationId xmlns:p14="http://schemas.microsoft.com/office/powerpoint/2010/main" val="3748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Моносиллабизм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Слоги </a:t>
            </a:r>
          </a:p>
          <a:p>
            <a:r>
              <a:rPr lang="ru-RU" dirty="0" smtClean="0"/>
              <a:t>имеют </a:t>
            </a:r>
            <a:r>
              <a:rPr lang="ru-RU" dirty="0"/>
              <a:t>строго определенную </a:t>
            </a:r>
            <a:r>
              <a:rPr lang="ru-RU" dirty="0" smtClean="0"/>
              <a:t>структуру, стандартны </a:t>
            </a:r>
            <a:r>
              <a:rPr lang="ru-RU" dirty="0"/>
              <a:t>и количественно </a:t>
            </a:r>
            <a:r>
              <a:rPr lang="ru-RU" dirty="0" smtClean="0"/>
              <a:t>ограниченны; </a:t>
            </a:r>
          </a:p>
          <a:p>
            <a:r>
              <a:rPr lang="ru-RU" dirty="0" smtClean="0"/>
              <a:t>являются </a:t>
            </a:r>
            <a:r>
              <a:rPr lang="ru-RU" dirty="0"/>
              <a:t>минимальными </a:t>
            </a:r>
            <a:r>
              <a:rPr lang="ru-RU" dirty="0" smtClean="0"/>
              <a:t>единицами, и </a:t>
            </a:r>
            <a:r>
              <a:rPr lang="ru-RU" dirty="0"/>
              <a:t>в них </a:t>
            </a:r>
            <a:r>
              <a:rPr lang="ru-RU" b="1" dirty="0"/>
              <a:t>не может быть чередований фонем</a:t>
            </a:r>
            <a:r>
              <a:rPr lang="ru-RU" dirty="0"/>
              <a:t>.</a:t>
            </a:r>
          </a:p>
          <a:p>
            <a:r>
              <a:rPr lang="ru-RU" dirty="0"/>
              <a:t>различаются слоговым тоном; </a:t>
            </a:r>
          </a:p>
          <a:p>
            <a:pPr marL="0" indent="0">
              <a:buNone/>
            </a:pPr>
            <a:r>
              <a:rPr lang="ru-RU" u="sng" dirty="0" smtClean="0"/>
              <a:t>Морфемы</a:t>
            </a:r>
          </a:p>
          <a:p>
            <a:r>
              <a:rPr lang="ru-RU" dirty="0" smtClean="0"/>
              <a:t>Неизменяемость </a:t>
            </a:r>
            <a:r>
              <a:rPr lang="ru-RU" dirty="0"/>
              <a:t>значимого слога, вследствие чего определенное значение </a:t>
            </a:r>
            <a:r>
              <a:rPr lang="ru-RU" dirty="0" smtClean="0"/>
              <a:t>(морфема) базируется </a:t>
            </a:r>
            <a:r>
              <a:rPr lang="ru-RU" dirty="0"/>
              <a:t>на неизменяемой звуковой </a:t>
            </a:r>
            <a:r>
              <a:rPr lang="ru-RU" dirty="0" smtClean="0"/>
              <a:t>оболочке (симметрия). </a:t>
            </a:r>
          </a:p>
          <a:p>
            <a:r>
              <a:rPr lang="ru-RU" dirty="0" smtClean="0"/>
              <a:t>Морфемы </a:t>
            </a:r>
            <a:r>
              <a:rPr lang="ru-RU" dirty="0"/>
              <a:t>легко </a:t>
            </a:r>
            <a:r>
              <a:rPr lang="ru-RU" dirty="0" err="1" smtClean="0"/>
              <a:t>выделимы</a:t>
            </a:r>
            <a:r>
              <a:rPr lang="ru-RU" dirty="0" smtClean="0"/>
              <a:t>: </a:t>
            </a:r>
            <a:r>
              <a:rPr lang="ru-RU" dirty="0"/>
              <a:t>их можно опознать по слоговым границам. </a:t>
            </a:r>
          </a:p>
        </p:txBody>
      </p:sp>
    </p:spTree>
    <p:extLst>
      <p:ext uri="{BB962C8B-B14F-4D97-AF65-F5344CB8AC3E}">
        <p14:creationId xmlns:p14="http://schemas.microsoft.com/office/powerpoint/2010/main" val="30049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7572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Размытость границ между морфемой и словом-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 та же единица может использоваться как слово и как морфема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1257301"/>
            <a:ext cx="10680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 семантическая самостоятельность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ja-JP" altLang="en-US" dirty="0" smtClean="0"/>
              <a:t>草</a:t>
            </a:r>
            <a:r>
              <a:rPr lang="ru-RU" altLang="ja-JP" dirty="0" smtClean="0"/>
              <a:t>     </a:t>
            </a:r>
            <a:r>
              <a:rPr lang="en-US" altLang="ja-JP" dirty="0" smtClean="0"/>
              <a:t>‘</a:t>
            </a:r>
            <a:r>
              <a:rPr lang="ru-RU" dirty="0" smtClean="0"/>
              <a:t>трава</a:t>
            </a:r>
            <a:r>
              <a:rPr lang="en-US" dirty="0" smtClean="0"/>
              <a:t>’</a:t>
            </a:r>
            <a:r>
              <a:rPr lang="ru-RU" altLang="ja-JP" dirty="0" smtClean="0"/>
              <a:t>   </a:t>
            </a:r>
            <a:r>
              <a:rPr lang="ja-JP" altLang="en-US" dirty="0" smtClean="0"/>
              <a:t>木</a:t>
            </a:r>
            <a:r>
              <a:rPr lang="ru-RU" altLang="ja-JP" dirty="0" smtClean="0"/>
              <a:t> </a:t>
            </a:r>
            <a:r>
              <a:rPr lang="en-US" altLang="ja-JP" dirty="0" smtClean="0"/>
              <a:t>‘</a:t>
            </a:r>
            <a:r>
              <a:rPr lang="ru-RU" dirty="0" smtClean="0"/>
              <a:t>дерево</a:t>
            </a:r>
            <a:r>
              <a:rPr lang="en-US" dirty="0" smtClean="0"/>
              <a:t>’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ja-JP" altLang="en-US" dirty="0" smtClean="0"/>
              <a:t>草</a:t>
            </a:r>
            <a:r>
              <a:rPr lang="ru-RU" altLang="ja-JP" dirty="0" smtClean="0"/>
              <a:t> </a:t>
            </a:r>
            <a:r>
              <a:rPr lang="ja-JP" altLang="en-US" dirty="0" smtClean="0"/>
              <a:t>木</a:t>
            </a:r>
            <a:r>
              <a:rPr lang="ru-RU" altLang="ja-JP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растительность</a:t>
            </a:r>
            <a:r>
              <a:rPr lang="en-US" dirty="0" smtClean="0"/>
              <a:t>’</a:t>
            </a:r>
            <a:endParaRPr lang="ru-RU" dirty="0"/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Кит.:</a:t>
            </a:r>
            <a:r>
              <a:rPr lang="ru-RU" b="1" dirty="0" smtClean="0"/>
              <a:t> </a:t>
            </a:r>
            <a:r>
              <a:rPr lang="ru-RU" b="1" dirty="0" err="1" smtClean="0"/>
              <a:t>Полупрефикс</a:t>
            </a:r>
            <a:r>
              <a:rPr lang="en-US" b="1" dirty="0" smtClean="0"/>
              <a:t> </a:t>
            </a:r>
            <a:r>
              <a:rPr lang="ru-RU" dirty="0" smtClean="0"/>
              <a:t>超</a:t>
            </a:r>
            <a:r>
              <a:rPr lang="ru-RU" b="1" dirty="0"/>
              <a:t> </a:t>
            </a:r>
            <a:r>
              <a:rPr lang="ru-RU" dirty="0"/>
              <a:t> </a:t>
            </a:r>
            <a:r>
              <a:rPr lang="en-US" dirty="0" smtClean="0"/>
              <a:t>’</a:t>
            </a:r>
            <a:r>
              <a:rPr lang="ru-RU" i="1" dirty="0" smtClean="0"/>
              <a:t>сверх-</a:t>
            </a:r>
            <a:r>
              <a:rPr lang="ru-RU" i="1" dirty="0"/>
              <a:t>, </a:t>
            </a:r>
            <a:r>
              <a:rPr lang="ru-RU" i="1" dirty="0" smtClean="0"/>
              <a:t>супер-</a:t>
            </a:r>
            <a:r>
              <a:rPr lang="en-US" i="1" dirty="0" smtClean="0"/>
              <a:t>’</a:t>
            </a:r>
            <a:r>
              <a:rPr lang="ru-RU" i="1" dirty="0" smtClean="0"/>
              <a:t>.</a:t>
            </a:r>
            <a:r>
              <a:rPr lang="ru-RU" i="1" dirty="0"/>
              <a:t> </a:t>
            </a:r>
            <a:r>
              <a:rPr lang="ru-RU" dirty="0" smtClean="0"/>
              <a:t>Коррелят – корень 超 </a:t>
            </a:r>
            <a:r>
              <a:rPr lang="en-US" dirty="0" smtClean="0"/>
              <a:t>‘</a:t>
            </a:r>
            <a:r>
              <a:rPr lang="ru-RU" i="1" dirty="0" smtClean="0"/>
              <a:t>превысить, превзойти</a:t>
            </a:r>
            <a:r>
              <a:rPr lang="en-US" i="1" dirty="0" smtClean="0"/>
              <a:t>’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</a:t>
            </a:r>
            <a:r>
              <a:rPr lang="ru-RU" dirty="0" err="1" smtClean="0">
                <a:solidFill>
                  <a:srgbClr val="0070C0"/>
                </a:solidFill>
              </a:rPr>
              <a:t>超</a:t>
            </a:r>
            <a:r>
              <a:rPr lang="ru-RU" dirty="0" err="1" smtClean="0"/>
              <a:t>因素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сверхзвуковая скорость</a:t>
            </a:r>
            <a:r>
              <a:rPr lang="en-US" dirty="0" smtClean="0"/>
              <a:t>’</a:t>
            </a:r>
            <a:r>
              <a:rPr lang="ru-RU" i="1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</a:t>
            </a:r>
            <a:r>
              <a:rPr lang="ru-RU" dirty="0" err="1" smtClean="0">
                <a:solidFill>
                  <a:srgbClr val="0070C0"/>
                </a:solidFill>
              </a:rPr>
              <a:t>超</a:t>
            </a:r>
            <a:r>
              <a:rPr lang="ru-RU" dirty="0" err="1" smtClean="0"/>
              <a:t>星系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err="1" smtClean="0"/>
              <a:t>гипергалактика</a:t>
            </a:r>
            <a:r>
              <a:rPr lang="en-US" dirty="0" smtClean="0"/>
              <a:t>’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</a:t>
            </a:r>
            <a:r>
              <a:rPr lang="ru-RU" dirty="0" err="1" smtClean="0">
                <a:solidFill>
                  <a:srgbClr val="0070C0"/>
                </a:solidFill>
              </a:rPr>
              <a:t>超</a:t>
            </a:r>
            <a:r>
              <a:rPr lang="ru-RU" dirty="0" err="1" smtClean="0"/>
              <a:t>人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сверхчеловек</a:t>
            </a:r>
            <a:r>
              <a:rPr lang="ru-RU" dirty="0"/>
              <a:t>, </a:t>
            </a:r>
            <a:r>
              <a:rPr lang="ru-RU" dirty="0" smtClean="0"/>
              <a:t>супермен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r>
              <a:rPr lang="ru-RU" altLang="zh-CN" b="1" dirty="0" smtClean="0"/>
              <a:t>            </a:t>
            </a:r>
            <a:r>
              <a:rPr lang="ru-RU" altLang="zh-CN" b="1" dirty="0" err="1" smtClean="0"/>
              <a:t>Полусуффикс</a:t>
            </a:r>
            <a:r>
              <a:rPr lang="ru-RU" altLang="zh-CN" dirty="0" smtClean="0"/>
              <a:t> </a:t>
            </a:r>
            <a:r>
              <a:rPr lang="zh-CN" altLang="en-US" dirty="0" smtClean="0"/>
              <a:t>义</a:t>
            </a:r>
            <a:r>
              <a:rPr lang="ru-RU" altLang="zh-CN" dirty="0" smtClean="0"/>
              <a:t>. Коррелят - корень</a:t>
            </a:r>
            <a:r>
              <a:rPr lang="ru-RU" dirty="0"/>
              <a:t> </a:t>
            </a:r>
            <a:r>
              <a:rPr lang="en-US" dirty="0" smtClean="0"/>
              <a:t>’</a:t>
            </a:r>
            <a:r>
              <a:rPr lang="ru-RU" dirty="0" smtClean="0"/>
              <a:t>принцип</a:t>
            </a:r>
            <a:r>
              <a:rPr lang="en-US" dirty="0" smtClean="0"/>
              <a:t>’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altLang="ja-JP" dirty="0" smtClean="0"/>
              <a:t>                          </a:t>
            </a:r>
            <a:r>
              <a:rPr lang="ja-JP" altLang="en-US" dirty="0" smtClean="0"/>
              <a:t>共</a:t>
            </a:r>
            <a:r>
              <a:rPr lang="ja-JP" altLang="en-US" dirty="0"/>
              <a:t>产主</a:t>
            </a:r>
            <a:r>
              <a:rPr lang="ja-JP" altLang="en-US" dirty="0">
                <a:solidFill>
                  <a:srgbClr val="0070C0"/>
                </a:solidFill>
              </a:rPr>
              <a:t>义</a:t>
            </a:r>
            <a:r>
              <a:rPr lang="ja-JP" altLang="en-US" dirty="0"/>
              <a:t> </a:t>
            </a:r>
            <a:r>
              <a:rPr lang="en-US" altLang="zh-CN" dirty="0" smtClean="0"/>
              <a:t>‘</a:t>
            </a:r>
            <a:r>
              <a:rPr lang="ru-RU" altLang="zh-CN" dirty="0" smtClean="0"/>
              <a:t>коммунизм</a:t>
            </a:r>
            <a:r>
              <a:rPr lang="en-US" altLang="zh-CN" dirty="0" smtClean="0"/>
              <a:t>’</a:t>
            </a:r>
            <a:r>
              <a:rPr lang="zh-CN" altLang="en-US" dirty="0"/>
              <a:t> </a:t>
            </a:r>
            <a:endParaRPr lang="ru-RU" altLang="zh-CN" dirty="0" smtClean="0"/>
          </a:p>
          <a:p>
            <a:pPr marL="0" indent="0">
              <a:buNone/>
            </a:pPr>
            <a:r>
              <a:rPr lang="ru-RU" altLang="zh-CN" dirty="0" smtClean="0"/>
              <a:t>                          </a:t>
            </a:r>
            <a:r>
              <a:rPr lang="zh-CN" altLang="en-US" dirty="0" smtClean="0"/>
              <a:t>民</a:t>
            </a:r>
            <a:r>
              <a:rPr lang="zh-CN" altLang="en-US" dirty="0"/>
              <a:t>族主</a:t>
            </a:r>
            <a:r>
              <a:rPr lang="zh-CN" altLang="en-US" dirty="0" smtClean="0">
                <a:solidFill>
                  <a:srgbClr val="0070C0"/>
                </a:solidFill>
              </a:rPr>
              <a:t>义</a:t>
            </a:r>
            <a:r>
              <a:rPr lang="ru-RU" altLang="zh-CN" dirty="0" smtClean="0"/>
              <a:t> </a:t>
            </a:r>
            <a:r>
              <a:rPr lang="en-US" altLang="zh-CN" dirty="0" smtClean="0"/>
              <a:t>’</a:t>
            </a:r>
            <a:r>
              <a:rPr lang="ru-RU" altLang="zh-CN" dirty="0" smtClean="0"/>
              <a:t>национализм</a:t>
            </a:r>
            <a:r>
              <a:rPr lang="en-US" altLang="zh-CN" dirty="0" smtClean="0"/>
              <a:t>’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17/1053020/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05594"/>
            <a:ext cx="7828492" cy="58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7572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Размытость границ между морфемой и словом-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 та же единица может использоваться как слово и как морфема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257300"/>
            <a:ext cx="11239500" cy="532129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 семантическая самостоятельность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Кит.: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Полусуффикс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员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 соотносится с корневой морфемой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работает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邮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递</a:t>
            </a:r>
            <a:r>
              <a:rPr lang="ja-JP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员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письмоносец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海</a:t>
            </a:r>
            <a:r>
              <a:rPr lang="ja-JP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员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-Аффикс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们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корнем со значением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</a:t>
            </a:r>
            <a:r>
              <a:rPr lang="ja-JP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们</a:t>
            </a:r>
            <a:r>
              <a:rPr lang="ru-RU" altLang="ja-JP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-Суффикс вида глагола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了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восходит к глаголу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已经读过</a:t>
            </a:r>
            <a:r>
              <a:rPr lang="ja-JP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почитал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草绿</a:t>
            </a:r>
            <a:r>
              <a:rPr lang="ja-JP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 позеленели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уффикс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 глагола  </a:t>
            </a:r>
            <a:r>
              <a:rPr lang="ja-JP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восходит 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глаголу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 </a:t>
            </a:r>
            <a:r>
              <a:rPr lang="ja-JP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中文 吗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учил китайский язык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见 </a:t>
            </a:r>
            <a:r>
              <a:rPr lang="ja-JP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</a:t>
            </a:r>
            <a:r>
              <a:rPr lang="ja-JP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 个 人 吗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человека прежде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Вьет.: Показатель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 времени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возводится к наречию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уже’, которое употребляется в современном языке.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lái xe </a:t>
            </a:r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Размытость границ между морфемой и словом-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 та же единица может использоваться как слово и как морфема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33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▲семантическая самостоятельность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существования слова в двух видах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ит.:        </a:t>
            </a:r>
            <a:r>
              <a:rPr lang="ja-JP" altLang="en-US" dirty="0" smtClean="0"/>
              <a:t>眼</a:t>
            </a:r>
            <a:r>
              <a:rPr lang="ru-RU" dirty="0" smtClean="0"/>
              <a:t>         </a:t>
            </a:r>
            <a:r>
              <a:rPr lang="en-US" dirty="0" smtClean="0"/>
              <a:t>/ </a:t>
            </a:r>
            <a:r>
              <a:rPr lang="ru-RU" dirty="0" smtClean="0"/>
              <a:t>   </a:t>
            </a:r>
            <a:r>
              <a:rPr lang="ja-JP" altLang="en-US" dirty="0" smtClean="0"/>
              <a:t>眼</a:t>
            </a:r>
            <a:r>
              <a:rPr lang="ja-JP" altLang="en-US" dirty="0"/>
              <a:t>睛</a:t>
            </a:r>
            <a:r>
              <a:rPr lang="ru-RU" dirty="0" smtClean="0"/>
              <a:t> 'глаз'; </a:t>
            </a:r>
          </a:p>
          <a:p>
            <a:pPr marL="0" indent="0" fontAlgn="base">
              <a:buNone/>
            </a:pPr>
            <a:r>
              <a:rPr lang="ru-RU" altLang="ja-JP" dirty="0" smtClean="0"/>
              <a:t>        </a:t>
            </a:r>
            <a:r>
              <a:rPr lang="ja-JP" altLang="en-US" dirty="0" smtClean="0"/>
              <a:t>同</a:t>
            </a:r>
            <a:r>
              <a:rPr lang="ja-JP" altLang="en-US" dirty="0"/>
              <a:t>学们 </a:t>
            </a:r>
            <a:r>
              <a:rPr lang="ja-JP" altLang="en-US" dirty="0" smtClean="0"/>
              <a:t> </a:t>
            </a:r>
            <a:r>
              <a:rPr lang="ru-RU" altLang="ja-JP" dirty="0" smtClean="0"/>
              <a:t>      </a:t>
            </a:r>
            <a:r>
              <a:rPr lang="en-US" altLang="ja-JP" dirty="0" smtClean="0"/>
              <a:t>/</a:t>
            </a:r>
            <a:r>
              <a:rPr lang="ru-RU" altLang="ja-JP" dirty="0" smtClean="0"/>
              <a:t>     </a:t>
            </a:r>
            <a:r>
              <a:rPr lang="ja-JP" altLang="en-US" dirty="0" smtClean="0"/>
              <a:t>同学</a:t>
            </a:r>
            <a:r>
              <a:rPr lang="en-US" altLang="ja-JP" dirty="0" smtClean="0"/>
              <a:t> ‘</a:t>
            </a:r>
            <a:r>
              <a:rPr lang="ru-RU" dirty="0" smtClean="0"/>
              <a:t>студенты</a:t>
            </a:r>
            <a:r>
              <a:rPr lang="en-US" dirty="0" smtClean="0"/>
              <a:t>’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altLang="ja-JP" i="1" dirty="0" smtClean="0"/>
              <a:t>               </a:t>
            </a:r>
            <a:r>
              <a:rPr lang="ja-JP" altLang="en-US" i="1" dirty="0" smtClean="0"/>
              <a:t>刷 </a:t>
            </a:r>
            <a:r>
              <a:rPr lang="ru-RU" i="1" dirty="0"/>
              <a:t> </a:t>
            </a:r>
            <a:r>
              <a:rPr lang="ru-RU" i="1" dirty="0" smtClean="0"/>
              <a:t>      </a:t>
            </a:r>
            <a:r>
              <a:rPr lang="en-US" i="1" dirty="0" smtClean="0"/>
              <a:t>/</a:t>
            </a:r>
            <a:r>
              <a:rPr lang="ja-JP" altLang="en-US" i="1" dirty="0" smtClean="0"/>
              <a:t> </a:t>
            </a:r>
            <a:r>
              <a:rPr lang="ru-RU" altLang="ja-JP" i="1" dirty="0" smtClean="0"/>
              <a:t>      </a:t>
            </a:r>
            <a:r>
              <a:rPr lang="ja-JP" altLang="en-US" i="1" dirty="0" smtClean="0"/>
              <a:t>刷子</a:t>
            </a:r>
            <a:r>
              <a:rPr lang="ru-RU" altLang="ja-JP" i="1" dirty="0" smtClean="0"/>
              <a:t> </a:t>
            </a:r>
            <a:r>
              <a:rPr lang="en-US" i="1" dirty="0" smtClean="0"/>
              <a:t>‘</a:t>
            </a:r>
            <a:r>
              <a:rPr lang="ru-RU" i="1" dirty="0" smtClean="0"/>
              <a:t>щётка</a:t>
            </a:r>
            <a:r>
              <a:rPr lang="en-US" i="1" dirty="0" smtClean="0"/>
              <a:t>’</a:t>
            </a:r>
            <a:r>
              <a:rPr lang="ru-RU" i="1" dirty="0" smtClean="0"/>
              <a:t>;</a:t>
            </a:r>
            <a:r>
              <a:rPr lang="ru-RU" i="1" dirty="0"/>
              <a:t> </a:t>
            </a:r>
            <a:endParaRPr lang="en-US" i="1" dirty="0" smtClean="0"/>
          </a:p>
          <a:p>
            <a:pPr marL="0" indent="0">
              <a:buNone/>
            </a:pPr>
            <a:r>
              <a:rPr lang="ja-JP" altLang="en-US" i="1" dirty="0" smtClean="0"/>
              <a:t> </a:t>
            </a:r>
            <a:r>
              <a:rPr lang="ru-RU" altLang="ja-JP" i="1" dirty="0" smtClean="0"/>
              <a:t>             </a:t>
            </a:r>
            <a:r>
              <a:rPr lang="ja-JP" altLang="en-US" i="1" dirty="0" smtClean="0"/>
              <a:t>钉 </a:t>
            </a:r>
            <a:r>
              <a:rPr lang="ru-RU" altLang="ja-JP" i="1" dirty="0" smtClean="0"/>
              <a:t>       </a:t>
            </a:r>
            <a:r>
              <a:rPr lang="en-US" altLang="ja-JP" i="1" dirty="0" smtClean="0"/>
              <a:t>/</a:t>
            </a:r>
            <a:r>
              <a:rPr lang="ru-RU" i="1" dirty="0"/>
              <a:t> </a:t>
            </a:r>
            <a:r>
              <a:rPr lang="ja-JP" altLang="en-US" i="1" dirty="0" smtClean="0"/>
              <a:t> </a:t>
            </a:r>
            <a:r>
              <a:rPr lang="ru-RU" altLang="ja-JP" i="1" dirty="0" smtClean="0"/>
              <a:t>    </a:t>
            </a:r>
            <a:r>
              <a:rPr lang="ja-JP" altLang="en-US" i="1" dirty="0" smtClean="0"/>
              <a:t>钉</a:t>
            </a:r>
            <a:r>
              <a:rPr lang="ja-JP" altLang="en-US" i="1" dirty="0"/>
              <a:t>子 </a:t>
            </a:r>
            <a:r>
              <a:rPr lang="ru-RU" i="1" dirty="0"/>
              <a:t> </a:t>
            </a:r>
            <a:r>
              <a:rPr lang="en-US" i="1" dirty="0" smtClean="0"/>
              <a:t>‘</a:t>
            </a:r>
            <a:r>
              <a:rPr lang="ru-RU" i="1" dirty="0" smtClean="0"/>
              <a:t>гвоздь</a:t>
            </a:r>
            <a:r>
              <a:rPr lang="en-US" i="1" dirty="0" smtClean="0"/>
              <a:t>’</a:t>
            </a:r>
            <a:r>
              <a:rPr lang="ru-RU" dirty="0" smtClean="0"/>
              <a:t>.;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Вьет.: </a:t>
            </a:r>
            <a:r>
              <a:rPr lang="ru-RU" i="1" dirty="0" err="1"/>
              <a:t>сan</a:t>
            </a:r>
            <a:r>
              <a:rPr lang="ru-RU" i="1" dirty="0"/>
              <a:t> </a:t>
            </a:r>
            <a:r>
              <a:rPr lang="en-US" i="1" dirty="0"/>
              <a:t>/ </a:t>
            </a:r>
            <a:r>
              <a:rPr lang="ru-RU" i="1" dirty="0"/>
              <a:t> </a:t>
            </a:r>
            <a:r>
              <a:rPr lang="ru-RU" i="1" dirty="0" err="1"/>
              <a:t>can</a:t>
            </a:r>
            <a:r>
              <a:rPr lang="ru-RU" i="1" dirty="0"/>
              <a:t> </a:t>
            </a:r>
            <a:r>
              <a:rPr lang="ru-RU" i="1" dirty="0" err="1"/>
              <a:t>phai</a:t>
            </a:r>
            <a:r>
              <a:rPr lang="ru-RU" i="1" dirty="0"/>
              <a:t> </a:t>
            </a:r>
            <a:r>
              <a:rPr lang="ru-RU" dirty="0"/>
              <a:t>'следует', 'надо‘.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грамматической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оформленности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Кит.: 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показатели </a:t>
            </a:r>
            <a:r>
              <a:rPr lang="ru-RU" dirty="0"/>
              <a:t>множественного числа у некоторых </a:t>
            </a:r>
            <a:r>
              <a:rPr lang="ru-RU" dirty="0" smtClean="0"/>
              <a:t>существительных; </a:t>
            </a:r>
          </a:p>
          <a:p>
            <a:pPr marL="0" indent="0">
              <a:buNone/>
            </a:pPr>
            <a:r>
              <a:rPr lang="ru-RU" dirty="0" smtClean="0"/>
              <a:t>-показатели </a:t>
            </a:r>
            <a:r>
              <a:rPr lang="ru-RU" dirty="0"/>
              <a:t>вида и времени у некоторых </a:t>
            </a:r>
            <a:r>
              <a:rPr lang="ru-RU" dirty="0" smtClean="0"/>
              <a:t>глаголов.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>
                <a:solidFill>
                  <a:srgbClr val="0070C0"/>
                </a:solidFill>
              </a:rPr>
              <a:t>факультативность грамматических форм </a:t>
            </a:r>
          </a:p>
          <a:p>
            <a:pPr marL="0" indent="0" algn="ctr" fontAlgn="base">
              <a:buNone/>
            </a:pPr>
            <a:r>
              <a:rPr lang="ru-RU" altLang="ja-JP" dirty="0"/>
              <a:t> </a:t>
            </a:r>
            <a:r>
              <a:rPr lang="ja-JP" altLang="en-US" dirty="0"/>
              <a:t>人</a:t>
            </a:r>
            <a:r>
              <a:rPr lang="ja-JP" altLang="en-US" dirty="0">
                <a:solidFill>
                  <a:srgbClr val="0070C0"/>
                </a:solidFill>
              </a:rPr>
              <a:t>们</a:t>
            </a:r>
            <a:r>
              <a:rPr lang="ja-JP" altLang="en-US" dirty="0"/>
              <a:t> </a:t>
            </a:r>
            <a:r>
              <a:rPr lang="ru-RU" altLang="ja-JP" dirty="0"/>
              <a:t>      </a:t>
            </a:r>
            <a:r>
              <a:rPr lang="en-US" altLang="ja-JP" dirty="0"/>
              <a:t>/</a:t>
            </a:r>
            <a:r>
              <a:rPr lang="ru-RU" altLang="ja-JP" dirty="0"/>
              <a:t>      </a:t>
            </a:r>
            <a:r>
              <a:rPr lang="ja-JP" altLang="en-US" dirty="0"/>
              <a:t>人</a:t>
            </a:r>
            <a:r>
              <a:rPr lang="en-US" altLang="ja-JP" dirty="0"/>
              <a:t> ‘</a:t>
            </a:r>
            <a:r>
              <a:rPr lang="ru-RU" dirty="0"/>
              <a:t>люди</a:t>
            </a:r>
            <a:r>
              <a:rPr lang="en-US" dirty="0"/>
              <a:t>’</a:t>
            </a:r>
            <a:endParaRPr lang="ru-RU" dirty="0"/>
          </a:p>
          <a:p>
            <a:pPr marL="0" indent="0" algn="ctr" fontAlgn="base">
              <a:buNone/>
            </a:pPr>
            <a:r>
              <a:rPr lang="ru-RU" altLang="ja-JP" dirty="0"/>
              <a:t>          </a:t>
            </a:r>
            <a:r>
              <a:rPr lang="ja-JP" altLang="en-US" dirty="0"/>
              <a:t>朋友</a:t>
            </a:r>
            <a:r>
              <a:rPr lang="ja-JP" altLang="en-US" dirty="0">
                <a:solidFill>
                  <a:srgbClr val="0070C0"/>
                </a:solidFill>
              </a:rPr>
              <a:t>们</a:t>
            </a:r>
            <a:r>
              <a:rPr lang="ru-RU" altLang="ja-JP" dirty="0">
                <a:solidFill>
                  <a:srgbClr val="0070C0"/>
                </a:solidFill>
              </a:rPr>
              <a:t> </a:t>
            </a:r>
            <a:r>
              <a:rPr lang="ja-JP" altLang="en-US" dirty="0"/>
              <a:t> </a:t>
            </a:r>
            <a:r>
              <a:rPr lang="ru-RU" altLang="ja-JP" dirty="0"/>
              <a:t> </a:t>
            </a:r>
            <a:r>
              <a:rPr lang="en-US" altLang="ja-JP" dirty="0"/>
              <a:t>/</a:t>
            </a:r>
            <a:r>
              <a:rPr lang="ru-RU" altLang="ja-JP" dirty="0"/>
              <a:t>    </a:t>
            </a:r>
            <a:r>
              <a:rPr lang="ja-JP" altLang="en-US" dirty="0"/>
              <a:t>朋友</a:t>
            </a:r>
            <a:r>
              <a:rPr lang="en-US" altLang="ja-JP" dirty="0"/>
              <a:t> ’</a:t>
            </a:r>
            <a:r>
              <a:rPr lang="ru-RU" dirty="0"/>
              <a:t>друзья</a:t>
            </a:r>
            <a:r>
              <a:rPr lang="en-US" dirty="0"/>
              <a:t>’</a:t>
            </a:r>
            <a:endParaRPr lang="ru-RU" dirty="0"/>
          </a:p>
          <a:p>
            <a:pPr marL="0" indent="0" fontAlgn="base"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грамматической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оформленности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/>
              <a:t>Отсутствие внутрисловных показателей </a:t>
            </a:r>
            <a:r>
              <a:rPr lang="ru-RU" dirty="0" err="1" smtClean="0"/>
              <a:t>частеречной</a:t>
            </a:r>
            <a:r>
              <a:rPr lang="ru-RU" dirty="0" smtClean="0"/>
              <a:t> </a:t>
            </a:r>
            <a:r>
              <a:rPr lang="ru-RU" dirty="0"/>
              <a:t>принадлежности слова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▲Слово может относиться практически любой части речи в зависимости от синтаксической функции (позиции в словосочетании или предложении).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сущ.:  </a:t>
            </a:r>
            <a:r>
              <a:rPr lang="ja-JP" altLang="en-US" dirty="0"/>
              <a:t>做</a:t>
            </a:r>
            <a:r>
              <a:rPr lang="ja-JP" altLang="en-US" dirty="0">
                <a:solidFill>
                  <a:schemeClr val="accent1"/>
                </a:solidFill>
              </a:rPr>
              <a:t>好</a:t>
            </a:r>
            <a:r>
              <a:rPr lang="ja-JP" altLang="en-US" dirty="0" smtClean="0"/>
              <a:t>事</a:t>
            </a:r>
            <a:r>
              <a:rPr lang="ru-RU" i="1" dirty="0" smtClean="0"/>
              <a:t> </a:t>
            </a:r>
            <a:r>
              <a:rPr lang="en-US" i="1" dirty="0" smtClean="0"/>
              <a:t>‘</a:t>
            </a:r>
            <a:r>
              <a:rPr lang="ru-RU" i="1" dirty="0" smtClean="0"/>
              <a:t>делаю добро</a:t>
            </a:r>
            <a:r>
              <a:rPr lang="en-US" i="1" dirty="0" smtClean="0"/>
              <a:t>’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п</a:t>
            </a:r>
            <a:r>
              <a:rPr lang="ru-RU" dirty="0" err="1" smtClean="0"/>
              <a:t>рилаг</a:t>
            </a:r>
            <a:r>
              <a:rPr lang="ru-RU" dirty="0" smtClean="0"/>
              <a:t>. : </a:t>
            </a:r>
            <a:r>
              <a:rPr lang="ja-JP" altLang="en-US" dirty="0">
                <a:solidFill>
                  <a:schemeClr val="accent1"/>
                </a:solidFill>
              </a:rPr>
              <a:t>好</a:t>
            </a:r>
            <a:r>
              <a:rPr lang="ja-JP" altLang="en-US" dirty="0" smtClean="0"/>
              <a:t>人</a:t>
            </a:r>
            <a:r>
              <a:rPr lang="ru-RU" altLang="ja-JP" dirty="0" smtClean="0"/>
              <a:t> </a:t>
            </a:r>
            <a:r>
              <a:rPr lang="en-US" altLang="ja-JP" i="1" dirty="0" smtClean="0"/>
              <a:t>‘</a:t>
            </a:r>
            <a:r>
              <a:rPr lang="ru-RU" i="1" dirty="0" smtClean="0"/>
              <a:t>добрый человек</a:t>
            </a:r>
            <a:r>
              <a:rPr lang="en-US" i="1" dirty="0" smtClean="0"/>
              <a:t>’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smtClean="0"/>
              <a:t>глагол: </a:t>
            </a:r>
            <a:r>
              <a:rPr lang="zh-CN" altLang="en-US" dirty="0"/>
              <a:t>那个人对我很</a:t>
            </a:r>
            <a:r>
              <a:rPr lang="zh-CN" altLang="en-US" dirty="0" smtClean="0">
                <a:solidFill>
                  <a:schemeClr val="accent1"/>
                </a:solidFill>
              </a:rPr>
              <a:t>好</a:t>
            </a:r>
            <a:r>
              <a:rPr lang="en-US" altLang="zh-CN" i="1" dirty="0"/>
              <a:t> </a:t>
            </a:r>
            <a:r>
              <a:rPr lang="en-US" altLang="zh-CN" i="1" dirty="0" smtClean="0"/>
              <a:t>‘</a:t>
            </a:r>
            <a:r>
              <a:rPr lang="ru-RU" i="1" dirty="0" smtClean="0"/>
              <a:t>человек</a:t>
            </a:r>
            <a:r>
              <a:rPr lang="ru-RU" i="1" dirty="0"/>
              <a:t> любит меня = добр ко </a:t>
            </a:r>
            <a:r>
              <a:rPr lang="ru-RU" i="1" dirty="0" smtClean="0"/>
              <a:t>мне</a:t>
            </a:r>
            <a:r>
              <a:rPr lang="en-US" i="1" dirty="0" smtClean="0"/>
              <a:t>’</a:t>
            </a: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Фузия – один из способов соединения морфем в составе словоформы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выразить некоторое значение, необходимо учитывать фонетическое оформление соседних морфем и их семантические и грамматические характеристики.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Языки, в которых преобладает фузия, называются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флективными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Взаимодействие в ПВ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Фонетическое варьирование морфем:</a:t>
            </a:r>
          </a:p>
          <a:p>
            <a:pPr marL="0" indent="0">
              <a:buNone/>
            </a:pPr>
            <a:r>
              <a:rPr lang="ru-RU" i="1" dirty="0" smtClean="0"/>
              <a:t>Русск.: </a:t>
            </a:r>
            <a:r>
              <a:rPr lang="en-US" i="1" dirty="0" smtClean="0"/>
              <a:t>[</a:t>
            </a:r>
            <a:r>
              <a:rPr lang="ru-RU" i="1" dirty="0" smtClean="0"/>
              <a:t>с</a:t>
            </a:r>
            <a:r>
              <a:rPr lang="en-US" i="1" dirty="0" smtClean="0"/>
              <a:t>]</a:t>
            </a:r>
            <a:r>
              <a:rPr lang="ru-RU" i="1" dirty="0" smtClean="0"/>
              <a:t> лить</a:t>
            </a:r>
          </a:p>
          <a:p>
            <a:pPr marL="0" indent="0">
              <a:buNone/>
            </a:pPr>
            <a:r>
              <a:rPr lang="ru-RU" i="1" dirty="0" smtClean="0"/>
              <a:t>             </a:t>
            </a:r>
            <a:r>
              <a:rPr lang="en-US" i="1" dirty="0" smtClean="0"/>
              <a:t>[</a:t>
            </a:r>
            <a:r>
              <a:rPr lang="ru-RU" i="1" dirty="0" smtClean="0"/>
              <a:t>з</a:t>
            </a:r>
            <a:r>
              <a:rPr lang="en-US" i="1" dirty="0" smtClean="0"/>
              <a:t>]</a:t>
            </a:r>
            <a:r>
              <a:rPr lang="ru-RU" i="1" dirty="0" smtClean="0"/>
              <a:t> бить</a:t>
            </a:r>
          </a:p>
          <a:p>
            <a:pPr marL="0" indent="0">
              <a:buNone/>
            </a:pPr>
            <a:r>
              <a:rPr lang="ru-RU" i="1" dirty="0" smtClean="0"/>
              <a:t>             </a:t>
            </a:r>
            <a:r>
              <a:rPr lang="en-US" i="1" dirty="0" smtClean="0"/>
              <a:t>[</a:t>
            </a:r>
            <a:r>
              <a:rPr lang="ru-RU" i="1" dirty="0" err="1" smtClean="0"/>
              <a:t>съ</a:t>
            </a:r>
            <a:r>
              <a:rPr lang="en-US" i="1" dirty="0" smtClean="0"/>
              <a:t>]</a:t>
            </a:r>
            <a:r>
              <a:rPr lang="ru-RU" i="1" dirty="0" smtClean="0"/>
              <a:t> </a:t>
            </a:r>
            <a:r>
              <a:rPr lang="ru-RU" i="1" dirty="0" err="1" smtClean="0"/>
              <a:t>скребать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             </a:t>
            </a:r>
            <a:r>
              <a:rPr lang="en-US" i="1" dirty="0" smtClean="0"/>
              <a:t>[</a:t>
            </a:r>
            <a:r>
              <a:rPr lang="ru-RU" i="1" dirty="0" smtClean="0"/>
              <a:t>ш</a:t>
            </a:r>
            <a:r>
              <a:rPr lang="en-US" i="1" dirty="0" smtClean="0"/>
              <a:t>]</a:t>
            </a:r>
            <a:r>
              <a:rPr lang="ru-RU" i="1" dirty="0" smtClean="0"/>
              <a:t> шить</a:t>
            </a:r>
          </a:p>
          <a:p>
            <a:pPr marL="0" indent="0">
              <a:buNone/>
            </a:pPr>
            <a:r>
              <a:rPr lang="ru-RU" i="1" dirty="0" smtClean="0"/>
              <a:t>            </a:t>
            </a:r>
            <a:r>
              <a:rPr lang="en-US" i="1" dirty="0" smtClean="0"/>
              <a:t>[</a:t>
            </a:r>
            <a:r>
              <a:rPr lang="ru-RU" i="1" dirty="0" smtClean="0"/>
              <a:t>ж</a:t>
            </a:r>
            <a:r>
              <a:rPr lang="en-US" i="1" dirty="0" smtClean="0"/>
              <a:t>]</a:t>
            </a:r>
            <a:r>
              <a:rPr lang="ru-RU" i="1" dirty="0" smtClean="0"/>
              <a:t> жечь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500"/>
            <a:ext cx="10515600" cy="59864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после согласных </a:t>
            </a:r>
            <a:r>
              <a:rPr lang="ru-RU" i="1" dirty="0" smtClean="0"/>
              <a:t>–</a:t>
            </a:r>
            <a:r>
              <a:rPr lang="ru-RU" i="1" dirty="0" err="1" smtClean="0"/>
              <a:t>ся</a:t>
            </a:r>
            <a:r>
              <a:rPr lang="ru-RU" dirty="0" smtClean="0"/>
              <a:t>, после гласных </a:t>
            </a:r>
            <a:r>
              <a:rPr lang="ru-RU" i="1" dirty="0" err="1" smtClean="0"/>
              <a:t>сь</a:t>
            </a:r>
            <a:r>
              <a:rPr lang="ru-RU" dirty="0" smtClean="0"/>
              <a:t>- (</a:t>
            </a:r>
            <a:r>
              <a:rPr lang="ru-RU" i="1" dirty="0" smtClean="0"/>
              <a:t>мыться, мылся, мылись, мылась</a:t>
            </a:r>
            <a:r>
              <a:rPr lang="ru-RU" dirty="0" smtClean="0"/>
              <a:t>)</a:t>
            </a:r>
          </a:p>
          <a:p>
            <a:r>
              <a:rPr lang="ru-RU" dirty="0"/>
              <a:t>«-</a:t>
            </a:r>
            <a:r>
              <a:rPr lang="ru-RU" i="1" dirty="0" err="1"/>
              <a:t>чь</a:t>
            </a:r>
            <a:r>
              <a:rPr lang="ru-RU" dirty="0"/>
              <a:t> с основой наст. и </a:t>
            </a:r>
            <a:r>
              <a:rPr lang="ru-RU" dirty="0" err="1"/>
              <a:t>прош</a:t>
            </a:r>
            <a:r>
              <a:rPr lang="ru-RU" dirty="0"/>
              <a:t>. </a:t>
            </a:r>
            <a:r>
              <a:rPr lang="ru-RU" dirty="0" err="1"/>
              <a:t>вр</a:t>
            </a:r>
            <a:r>
              <a:rPr lang="ru-RU" dirty="0"/>
              <a:t>. на [г], [к]: </a:t>
            </a:r>
            <a:r>
              <a:rPr lang="ru-RU" i="1" dirty="0" err="1"/>
              <a:t>бере-чь</a:t>
            </a:r>
            <a:r>
              <a:rPr lang="ru-RU" i="1" dirty="0"/>
              <a:t> (берег-</a:t>
            </a:r>
            <a:r>
              <a:rPr lang="ru-RU" i="1" dirty="0" err="1"/>
              <a:t>ут</a:t>
            </a:r>
            <a:r>
              <a:rPr lang="ru-RU" i="1" dirty="0"/>
              <a:t>, берег-л-а), мочь (мог-</a:t>
            </a:r>
            <a:r>
              <a:rPr lang="ru-RU" i="1" dirty="0" err="1"/>
              <a:t>ут</a:t>
            </a:r>
            <a:r>
              <a:rPr lang="ru-RU" i="1" dirty="0"/>
              <a:t>, мог-л-а), печь (пек-</a:t>
            </a:r>
            <a:r>
              <a:rPr lang="ru-RU" i="1" dirty="0" err="1"/>
              <a:t>ут</a:t>
            </a:r>
            <a:r>
              <a:rPr lang="ru-RU" i="1" dirty="0"/>
              <a:t>, пек-л-а</a:t>
            </a:r>
            <a:r>
              <a:rPr lang="ru-RU" dirty="0"/>
              <a:t>)… Все остальные глаголы имеют флексию </a:t>
            </a:r>
            <a:r>
              <a:rPr lang="ru-RU" i="1" dirty="0"/>
              <a:t>-</a:t>
            </a:r>
            <a:r>
              <a:rPr lang="ru-RU" i="1" dirty="0" err="1"/>
              <a:t>ть</a:t>
            </a:r>
            <a:r>
              <a:rPr lang="ru-RU" i="1" dirty="0"/>
              <a:t>,-</a:t>
            </a:r>
            <a:r>
              <a:rPr lang="ru-RU" i="1" dirty="0" err="1"/>
              <a:t>ти</a:t>
            </a:r>
            <a:r>
              <a:rPr lang="ru-RU" dirty="0"/>
              <a:t> (</a:t>
            </a:r>
            <a:r>
              <a:rPr lang="ru-RU" dirty="0" err="1"/>
              <a:t>фонемат</a:t>
            </a:r>
            <a:r>
              <a:rPr lang="ru-RU" dirty="0"/>
              <a:t>. |т'|/|</a:t>
            </a:r>
            <a:r>
              <a:rPr lang="ru-RU" dirty="0" err="1"/>
              <a:t>т'и</a:t>
            </a:r>
            <a:r>
              <a:rPr lang="ru-RU" dirty="0"/>
              <a:t>|), причем морф </a:t>
            </a:r>
            <a:r>
              <a:rPr lang="ru-RU" i="1" dirty="0"/>
              <a:t>-</a:t>
            </a:r>
            <a:r>
              <a:rPr lang="ru-RU" i="1" dirty="0" err="1"/>
              <a:t>ть</a:t>
            </a:r>
            <a:r>
              <a:rPr lang="ru-RU" dirty="0"/>
              <a:t> выступает в позиции после ударной основы (</a:t>
            </a:r>
            <a:r>
              <a:rPr lang="ru-RU" i="1" dirty="0"/>
              <a:t>кину-</a:t>
            </a:r>
            <a:r>
              <a:rPr lang="ru-RU" i="1" dirty="0" err="1"/>
              <a:t>ть</a:t>
            </a:r>
            <a:r>
              <a:rPr lang="ru-RU" i="1" dirty="0"/>
              <a:t>, </a:t>
            </a:r>
            <a:r>
              <a:rPr lang="ru-RU" i="1" dirty="0" err="1"/>
              <a:t>чита-ть</a:t>
            </a:r>
            <a:r>
              <a:rPr lang="ru-RU" i="1" dirty="0"/>
              <a:t>, </a:t>
            </a:r>
            <a:r>
              <a:rPr lang="ru-RU" i="1" dirty="0" err="1"/>
              <a:t>зна-ть</a:t>
            </a:r>
            <a:r>
              <a:rPr lang="ru-RU" i="1" dirty="0"/>
              <a:t>, лез-</a:t>
            </a:r>
            <a:r>
              <a:rPr lang="ru-RU" i="1" dirty="0" err="1"/>
              <a:t>ть</a:t>
            </a:r>
            <a:r>
              <a:rPr lang="ru-RU" i="1" dirty="0"/>
              <a:t>, грыз-</a:t>
            </a:r>
            <a:r>
              <a:rPr lang="ru-RU" i="1" dirty="0" err="1"/>
              <a:t>ть</a:t>
            </a:r>
            <a:r>
              <a:rPr lang="ru-RU" i="1" dirty="0"/>
              <a:t>, </a:t>
            </a:r>
            <a:r>
              <a:rPr lang="ru-RU" i="1" dirty="0" err="1"/>
              <a:t>кляс-ть</a:t>
            </a:r>
            <a:r>
              <a:rPr lang="ru-RU" dirty="0"/>
              <a:t>), а морф </a:t>
            </a:r>
            <a:r>
              <a:rPr lang="ru-RU" i="1" dirty="0"/>
              <a:t>-</a:t>
            </a:r>
            <a:r>
              <a:rPr lang="ru-RU" i="1" dirty="0" err="1"/>
              <a:t>ти</a:t>
            </a:r>
            <a:r>
              <a:rPr lang="ru-RU" dirty="0"/>
              <a:t> – в позиции под ударением (после безударной основы: </a:t>
            </a:r>
            <a:r>
              <a:rPr lang="ru-RU" i="1" dirty="0" smtClean="0"/>
              <a:t>нес-</a:t>
            </a:r>
            <a:r>
              <a:rPr lang="ru-RU" i="1" dirty="0" err="1" smtClean="0"/>
              <a:t>ти</a:t>
            </a:r>
            <a:r>
              <a:rPr lang="ru-RU" i="1" dirty="0" smtClean="0"/>
              <a:t>, </a:t>
            </a:r>
            <a:r>
              <a:rPr lang="ru-RU" i="1" dirty="0"/>
              <a:t>полз-</a:t>
            </a:r>
            <a:r>
              <a:rPr lang="ru-RU" i="1" dirty="0" err="1"/>
              <a:t>ти,ид</a:t>
            </a:r>
            <a:r>
              <a:rPr lang="ru-RU" i="1" dirty="0"/>
              <a:t>-</a:t>
            </a:r>
            <a:r>
              <a:rPr lang="ru-RU" i="1" dirty="0" err="1"/>
              <a:t>ти</a:t>
            </a:r>
            <a:r>
              <a:rPr lang="ru-RU" dirty="0"/>
              <a:t>) и в глаголах с ударным префиксом </a:t>
            </a:r>
            <a:r>
              <a:rPr lang="ru-RU" i="1" dirty="0"/>
              <a:t>вы-</a:t>
            </a:r>
            <a:r>
              <a:rPr lang="ru-RU" dirty="0"/>
              <a:t>, мотивированных глаголами с инфинитивом на -</a:t>
            </a:r>
            <a:r>
              <a:rPr lang="ru-RU" i="1" dirty="0" err="1"/>
              <a:t>ти</a:t>
            </a:r>
            <a:r>
              <a:rPr lang="ru-RU" i="1" dirty="0"/>
              <a:t> (вы-нес-</a:t>
            </a:r>
            <a:r>
              <a:rPr lang="ru-RU" i="1" dirty="0" err="1"/>
              <a:t>ти</a:t>
            </a:r>
            <a:r>
              <a:rPr lang="ru-RU" i="1" dirty="0"/>
              <a:t>, вы-полз-</a:t>
            </a:r>
            <a:r>
              <a:rPr lang="ru-RU" i="1" dirty="0" err="1"/>
              <a:t>ти</a:t>
            </a:r>
            <a:r>
              <a:rPr lang="ru-RU" i="1" dirty="0"/>
              <a:t>, вы-й-</a:t>
            </a:r>
            <a:r>
              <a:rPr lang="ru-RU" i="1" dirty="0" err="1"/>
              <a:t>ти</a:t>
            </a:r>
            <a:r>
              <a:rPr lang="ru-RU" dirty="0"/>
              <a:t>)» [Русская грамматика, 1980, с. 674</a:t>
            </a:r>
            <a:r>
              <a:rPr lang="ru-RU" dirty="0" smtClean="0"/>
              <a:t>]; </a:t>
            </a:r>
          </a:p>
          <a:p>
            <a:r>
              <a:rPr lang="ru-RU" dirty="0" smtClean="0"/>
              <a:t>В </a:t>
            </a:r>
            <a:r>
              <a:rPr lang="ru-RU" dirty="0"/>
              <a:t>киргизском языке действует прогрессивная ассимиляция, которая запрещает после глухого согласного использовать звонкий: </a:t>
            </a:r>
            <a:r>
              <a:rPr lang="ru-RU" i="1" dirty="0"/>
              <a:t>бут</a:t>
            </a:r>
            <a:r>
              <a:rPr lang="ru-RU" dirty="0"/>
              <a:t> ‘нога’ + </a:t>
            </a:r>
            <a:r>
              <a:rPr lang="ru-RU" i="1" dirty="0">
                <a:solidFill>
                  <a:srgbClr val="FF0000"/>
                </a:solidFill>
              </a:rPr>
              <a:t>-га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(‘местный падеж’) &gt; </a:t>
            </a:r>
            <a:r>
              <a:rPr lang="ru-RU" i="1" dirty="0" err="1"/>
              <a:t>бут</a:t>
            </a:r>
            <a:r>
              <a:rPr lang="ru-RU" i="1" dirty="0" err="1">
                <a:solidFill>
                  <a:srgbClr val="FF0000"/>
                </a:solidFill>
              </a:rPr>
              <a:t>ка</a:t>
            </a:r>
            <a:r>
              <a:rPr lang="ru-RU" dirty="0"/>
              <a:t> ‘к ноге</a:t>
            </a:r>
            <a:r>
              <a:rPr lang="ru-RU" dirty="0" smtClean="0"/>
              <a:t>’;</a:t>
            </a:r>
          </a:p>
          <a:p>
            <a:r>
              <a:rPr lang="ru-RU" i="1" dirty="0" smtClean="0"/>
              <a:t>В англ. </a:t>
            </a:r>
            <a:r>
              <a:rPr lang="ru-RU" dirty="0" smtClean="0"/>
              <a:t>после </a:t>
            </a:r>
            <a:r>
              <a:rPr lang="ru-RU" dirty="0"/>
              <a:t>глухих согласных </a:t>
            </a:r>
            <a:r>
              <a:rPr lang="ru-RU" dirty="0" smtClean="0"/>
              <a:t>[s] (</a:t>
            </a:r>
            <a:r>
              <a:rPr lang="ru-RU" i="1" dirty="0" err="1"/>
              <a:t>bats</a:t>
            </a:r>
            <a:r>
              <a:rPr lang="ru-RU" dirty="0"/>
              <a:t>), звонких согласных и </a:t>
            </a:r>
            <a:r>
              <a:rPr lang="ru-RU" dirty="0" smtClean="0"/>
              <a:t>гласных [z] </a:t>
            </a:r>
            <a:r>
              <a:rPr lang="ru-RU" dirty="0"/>
              <a:t>(</a:t>
            </a:r>
            <a:r>
              <a:rPr lang="ru-RU" i="1" dirty="0" err="1"/>
              <a:t>rooms</a:t>
            </a:r>
            <a:r>
              <a:rPr lang="ru-RU" dirty="0"/>
              <a:t>), после шипящих и </a:t>
            </a:r>
            <a:r>
              <a:rPr lang="ru-RU" dirty="0" smtClean="0"/>
              <a:t>свистящих [</a:t>
            </a:r>
            <a:r>
              <a:rPr lang="ru-RU" dirty="0" err="1" smtClean="0"/>
              <a:t>iz</a:t>
            </a:r>
            <a:r>
              <a:rPr lang="ru-RU" dirty="0" smtClean="0"/>
              <a:t>],  </a:t>
            </a:r>
            <a:r>
              <a:rPr lang="ru-RU" dirty="0"/>
              <a:t>(</a:t>
            </a:r>
            <a:r>
              <a:rPr lang="ru-RU" i="1" dirty="0" err="1"/>
              <a:t>clashes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078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403224"/>
            <a:ext cx="10515600" cy="5959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dirty="0" smtClean="0">
                <a:solidFill>
                  <a:srgbClr val="0070C0"/>
                </a:solidFill>
              </a:rPr>
              <a:t>Явления морфемного шва, осложняющие выявление морфемной структуры словоформы:</a:t>
            </a:r>
          </a:p>
          <a:p>
            <a:pPr>
              <a:buFontTx/>
              <a:buChar char="-"/>
            </a:pPr>
            <a:r>
              <a:rPr lang="ru-RU" b="1" dirty="0" smtClean="0"/>
              <a:t>усечение:</a:t>
            </a:r>
          </a:p>
          <a:p>
            <a:r>
              <a:rPr lang="ru-RU" dirty="0"/>
              <a:t>п</a:t>
            </a:r>
            <a:r>
              <a:rPr lang="ru-RU" dirty="0" smtClean="0"/>
              <a:t>ри словообразовании (</a:t>
            </a:r>
            <a:r>
              <a:rPr lang="ru-RU" i="1" dirty="0" err="1" smtClean="0"/>
              <a:t>лекци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i="1" dirty="0" smtClean="0"/>
              <a:t>лекционный, </a:t>
            </a:r>
            <a:r>
              <a:rPr lang="ru-RU" i="1" dirty="0" err="1" smtClean="0"/>
              <a:t>ут</a:t>
            </a:r>
            <a:r>
              <a:rPr lang="ru-RU" i="1" dirty="0" err="1" smtClean="0">
                <a:solidFill>
                  <a:srgbClr val="FF0000"/>
                </a:solidFill>
              </a:rPr>
              <a:t>к</a:t>
            </a:r>
            <a:r>
              <a:rPr lang="ru-RU" i="1" dirty="0" smtClean="0">
                <a:solidFill>
                  <a:srgbClr val="FF0000"/>
                </a:solidFill>
              </a:rPr>
              <a:t>-</a:t>
            </a:r>
            <a:r>
              <a:rPr lang="ru-RU" i="1" dirty="0" smtClean="0"/>
              <a:t>а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ru-RU" i="1" dirty="0" smtClean="0"/>
              <a:t> утенок</a:t>
            </a:r>
            <a:r>
              <a:rPr lang="ru-RU" dirty="0" smtClean="0"/>
              <a:t>);</a:t>
            </a:r>
          </a:p>
          <a:p>
            <a:r>
              <a:rPr lang="ru-RU" dirty="0"/>
              <a:t>п</a:t>
            </a:r>
            <a:r>
              <a:rPr lang="ru-RU" dirty="0" smtClean="0"/>
              <a:t>ри формообразовании (</a:t>
            </a:r>
            <a:r>
              <a:rPr lang="ru-RU" i="1" dirty="0" smtClean="0"/>
              <a:t>заземл</a:t>
            </a:r>
            <a:r>
              <a:rPr lang="ru-RU" i="1" dirty="0" smtClean="0">
                <a:solidFill>
                  <a:srgbClr val="FF0000"/>
                </a:solidFill>
              </a:rPr>
              <a:t>и</a:t>
            </a:r>
            <a:r>
              <a:rPr lang="ru-RU" i="1" dirty="0" smtClean="0"/>
              <a:t>(</a:t>
            </a:r>
            <a:r>
              <a:rPr lang="ru-RU" i="1" dirty="0" err="1" smtClean="0"/>
              <a:t>ть</a:t>
            </a:r>
            <a:r>
              <a:rPr lang="ru-RU" i="1" dirty="0" smtClean="0"/>
              <a:t>) – </a:t>
            </a:r>
            <a:r>
              <a:rPr lang="ru-RU" i="1" dirty="0" err="1" smtClean="0"/>
              <a:t>зазмл-енн</a:t>
            </a:r>
            <a:r>
              <a:rPr lang="ru-RU" i="1" dirty="0" smtClean="0"/>
              <a:t>(</a:t>
            </a:r>
            <a:r>
              <a:rPr lang="ru-RU" i="1" dirty="0" err="1" smtClean="0"/>
              <a:t>ый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b="1" dirty="0"/>
              <a:t>н</a:t>
            </a:r>
            <a:r>
              <a:rPr lang="ru-RU" b="1" dirty="0" smtClean="0"/>
              <a:t>аращение:</a:t>
            </a:r>
            <a:r>
              <a:rPr lang="ru-RU" dirty="0" smtClean="0"/>
              <a:t> </a:t>
            </a:r>
            <a:r>
              <a:rPr lang="ru-RU" i="1" dirty="0" err="1" smtClean="0"/>
              <a:t>ск</a:t>
            </a:r>
            <a:r>
              <a:rPr lang="ru-RU" i="1" dirty="0" smtClean="0"/>
              <a:t>-(московский), -</a:t>
            </a:r>
            <a:r>
              <a:rPr lang="ru-RU" i="1" dirty="0" err="1" smtClean="0"/>
              <a:t>йск</a:t>
            </a:r>
            <a:r>
              <a:rPr lang="ru-RU" i="1" dirty="0" smtClean="0"/>
              <a:t>- ( чили</a:t>
            </a:r>
            <a:r>
              <a:rPr lang="ru-RU" i="1" dirty="0" smtClean="0">
                <a:solidFill>
                  <a:srgbClr val="FF0000"/>
                </a:solidFill>
              </a:rPr>
              <a:t>й</a:t>
            </a:r>
            <a:r>
              <a:rPr lang="ru-RU" i="1" dirty="0" smtClean="0"/>
              <a:t>ский), -</a:t>
            </a:r>
            <a:r>
              <a:rPr lang="ru-RU" i="1" dirty="0" err="1" smtClean="0"/>
              <a:t>нск</a:t>
            </a:r>
            <a:r>
              <a:rPr lang="ru-RU" i="1" dirty="0" smtClean="0"/>
              <a:t>- (сочи</a:t>
            </a:r>
            <a:r>
              <a:rPr lang="ru-RU" i="1" dirty="0" smtClean="0">
                <a:solidFill>
                  <a:srgbClr val="FF0000"/>
                </a:solidFill>
              </a:rPr>
              <a:t>нс</a:t>
            </a:r>
            <a:r>
              <a:rPr lang="ru-RU" i="1" dirty="0" smtClean="0"/>
              <a:t>кий), -</a:t>
            </a:r>
            <a:r>
              <a:rPr lang="ru-RU" i="1" dirty="0" err="1" smtClean="0"/>
              <a:t>овск</a:t>
            </a:r>
            <a:r>
              <a:rPr lang="ru-RU" i="1" dirty="0" smtClean="0"/>
              <a:t>- (орл</a:t>
            </a:r>
            <a:r>
              <a:rPr lang="ru-RU" i="1" dirty="0" smtClean="0">
                <a:solidFill>
                  <a:srgbClr val="FF0000"/>
                </a:solidFill>
              </a:rPr>
              <a:t>ов</a:t>
            </a:r>
            <a:r>
              <a:rPr lang="ru-RU" i="1" dirty="0" smtClean="0"/>
              <a:t>ский), -</a:t>
            </a:r>
            <a:r>
              <a:rPr lang="ru-RU" i="1" dirty="0" err="1" smtClean="0"/>
              <a:t>анск</a:t>
            </a:r>
            <a:r>
              <a:rPr lang="ru-RU" i="1" dirty="0" smtClean="0"/>
              <a:t>- (америк</a:t>
            </a:r>
            <a:r>
              <a:rPr lang="ru-RU" i="1" dirty="0" smtClean="0">
                <a:solidFill>
                  <a:srgbClr val="FF0000"/>
                </a:solidFill>
              </a:rPr>
              <a:t>ан</a:t>
            </a:r>
            <a:r>
              <a:rPr lang="ru-RU" i="1" dirty="0" smtClean="0"/>
              <a:t>ский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b="1" dirty="0"/>
              <a:t>н</a:t>
            </a:r>
            <a:r>
              <a:rPr lang="ru-RU" b="1" dirty="0" smtClean="0"/>
              <a:t>аложение: </a:t>
            </a:r>
          </a:p>
          <a:p>
            <a:r>
              <a:rPr lang="ru-RU" dirty="0"/>
              <a:t>п</a:t>
            </a:r>
            <a:r>
              <a:rPr lang="ru-RU" dirty="0" smtClean="0"/>
              <a:t>ри словообразовании (</a:t>
            </a:r>
            <a:r>
              <a:rPr lang="ru-RU" i="1" dirty="0" err="1" smtClean="0"/>
              <a:t>син</a:t>
            </a:r>
            <a:r>
              <a:rPr lang="ru-RU" i="1" dirty="0" smtClean="0"/>
              <a:t>(</a:t>
            </a:r>
            <a:r>
              <a:rPr lang="ru-RU" i="1" dirty="0" err="1" smtClean="0"/>
              <a:t>ий</a:t>
            </a:r>
            <a:r>
              <a:rPr lang="ru-RU" i="1" dirty="0" smtClean="0"/>
              <a:t>)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син-еват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_, </a:t>
            </a:r>
            <a:r>
              <a:rPr lang="ru-RU" i="1" dirty="0" smtClean="0"/>
              <a:t>коричнев(</a:t>
            </a:r>
            <a:r>
              <a:rPr lang="ru-RU" i="1" dirty="0" err="1" smtClean="0"/>
              <a:t>ый</a:t>
            </a:r>
            <a:r>
              <a:rPr lang="ru-RU" i="1" dirty="0" smtClean="0"/>
              <a:t>)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i="1" dirty="0" smtClean="0"/>
              <a:t>коричн</a:t>
            </a:r>
            <a:r>
              <a:rPr lang="ru-RU" i="1" dirty="0" smtClean="0">
                <a:solidFill>
                  <a:srgbClr val="FF0000"/>
                </a:solidFill>
              </a:rPr>
              <a:t>ев</a:t>
            </a:r>
            <a:r>
              <a:rPr lang="ru-RU" i="1" dirty="0" smtClean="0"/>
              <a:t>ат(</a:t>
            </a:r>
            <a:r>
              <a:rPr lang="ru-RU" i="1" dirty="0" err="1" smtClean="0"/>
              <a:t>ый</a:t>
            </a:r>
            <a:r>
              <a:rPr lang="ru-RU" i="1" dirty="0" smtClean="0"/>
              <a:t>)</a:t>
            </a:r>
            <a:r>
              <a:rPr lang="ru-RU" dirty="0" smtClean="0"/>
              <a:t>;</a:t>
            </a:r>
          </a:p>
          <a:p>
            <a:r>
              <a:rPr lang="ru-RU" dirty="0"/>
              <a:t>п</a:t>
            </a:r>
            <a:r>
              <a:rPr lang="ru-RU" dirty="0" smtClean="0"/>
              <a:t>ри формообразовании (</a:t>
            </a:r>
            <a:r>
              <a:rPr lang="ru-RU" i="1" dirty="0" smtClean="0"/>
              <a:t>стри</a:t>
            </a:r>
            <a:r>
              <a:rPr lang="ru-RU" i="1" dirty="0" smtClean="0">
                <a:solidFill>
                  <a:srgbClr val="FF0000"/>
                </a:solidFill>
              </a:rPr>
              <a:t>чь</a:t>
            </a:r>
            <a:r>
              <a:rPr lang="ru-RU" i="1" dirty="0" smtClean="0"/>
              <a:t>, мо</a:t>
            </a:r>
            <a:r>
              <a:rPr lang="ru-RU" i="1" dirty="0" smtClean="0">
                <a:solidFill>
                  <a:srgbClr val="FF0000"/>
                </a:solidFill>
              </a:rPr>
              <a:t>чь</a:t>
            </a:r>
            <a:r>
              <a:rPr lang="ru-RU" i="1" dirty="0" smtClean="0"/>
              <a:t>, те</a:t>
            </a:r>
            <a:r>
              <a:rPr lang="ru-RU" i="1" dirty="0" smtClean="0">
                <a:solidFill>
                  <a:srgbClr val="FF0000"/>
                </a:solidFill>
              </a:rPr>
              <a:t>чь:  </a:t>
            </a:r>
            <a:r>
              <a:rPr lang="ru-RU" i="1" dirty="0" smtClean="0"/>
              <a:t>по</a:t>
            </a:r>
            <a:r>
              <a:rPr lang="ru-RU" dirty="0" smtClean="0"/>
              <a:t>следний согласный одновременно входит в состав корня и </a:t>
            </a:r>
            <a:r>
              <a:rPr lang="ru-RU" dirty="0" err="1" smtClean="0"/>
              <a:t>суфф</a:t>
            </a:r>
            <a:r>
              <a:rPr lang="ru-RU" dirty="0" smtClean="0"/>
              <a:t>. инфинитива).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4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/>
              <a:t> </a:t>
            </a:r>
            <a:r>
              <a:rPr lang="ru-RU" dirty="0"/>
              <a:t>Степень спайки основы и модифицирующих </a:t>
            </a:r>
            <a:r>
              <a:rPr lang="ru-RU" dirty="0" smtClean="0"/>
              <a:t>элементов высока, </a:t>
            </a:r>
            <a:r>
              <a:rPr lang="ru-RU" dirty="0"/>
              <a:t>так что во многих случаях становится </a:t>
            </a:r>
            <a:r>
              <a:rPr lang="ru-RU" dirty="0">
                <a:solidFill>
                  <a:srgbClr val="0070C0"/>
                </a:solidFill>
              </a:rPr>
              <a:t>трудно выделить основу и противопоставить </a:t>
            </a:r>
            <a:r>
              <a:rPr lang="ru-RU" dirty="0" smtClean="0">
                <a:solidFill>
                  <a:srgbClr val="0070C0"/>
                </a:solidFill>
              </a:rPr>
              <a:t>ее формантам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Соответствие </a:t>
            </a:r>
            <a:r>
              <a:rPr lang="ru-RU" dirty="0"/>
              <a:t>между языковыми элементами и обозначаемыми понятиями не </a:t>
            </a:r>
            <a:r>
              <a:rPr lang="ru-RU" dirty="0" smtClean="0"/>
              <a:t>одно-однозначны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англ. </a:t>
            </a:r>
            <a:r>
              <a:rPr lang="en-US" i="1" dirty="0"/>
              <a:t>h</a:t>
            </a:r>
            <a:r>
              <a:rPr lang="en-US" i="1" dirty="0" smtClean="0"/>
              <a:t>igh</a:t>
            </a:r>
            <a:r>
              <a:rPr lang="ru-RU" dirty="0" smtClean="0"/>
              <a:t>  </a:t>
            </a:r>
            <a:r>
              <a:rPr lang="en-US" dirty="0" smtClean="0"/>
              <a:t>‘</a:t>
            </a:r>
            <a:r>
              <a:rPr lang="ru-RU" dirty="0" smtClean="0"/>
              <a:t>высокий</a:t>
            </a:r>
            <a:r>
              <a:rPr lang="en-US" dirty="0" smtClean="0"/>
              <a:t>’</a:t>
            </a:r>
            <a:r>
              <a:rPr lang="ru-RU" dirty="0" smtClean="0"/>
              <a:t>,  </a:t>
            </a:r>
            <a:r>
              <a:rPr lang="en-US" i="1" dirty="0"/>
              <a:t>deep</a:t>
            </a:r>
            <a:r>
              <a:rPr lang="ru-RU" i="1" dirty="0"/>
              <a:t> </a:t>
            </a:r>
            <a:r>
              <a:rPr lang="en-US" dirty="0" smtClean="0"/>
              <a:t>’</a:t>
            </a:r>
            <a:r>
              <a:rPr lang="ru-RU" dirty="0" smtClean="0"/>
              <a:t>глубокий</a:t>
            </a:r>
            <a:r>
              <a:rPr lang="en-US" dirty="0" smtClean="0"/>
              <a:t>’</a:t>
            </a:r>
            <a:r>
              <a:rPr lang="ru-RU" dirty="0" smtClean="0"/>
              <a:t>,  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height</a:t>
            </a:r>
            <a:r>
              <a:rPr lang="ru-RU" i="1" dirty="0" smtClean="0"/>
              <a:t> </a:t>
            </a:r>
            <a:r>
              <a:rPr lang="en-US" i="1" dirty="0" smtClean="0"/>
              <a:t>‘</a:t>
            </a:r>
            <a:r>
              <a:rPr lang="ru-RU" dirty="0" smtClean="0"/>
              <a:t>высота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i="1" dirty="0"/>
              <a:t>depth</a:t>
            </a:r>
            <a:r>
              <a:rPr lang="ru-RU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глубина</a:t>
            </a:r>
            <a:r>
              <a:rPr lang="en-US" dirty="0" smtClean="0"/>
              <a:t>’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Хотя </a:t>
            </a:r>
            <a:r>
              <a:rPr lang="ru-RU" dirty="0"/>
              <a:t>корень и суффикс структурно выделяются, не могут быть столь же просто оторваны друг от друга, как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               good</a:t>
            </a:r>
            <a:r>
              <a:rPr lang="ru-RU" i="1" dirty="0" smtClean="0"/>
              <a:t>-</a:t>
            </a:r>
            <a:r>
              <a:rPr lang="en-US" i="1" dirty="0" smtClean="0"/>
              <a:t>ness</a:t>
            </a:r>
            <a:r>
              <a:rPr lang="ru-RU" dirty="0" smtClean="0"/>
              <a:t>  </a:t>
            </a:r>
            <a:r>
              <a:rPr lang="en-US" dirty="0" smtClean="0"/>
              <a:t>‘</a:t>
            </a:r>
            <a:r>
              <a:rPr lang="ru-RU" dirty="0" smtClean="0"/>
              <a:t>доброта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</a:t>
            </a:r>
            <a:r>
              <a:rPr lang="en-US" i="1" dirty="0" err="1" smtClean="0"/>
              <a:t>jazzi</a:t>
            </a:r>
            <a:r>
              <a:rPr lang="ru-RU" i="1" dirty="0" smtClean="0"/>
              <a:t>-</a:t>
            </a:r>
            <a:r>
              <a:rPr lang="en-US" i="1" dirty="0" smtClean="0"/>
              <a:t>ness</a:t>
            </a:r>
            <a:r>
              <a:rPr lang="ru-RU" dirty="0" smtClean="0"/>
              <a:t>  </a:t>
            </a:r>
            <a:r>
              <a:rPr lang="en-US" dirty="0" smtClean="0"/>
              <a:t>‘</a:t>
            </a:r>
            <a:r>
              <a:rPr lang="ru-RU" dirty="0" err="1" smtClean="0"/>
              <a:t>джазовость</a:t>
            </a:r>
            <a:r>
              <a:rPr lang="en-US" dirty="0" smtClean="0"/>
              <a:t>’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3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900" y="301624"/>
            <a:ext cx="10515600" cy="626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/>
              <a:t> </a:t>
            </a:r>
            <a:r>
              <a:rPr lang="ru-RU" dirty="0"/>
              <a:t>Процессы сращивания, обусловленные действием сложных фонетических законов, </a:t>
            </a:r>
            <a:r>
              <a:rPr lang="ru-RU" dirty="0">
                <a:solidFill>
                  <a:srgbClr val="0070C0"/>
                </a:solidFill>
              </a:rPr>
              <a:t>привели к </a:t>
            </a:r>
            <a:r>
              <a:rPr lang="ru-RU" dirty="0" smtClean="0">
                <a:solidFill>
                  <a:srgbClr val="0070C0"/>
                </a:solidFill>
              </a:rPr>
              <a:t>невозможности расчленения на морфемы при явной </a:t>
            </a:r>
            <a:r>
              <a:rPr lang="ru-RU" dirty="0" err="1" smtClean="0">
                <a:solidFill>
                  <a:srgbClr val="0070C0"/>
                </a:solidFill>
              </a:rPr>
              <a:t>неэлементарности</a:t>
            </a:r>
            <a:r>
              <a:rPr lang="ru-RU" dirty="0" smtClean="0">
                <a:solidFill>
                  <a:srgbClr val="0070C0"/>
                </a:solidFill>
              </a:rPr>
              <a:t> плана содержания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англ. </a:t>
            </a:r>
            <a:r>
              <a:rPr lang="en-US" i="1" dirty="0" smtClean="0"/>
              <a:t>sing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петь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en-US" i="1" dirty="0"/>
              <a:t>sang</a:t>
            </a:r>
            <a:r>
              <a:rPr lang="ru-RU" i="1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пел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en-US" i="1" dirty="0"/>
              <a:t>sung</a:t>
            </a:r>
            <a:r>
              <a:rPr lang="ru-RU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спетый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en-US" i="1" dirty="0"/>
              <a:t>song</a:t>
            </a:r>
            <a:r>
              <a:rPr lang="ru-RU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песня</a:t>
            </a:r>
            <a:r>
              <a:rPr lang="en-US" dirty="0" smtClean="0"/>
              <a:t>’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en-US" i="1" dirty="0" smtClean="0"/>
              <a:t>           foot </a:t>
            </a:r>
            <a:r>
              <a:rPr lang="en-US" dirty="0" smtClean="0"/>
              <a:t>‘</a:t>
            </a:r>
            <a:r>
              <a:rPr lang="ru-RU" dirty="0" smtClean="0"/>
              <a:t>нога</a:t>
            </a:r>
            <a:r>
              <a:rPr lang="en-US" dirty="0" smtClean="0"/>
              <a:t>’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feet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ноги</a:t>
            </a:r>
            <a:r>
              <a:rPr lang="en-US" dirty="0" smtClean="0"/>
              <a:t>’, </a:t>
            </a:r>
            <a:r>
              <a:rPr lang="en-US" i="1" dirty="0"/>
              <a:t>tooth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/>
              <a:t>‘</a:t>
            </a:r>
            <a:r>
              <a:rPr lang="ru-RU" dirty="0" smtClean="0"/>
              <a:t>зуб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en-US" i="1" dirty="0" smtClean="0"/>
              <a:t>teeth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ru-RU" dirty="0" smtClean="0"/>
              <a:t>зубы</a:t>
            </a:r>
            <a:r>
              <a:rPr lang="en-US" dirty="0" smtClean="0"/>
              <a:t>’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8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1547</Words>
  <Application>Microsoft Office PowerPoint</Application>
  <PresentationFormat>Произвольный</PresentationFormat>
  <Paragraphs>210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Типологическая морфологическая классификация языков </vt:lpstr>
      <vt:lpstr>1. Фузия – один из способов соединения морфем в составе словоформы</vt:lpstr>
      <vt:lpstr>Презентация PowerPoint</vt:lpstr>
      <vt:lpstr> Фузия – один из способов соединения морфем в составе словоформы</vt:lpstr>
      <vt:lpstr> Взаимодействие в ПВ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в ПС: для выражения значения с помощью аффикса необходимо учитывать содержательные характеристики основы и другие выражаемые словоформой значения. </vt:lpstr>
      <vt:lpstr>Презентация PowerPoint</vt:lpstr>
      <vt:lpstr>Презентация PowerPoint</vt:lpstr>
      <vt:lpstr>2. Агглютинация (от лат. agglutinatio  ‘приклеивание, склеивание’)- </vt:lpstr>
      <vt:lpstr>Относительная автономность морфем</vt:lpstr>
      <vt:lpstr>Относительная автономность в ПС</vt:lpstr>
      <vt:lpstr>Относительная автономность в ПС</vt:lpstr>
      <vt:lpstr>Относительная автономность в ПС</vt:lpstr>
      <vt:lpstr>Относительная автономность в ПС</vt:lpstr>
      <vt:lpstr>Относительная автономность в ПС</vt:lpstr>
      <vt:lpstr>Относительная автономность в ПС   ▲ отсутствие типов склонения и спряжения Тат.: китап,        китап-лар ‘книги’                         китап-та ‘в книге’  машина, машина-лар ‘машины’                 машина-да ‘в машине’               кыз,                 кыз-лар ‘дочери’ авыл,             авыл-лар ‘деревни’                        авыл-да ‘в деревне’  </vt:lpstr>
      <vt:lpstr>Относительная автономность в ПВ</vt:lpstr>
      <vt:lpstr>Относительная автономность в ПВ</vt:lpstr>
      <vt:lpstr>Относительная автономность в ПВ</vt:lpstr>
      <vt:lpstr>Относительная автономность в ПВ</vt:lpstr>
      <vt:lpstr>3.Изолирующие языки - </vt:lpstr>
      <vt:lpstr>Моносиллабизм</vt:lpstr>
      <vt:lpstr>Моносиллабизм</vt:lpstr>
      <vt:lpstr>Размытость границ между морфемой и словом-одна и та же единица может использоваться как слово и как морфема </vt:lpstr>
      <vt:lpstr>Размытость границ между морфемой и словом-одна и та же единица может использоваться как слово и как морфема </vt:lpstr>
      <vt:lpstr>Размытость границ между морфемой и словом-одна и та же единица может использоваться как слово и как морфема </vt:lpstr>
      <vt:lpstr>Отсутствие грамматической оформленности слова </vt:lpstr>
      <vt:lpstr>Отсутствие грамматической оформленности слова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Фузия – один из способов соединения морфем в составе словоформы</dc:title>
  <dc:creator>а</dc:creator>
  <cp:lastModifiedBy>Бухгалтер</cp:lastModifiedBy>
  <cp:revision>56</cp:revision>
  <dcterms:created xsi:type="dcterms:W3CDTF">2020-04-10T03:32:07Z</dcterms:created>
  <dcterms:modified xsi:type="dcterms:W3CDTF">2025-05-29T11:50:04Z</dcterms:modified>
</cp:coreProperties>
</file>