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84" r:id="rId2"/>
    <p:sldId id="336" r:id="rId3"/>
    <p:sldId id="334" r:id="rId4"/>
    <p:sldId id="309" r:id="rId5"/>
    <p:sldId id="310" r:id="rId6"/>
    <p:sldId id="322" r:id="rId7"/>
    <p:sldId id="328" r:id="rId8"/>
    <p:sldId id="312" r:id="rId9"/>
    <p:sldId id="324" r:id="rId10"/>
    <p:sldId id="325" r:id="rId11"/>
    <p:sldId id="326" r:id="rId12"/>
    <p:sldId id="313" r:id="rId13"/>
    <p:sldId id="314" r:id="rId14"/>
    <p:sldId id="311" r:id="rId15"/>
    <p:sldId id="332" r:id="rId16"/>
    <p:sldId id="333" r:id="rId17"/>
    <p:sldId id="321" r:id="rId18"/>
    <p:sldId id="330" r:id="rId19"/>
    <p:sldId id="315" r:id="rId20"/>
    <p:sldId id="331" r:id="rId21"/>
    <p:sldId id="327" r:id="rId22"/>
    <p:sldId id="320" r:id="rId23"/>
    <p:sldId id="329" r:id="rId24"/>
    <p:sldId id="319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1" autoAdjust="0"/>
    <p:restoredTop sz="94660"/>
  </p:normalViewPr>
  <p:slideViewPr>
    <p:cSldViewPr snapToGrid="0">
      <p:cViewPr>
        <p:scale>
          <a:sx n="41" d="100"/>
          <a:sy n="41" d="100"/>
        </p:scale>
        <p:origin x="-3042" y="-17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4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3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114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88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0948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305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003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509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41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151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817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247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56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43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27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12403-79E6-4394-97B9-ACEE874C2699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406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scorpora.ru/" TargetMode="External"/><Relationship Id="rId2" Type="http://schemas.openxmlformats.org/officeDocument/2006/relationships/hyperlink" Target="http://www.natcorp.ox.ac.uk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ruscorpora.ru/new/search-syntax.html" TargetMode="External"/><Relationship Id="rId2" Type="http://schemas.openxmlformats.org/officeDocument/2006/relationships/hyperlink" Target="http://ruscorpora.ru/new/search-main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scorpora.ru/new/search-murco.html" TargetMode="External"/><Relationship Id="rId5" Type="http://schemas.openxmlformats.org/officeDocument/2006/relationships/hyperlink" Target="http://ruscorpora.ru/new/search-spoken.html" TargetMode="External"/><Relationship Id="rId4" Type="http://schemas.openxmlformats.org/officeDocument/2006/relationships/hyperlink" Target="http://ruscorpora.ru/new/search-paper.htm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rugosvet.ru/enc/gumanitarnye_nauki/lingvistika/SEMANTIKA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История и методология науки.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>Общенаучные методы в лингвистическом анализе </a:t>
            </a:r>
          </a:p>
        </p:txBody>
      </p:sp>
    </p:spTree>
    <p:extLst>
      <p:ext uri="{BB962C8B-B14F-4D97-AF65-F5344CB8AC3E}">
        <p14:creationId xmlns:p14="http://schemas.microsoft.com/office/powerpoint/2010/main" val="3179698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Национальные </a:t>
            </a:r>
            <a:r>
              <a:rPr lang="ru-RU" dirty="0" smtClean="0"/>
              <a:t>Онлайн-корпуса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3800" dirty="0"/>
              <a:t>Национальный корпус создается лингвистами (специалистами по так называемой </a:t>
            </a:r>
            <a:r>
              <a:rPr lang="ru-RU" sz="3800" i="1" dirty="0"/>
              <a:t>корпусной лингвистике</a:t>
            </a:r>
            <a:r>
              <a:rPr lang="ru-RU" sz="3800" dirty="0"/>
              <a:t>, быстро развивающейся современной области языкознания) для научных исследований и обучения языку. Большинство крупных языков мира уже имеет свои национальные корпуса (различающиеся по полноте и уровню научной обработки текстов). Общепризнанным образцом является, в частности, </a:t>
            </a:r>
            <a:r>
              <a:rPr lang="ru-RU" sz="3800" u="sng" dirty="0">
                <a:hlinkClick r:id="rId2"/>
              </a:rPr>
              <a:t>Британский национальный корпус (BNC):</a:t>
            </a:r>
            <a:r>
              <a:rPr lang="ru-RU" sz="3800" dirty="0"/>
              <a:t> на него ориентированы многие другие современные корпуса. </a:t>
            </a:r>
            <a:endParaRPr lang="ru-RU" sz="3800" dirty="0" smtClean="0"/>
          </a:p>
          <a:p>
            <a:endParaRPr lang="ru-RU" sz="3200" b="1" dirty="0">
              <a:hlinkClick r:id="rId3"/>
            </a:endParaRPr>
          </a:p>
          <a:p>
            <a:r>
              <a:rPr lang="en-US" sz="3200" b="1" dirty="0" smtClean="0">
                <a:hlinkClick r:id="rId3"/>
              </a:rPr>
              <a:t>www.ruscorpora.ru</a:t>
            </a:r>
            <a:endParaRPr lang="ru-RU" sz="3200" b="1" dirty="0"/>
          </a:p>
          <a:p>
            <a:endParaRPr lang="ru-RU" sz="3200" b="1" dirty="0"/>
          </a:p>
          <a:p>
            <a:r>
              <a:rPr lang="ru-RU" sz="3200" dirty="0"/>
              <a:t>Там же: английский, немецкий, французский, испанский и т.д. Н-Р:</a:t>
            </a:r>
            <a:r>
              <a:rPr lang="en-US" sz="3200" dirty="0" smtClean="0"/>
              <a:t>search-para-</a:t>
            </a:r>
            <a:r>
              <a:rPr lang="en-US" sz="3200" dirty="0" smtClean="0">
                <a:solidFill>
                  <a:srgbClr val="FF0000"/>
                </a:solidFill>
              </a:rPr>
              <a:t>en</a:t>
            </a:r>
            <a:r>
              <a:rPr lang="en-US" sz="3200" dirty="0" smtClean="0"/>
              <a:t>.html</a:t>
            </a:r>
            <a:endParaRPr lang="ru-RU" sz="3200" dirty="0" smtClean="0"/>
          </a:p>
          <a:p>
            <a:r>
              <a:rPr lang="ru-RU" sz="3200" dirty="0"/>
              <a:t>Онлайн-корпус китайского языка [Электронный ресурс] http://www.cncorpus.org (дата обращения: 30.04.2019).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61324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Подкорпуса</a:t>
            </a:r>
            <a:r>
              <a:rPr lang="ru-RU" dirty="0" smtClean="0"/>
              <a:t> НАЦИОНАЛЬНОГО КОРПУСА русского языка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90700"/>
            <a:ext cx="8596668" cy="4914899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solidFill>
                  <a:srgbClr val="C00000"/>
                </a:solidFill>
                <a:hlinkClick r:id="rId2"/>
              </a:rPr>
              <a:t>основной </a:t>
            </a:r>
            <a:r>
              <a:rPr lang="ru-RU" b="1" u="sng" dirty="0">
                <a:solidFill>
                  <a:srgbClr val="C00000"/>
                </a:solidFill>
                <a:hlinkClick r:id="rId2"/>
              </a:rPr>
              <a:t>корпус</a:t>
            </a:r>
            <a:r>
              <a:rPr lang="ru-RU" b="1" dirty="0"/>
              <a:t>, в который входят прозаические (включая драматургию) письменные тексты XVIII — начала XXI века;</a:t>
            </a:r>
          </a:p>
          <a:p>
            <a:r>
              <a:rPr lang="ru-RU" b="1" u="sng" dirty="0">
                <a:hlinkClick r:id="rId3"/>
              </a:rPr>
              <a:t>синтаксический (глубоко аннотированный) корпус</a:t>
            </a:r>
            <a:r>
              <a:rPr lang="ru-RU" b="1" dirty="0"/>
              <a:t>, в котором для каждого предложения построена полная морфологическая и синтаксическая структура (дерево зависимостей);</a:t>
            </a:r>
          </a:p>
          <a:p>
            <a:r>
              <a:rPr lang="ru-RU" b="1" u="sng" dirty="0">
                <a:hlinkClick r:id="rId4"/>
              </a:rPr>
              <a:t>газетный корпус (корпус современных СМИ)</a:t>
            </a:r>
            <a:r>
              <a:rPr lang="ru-RU" b="1" dirty="0"/>
              <a:t>, в котором представлены статьи из средств массовой информации 1990-2000-х годов;</a:t>
            </a:r>
          </a:p>
          <a:p>
            <a:r>
              <a:rPr lang="ru-RU" b="1" u="sng" dirty="0" smtClean="0">
                <a:hlinkClick r:id="rId5"/>
              </a:rPr>
              <a:t>корпус </a:t>
            </a:r>
            <a:r>
              <a:rPr lang="ru-RU" b="1" u="sng" dirty="0">
                <a:hlinkClick r:id="rId5"/>
              </a:rPr>
              <a:t>устной речи</a:t>
            </a:r>
            <a:r>
              <a:rPr lang="ru-RU" b="1" dirty="0"/>
              <a:t>, включающий расшифровки магнитофонных записей публичной и частной устной речи, а также </a:t>
            </a:r>
            <a:r>
              <a:rPr lang="ru-RU" b="1" dirty="0" err="1"/>
              <a:t>транскрипты</a:t>
            </a:r>
            <a:r>
              <a:rPr lang="ru-RU" b="1" dirty="0"/>
              <a:t> кинофильмов;</a:t>
            </a:r>
          </a:p>
          <a:p>
            <a:r>
              <a:rPr lang="ru-RU" b="1" u="sng" dirty="0" smtClean="0">
                <a:hlinkClick r:id="rId6"/>
              </a:rPr>
              <a:t>мультимедийный </a:t>
            </a:r>
            <a:r>
              <a:rPr lang="ru-RU" b="1" u="sng" dirty="0">
                <a:hlinkClick r:id="rId6"/>
              </a:rPr>
              <a:t>корпус</a:t>
            </a:r>
            <a:r>
              <a:rPr lang="ru-RU" b="1" dirty="0"/>
              <a:t>, куда входят снабжённые видео- и </a:t>
            </a:r>
            <a:r>
              <a:rPr lang="ru-RU" b="1" dirty="0" err="1"/>
              <a:t>аудиорядом</a:t>
            </a:r>
            <a:r>
              <a:rPr lang="ru-RU" b="1" dirty="0"/>
              <a:t> фрагменты кинофильмов 1930—2000-х годов. Возможен поиск не только по произносимому тексту, но и по жестам (кивание головой, похлопывание по плечу и т. п.) и типу речевого действия (согласие, ирония и т. п</a:t>
            </a:r>
            <a:r>
              <a:rPr lang="ru-RU" b="1" dirty="0" smtClean="0"/>
              <a:t>.) и др. </a:t>
            </a:r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04907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995" y="609600"/>
            <a:ext cx="8596668" cy="13208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Активный способ сбора и обработки данных – </a:t>
            </a:r>
            <a:r>
              <a:rPr lang="ru-RU" sz="2800" b="1" dirty="0" smtClean="0">
                <a:solidFill>
                  <a:srgbClr val="FF0000"/>
                </a:solidFill>
              </a:rPr>
              <a:t>ЭКСПЕРИМЕНТ</a:t>
            </a:r>
            <a:r>
              <a:rPr lang="ru-RU" sz="2800" b="1" dirty="0" smtClean="0"/>
              <a:t>, лингвистический эксперимент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Экспериментальный </a:t>
            </a:r>
            <a:r>
              <a:rPr lang="ru-RU" sz="2400" b="1" dirty="0">
                <a:solidFill>
                  <a:srgbClr val="C00000"/>
                </a:solidFill>
              </a:rPr>
              <a:t>метод состоит в применении </a:t>
            </a:r>
            <a:r>
              <a:rPr lang="ru-RU" sz="2400" b="1" dirty="0" smtClean="0">
                <a:solidFill>
                  <a:srgbClr val="C00000"/>
                </a:solidFill>
              </a:rPr>
              <a:t>процедур</a:t>
            </a:r>
            <a:r>
              <a:rPr lang="ru-RU" sz="2400" b="1" dirty="0">
                <a:solidFill>
                  <a:srgbClr val="C00000"/>
                </a:solidFill>
              </a:rPr>
              <a:t>, управляющих речевым поведением говорящего, с целью получения необходимых исследователю фактов</a:t>
            </a:r>
            <a:r>
              <a:rPr lang="ru-RU" sz="2400" dirty="0"/>
              <a:t>. </a:t>
            </a:r>
            <a:r>
              <a:rPr lang="ru-RU" sz="2400" dirty="0" smtClean="0"/>
              <a:t>Предполагает специальную  процедуру, совокупность приёмов.</a:t>
            </a:r>
          </a:p>
          <a:p>
            <a:pPr marL="0" indent="0">
              <a:buNone/>
            </a:pPr>
            <a:r>
              <a:rPr lang="ru-RU" sz="2400" dirty="0" smtClean="0"/>
              <a:t>Распространенные приёмы:</a:t>
            </a:r>
          </a:p>
          <a:p>
            <a:r>
              <a:rPr lang="ru-RU" sz="2400" b="1" dirty="0"/>
              <a:t>о</a:t>
            </a:r>
            <a:r>
              <a:rPr lang="ru-RU" sz="2400" b="1" dirty="0" smtClean="0"/>
              <a:t>прос (анкетирование) носителей языка с целью различного рода интерпретации: грамматической, семантической и др.;</a:t>
            </a:r>
          </a:p>
          <a:p>
            <a:r>
              <a:rPr lang="ru-RU" sz="2400" b="1" dirty="0" smtClean="0"/>
              <a:t> ассоциативный эксперимент </a:t>
            </a:r>
          </a:p>
          <a:p>
            <a:r>
              <a:rPr lang="ru-RU" sz="2400" b="1" dirty="0"/>
              <a:t>с</a:t>
            </a:r>
            <a:r>
              <a:rPr lang="ru-RU" sz="2400" b="1" dirty="0" smtClean="0"/>
              <a:t>тимул-реакция: предметы </a:t>
            </a:r>
            <a:r>
              <a:rPr lang="ru-RU" sz="2400" b="1" dirty="0"/>
              <a:t>и комбинации предметов, действия с предметами, картинки, фрагменты видеофильмов или компьютерных фильмов – с целью вербального описания испытуемым этого стимула </a:t>
            </a:r>
          </a:p>
        </p:txBody>
      </p:sp>
    </p:spTree>
    <p:extLst>
      <p:ext uri="{BB962C8B-B14F-4D97-AF65-F5344CB8AC3E}">
        <p14:creationId xmlns:p14="http://schemas.microsoft.com/office/powerpoint/2010/main" val="1438869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4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Инструментальные экспериментальные 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5434" y="1417639"/>
            <a:ext cx="8596668" cy="5097461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Осуществляются с использованием технических инструментов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Классической областью их применения (еще с конца 19 в.) является </a:t>
            </a:r>
            <a:r>
              <a:rPr lang="ru-RU" sz="2400" b="1" dirty="0"/>
              <a:t>экспериментальная фонетика</a:t>
            </a:r>
            <a:r>
              <a:rPr lang="ru-RU" sz="2400" dirty="0"/>
              <a:t>, в которой исследование осуществляется с помощью различных приборов, фиксирующих артикуляторные и акустические параметры звуковых последовательностей. </a:t>
            </a:r>
            <a:endParaRPr lang="ru-RU" sz="2400" dirty="0" smtClean="0"/>
          </a:p>
          <a:p>
            <a:r>
              <a:rPr lang="ru-RU" sz="2400" dirty="0" smtClean="0"/>
              <a:t>Весьма </a:t>
            </a:r>
            <a:r>
              <a:rPr lang="ru-RU" sz="2400" dirty="0"/>
              <a:t>разнообразной является инструментальная технология и </a:t>
            </a:r>
            <a:r>
              <a:rPr lang="ru-RU" sz="2400" b="1" dirty="0"/>
              <a:t>в психолингвистике</a:t>
            </a:r>
            <a:r>
              <a:rPr lang="ru-RU" sz="2400" dirty="0"/>
              <a:t>. </a:t>
            </a:r>
            <a:endParaRPr lang="ru-RU" sz="2400" dirty="0" smtClean="0"/>
          </a:p>
          <a:p>
            <a:r>
              <a:rPr lang="ru-RU" sz="2400" dirty="0" smtClean="0"/>
              <a:t>Современные </a:t>
            </a:r>
            <a:r>
              <a:rPr lang="ru-RU" sz="2400" b="1" u="sng" dirty="0"/>
              <a:t>компьютерные технологии </a:t>
            </a:r>
            <a:r>
              <a:rPr lang="ru-RU" sz="2400" dirty="0"/>
              <a:t>позволяют также расширить эмпирическую базу лингвистики.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16079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Анализ, Синтез, Интерпретация, контент-анализ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09750"/>
            <a:ext cx="8596668" cy="4914899"/>
          </a:xfrm>
        </p:spPr>
        <p:txBody>
          <a:bodyPr>
            <a:normAutofit fontScale="85000" lnSpcReduction="10000"/>
          </a:bodyPr>
          <a:lstStyle/>
          <a:p>
            <a:r>
              <a:rPr lang="ru-RU" sz="2400" b="1" u="sng" dirty="0"/>
              <a:t>Под</a:t>
            </a:r>
            <a:r>
              <a:rPr lang="ru-RU" sz="2400" b="1" i="1" u="sng" dirty="0"/>
              <a:t> анализом</a:t>
            </a:r>
            <a:r>
              <a:rPr lang="ru-RU" sz="2400" b="1" u="sng" dirty="0"/>
              <a:t> </a:t>
            </a:r>
            <a:r>
              <a:rPr lang="ru-RU" sz="2400" b="1" dirty="0"/>
              <a:t>понимается мысленное или осуществляемое в эксперименте расчленение предмета на составные части или выделение свойств предмета для изучения их в отдельности. Это база для познания общего через единичное. </a:t>
            </a:r>
            <a:r>
              <a:rPr lang="ru-RU" sz="2400" b="1" i="1" u="sng" dirty="0"/>
              <a:t>Синтез</a:t>
            </a:r>
            <a:r>
              <a:rPr lang="ru-RU" sz="2400" b="1" dirty="0"/>
              <a:t> - мысленное или экспериментальное соединение составных частей предмета и его свойств и изучение его как единого целого. Анализ и синтез </a:t>
            </a:r>
            <a:r>
              <a:rPr lang="ru-RU" sz="2400" b="1" dirty="0" smtClean="0"/>
              <a:t>обусловлены взаимно. АНАЛИЗ ЯВЛЯЕТСЯ САМИМ СПОСОБОМ РЕАЛИЗАЦИИ ИССЛЕДОВАНИЯ. </a:t>
            </a:r>
          </a:p>
          <a:p>
            <a:r>
              <a:rPr lang="ru-RU" sz="2400" b="1" u="sng" dirty="0" smtClean="0"/>
              <a:t>Количественный / содержательный анализ. </a:t>
            </a:r>
          </a:p>
          <a:p>
            <a:r>
              <a:rPr lang="ru-RU" sz="2400" b="1" u="sng" dirty="0" smtClean="0">
                <a:solidFill>
                  <a:srgbClr val="FF0000"/>
                </a:solidFill>
              </a:rPr>
              <a:t>Интерпретация</a:t>
            </a:r>
            <a:r>
              <a:rPr lang="ru-RU" sz="2400" b="1" i="1" u="sng" dirty="0" smtClean="0">
                <a:solidFill>
                  <a:srgbClr val="FF0000"/>
                </a:solidFill>
              </a:rPr>
              <a:t> </a:t>
            </a:r>
            <a:r>
              <a:rPr lang="ru-RU" sz="2400" b="1" i="1" dirty="0" smtClean="0"/>
              <a:t>- </a:t>
            </a:r>
            <a:r>
              <a:rPr lang="ru-RU" sz="2400" b="1" dirty="0" smtClean="0"/>
              <a:t>объяснение</a:t>
            </a:r>
            <a:r>
              <a:rPr lang="ru-RU" sz="2400" b="1" dirty="0"/>
              <a:t>, </a:t>
            </a:r>
            <a:r>
              <a:rPr lang="ru-RU" sz="2400" b="1" dirty="0" smtClean="0"/>
              <a:t>истолкование </a:t>
            </a:r>
            <a:r>
              <a:rPr lang="ru-RU" sz="2400" b="1" dirty="0"/>
              <a:t>- раскрытие </a:t>
            </a:r>
            <a:r>
              <a:rPr lang="ru-RU" sz="2400" b="1" dirty="0" smtClean="0"/>
              <a:t>глубинного смысла </a:t>
            </a:r>
            <a:r>
              <a:rPr lang="ru-RU" sz="2400" b="1" dirty="0"/>
              <a:t>полученных результатов и включение их в систему существующих знаний</a:t>
            </a:r>
            <a:r>
              <a:rPr lang="ru-RU" sz="2400" b="1" dirty="0" smtClean="0"/>
              <a:t>.</a:t>
            </a:r>
          </a:p>
          <a:p>
            <a:r>
              <a:rPr lang="ru-RU" sz="2400" b="1" u="sng" dirty="0" smtClean="0"/>
              <a:t>Контент-анализ </a:t>
            </a:r>
            <a:r>
              <a:rPr lang="ru-RU" sz="2400" b="1" dirty="0" smtClean="0"/>
              <a:t>– выявление предметных констант и концептуальных переменных текстов определенного типа с применением  квантитативного метода (интегральный, количественно-качественный).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362534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390651"/>
            <a:ext cx="8596668" cy="46507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Классификация (от лат </a:t>
            </a:r>
            <a:r>
              <a:rPr lang="ru-RU" sz="2800" dirty="0" err="1" smtClean="0">
                <a:solidFill>
                  <a:srgbClr val="C00000"/>
                </a:solidFill>
              </a:rPr>
              <a:t>classis</a:t>
            </a:r>
            <a:r>
              <a:rPr lang="ru-RU" sz="2800" dirty="0" smtClean="0">
                <a:solidFill>
                  <a:srgbClr val="C00000"/>
                </a:solidFill>
              </a:rPr>
              <a:t> – разряд, класс </a:t>
            </a:r>
            <a:r>
              <a:rPr lang="ru-RU" sz="2800" dirty="0" err="1" smtClean="0">
                <a:solidFill>
                  <a:srgbClr val="C00000"/>
                </a:solidFill>
              </a:rPr>
              <a:t>facio</a:t>
            </a:r>
            <a:r>
              <a:rPr lang="ru-RU" sz="2800" dirty="0" smtClean="0">
                <a:solidFill>
                  <a:srgbClr val="C00000"/>
                </a:solidFill>
              </a:rPr>
              <a:t> – делаю, р</a:t>
            </a:r>
            <a:r>
              <a:rPr lang="ru-RU" sz="2800" dirty="0" smtClean="0"/>
              <a:t>аскладываю), </a:t>
            </a:r>
            <a:r>
              <a:rPr lang="ru-RU" sz="2800" dirty="0" smtClean="0">
                <a:solidFill>
                  <a:srgbClr val="FF0000"/>
                </a:solidFill>
              </a:rPr>
              <a:t>разбиение множества (класса) объектов на подмножества (подклассы) по определенным признакам</a:t>
            </a:r>
            <a:r>
              <a:rPr lang="ru-RU" sz="2800" dirty="0" smtClean="0"/>
              <a:t>. </a:t>
            </a:r>
          </a:p>
          <a:p>
            <a:r>
              <a:rPr lang="ru-RU" sz="2800" dirty="0" smtClean="0"/>
              <a:t>К.  устанавливает определенный порядок в исследуемой области, разбивает ее на группы, чтобы упорядочить область и обозримо ее рассмотреть</a:t>
            </a:r>
            <a:r>
              <a:rPr lang="ru-RU" sz="2400" dirty="0" smtClean="0"/>
              <a:t>. </a:t>
            </a:r>
          </a:p>
          <a:p>
            <a:r>
              <a:rPr lang="ru-RU" sz="2400" dirty="0" smtClean="0"/>
              <a:t>Результат: разработка </a:t>
            </a:r>
            <a:r>
              <a:rPr lang="ru-RU" sz="2400" dirty="0" smtClean="0">
                <a:solidFill>
                  <a:srgbClr val="00B0F0"/>
                </a:solidFill>
              </a:rPr>
              <a:t>ТАКСОНОМИИ</a:t>
            </a:r>
            <a:r>
              <a:rPr lang="ru-RU" sz="2400" dirty="0" smtClean="0"/>
              <a:t> в исследуемой области: выделение классов, подклассов, групп.</a:t>
            </a:r>
            <a:endParaRPr lang="ru-RU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Логическая основа процедуры классификации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53887" y="1787770"/>
            <a:ext cx="8596668" cy="4745962"/>
          </a:xfrm>
        </p:spPr>
        <p:txBody>
          <a:bodyPr>
            <a:normAutofit fontScale="92500" lnSpcReduction="10000"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Логическая операция деления объема понятия.</a:t>
            </a:r>
          </a:p>
          <a:p>
            <a:r>
              <a:rPr lang="ru-RU" sz="2000" dirty="0" smtClean="0"/>
              <a:t> Каждое понятие имеет объем и содержание. Объем понятия – это совокупность предметов понятия. Содержание понятия – это совокупность признаков, на основе которой объекты выделены и обобщены в понятии. Деление объема понятия – это разделение объема понятия на подклассы, представляющие подвиды предметов мысленных понятий. Эта операция включает: </a:t>
            </a:r>
            <a:r>
              <a:rPr lang="ru-RU" sz="2000" b="1" dirty="0" smtClean="0"/>
              <a:t>(1) основание деления понятия – </a:t>
            </a:r>
            <a:r>
              <a:rPr lang="ru-RU" sz="2000" b="1" dirty="0" smtClean="0">
                <a:solidFill>
                  <a:srgbClr val="FF0000"/>
                </a:solidFill>
              </a:rPr>
              <a:t>это признак, по которому производится разбиение,</a:t>
            </a:r>
            <a:r>
              <a:rPr lang="ru-RU" sz="2000" b="1" dirty="0" smtClean="0"/>
              <a:t> это варьируемый признак, (2) делимое понятие – это объем который необходимо разбить на подклассы, (3) результат деления.</a:t>
            </a:r>
          </a:p>
          <a:p>
            <a:r>
              <a:rPr lang="ru-RU" sz="2000" i="1" dirty="0" smtClean="0">
                <a:solidFill>
                  <a:srgbClr val="00B0F0"/>
                </a:solidFill>
              </a:rPr>
              <a:t>Пример: классификация слов языка по их </a:t>
            </a:r>
            <a:r>
              <a:rPr lang="ru-RU" sz="2000" i="1" dirty="0" err="1" smtClean="0">
                <a:solidFill>
                  <a:srgbClr val="00B0F0"/>
                </a:solidFill>
              </a:rPr>
              <a:t>принадлжности</a:t>
            </a:r>
            <a:r>
              <a:rPr lang="ru-RU" sz="2000" i="1" dirty="0" smtClean="0">
                <a:solidFill>
                  <a:srgbClr val="00B0F0"/>
                </a:solidFill>
              </a:rPr>
              <a:t> к какому-либо классу, то есть по частям речи по способу функционирования в языке: знаменательные/служебные </a:t>
            </a:r>
          </a:p>
          <a:p>
            <a:r>
              <a:rPr lang="ru-RU" sz="2000" dirty="0" smtClean="0">
                <a:solidFill>
                  <a:srgbClr val="00B050"/>
                </a:solidFill>
              </a:rPr>
              <a:t>Пример: разбить на классы следующие элементы</a:t>
            </a:r>
            <a:r>
              <a:rPr lang="ru-RU" sz="2000" i="1" dirty="0" smtClean="0">
                <a:solidFill>
                  <a:srgbClr val="00B050"/>
                </a:solidFill>
              </a:rPr>
              <a:t>: я, кровать, белый, твой, идти, никто, все, вы.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Пример применения анализа /синтеза в лингвистике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81151"/>
            <a:ext cx="8596668" cy="4460212"/>
          </a:xfrm>
        </p:spPr>
        <p:txBody>
          <a:bodyPr>
            <a:noAutofit/>
          </a:bodyPr>
          <a:lstStyle/>
          <a:p>
            <a:r>
              <a:rPr lang="ru-RU" sz="2000" b="1" u="sng" dirty="0"/>
              <a:t>Метод компонентного анализа </a:t>
            </a:r>
            <a:r>
              <a:rPr lang="ru-RU" sz="2000" b="1" u="sng" dirty="0" smtClean="0"/>
              <a:t>СЕМАНТЕМЫ – содержания лексемы - </a:t>
            </a:r>
            <a:r>
              <a:rPr lang="ru-RU" sz="2000" dirty="0" smtClean="0"/>
              <a:t>исследует </a:t>
            </a:r>
            <a:r>
              <a:rPr lang="ru-RU" sz="2000" dirty="0"/>
              <a:t>содержательную сторону значимых единиц языка; цель - разложение </a:t>
            </a:r>
            <a:r>
              <a:rPr lang="ru-RU" sz="2000" dirty="0" smtClean="0"/>
              <a:t>значения (семантемы)  </a:t>
            </a:r>
            <a:r>
              <a:rPr lang="ru-RU" sz="2000" dirty="0"/>
              <a:t>на минимальные семантические составляющие (семы). Приемы: </a:t>
            </a:r>
            <a:r>
              <a:rPr lang="ru-RU" sz="2000" dirty="0" smtClean="0"/>
              <a:t>лексема «отец» </a:t>
            </a:r>
          </a:p>
          <a:p>
            <a:r>
              <a:rPr lang="ru-RU" sz="2000" dirty="0" smtClean="0"/>
              <a:t>1</a:t>
            </a:r>
            <a:r>
              <a:rPr lang="ru-RU" sz="2000" dirty="0"/>
              <a:t>) Выделение </a:t>
            </a:r>
            <a:r>
              <a:rPr lang="ru-RU" sz="2000" b="1" dirty="0" err="1"/>
              <a:t>архисемы</a:t>
            </a:r>
            <a:r>
              <a:rPr lang="ru-RU" sz="2000" dirty="0"/>
              <a:t> (отражает общие категориальные признаки единиц определенного класса (отец, мать, дочь, сестра - родственник). </a:t>
            </a:r>
            <a:r>
              <a:rPr lang="ru-RU" sz="2000" dirty="0" smtClean="0"/>
              <a:t>Отец – в соотношении с матерью и детьми.</a:t>
            </a:r>
          </a:p>
          <a:p>
            <a:r>
              <a:rPr lang="ru-RU" sz="2000" dirty="0" smtClean="0"/>
              <a:t>2</a:t>
            </a:r>
            <a:r>
              <a:rPr lang="ru-RU" sz="2000" dirty="0"/>
              <a:t>) </a:t>
            </a:r>
            <a:r>
              <a:rPr lang="ru-RU" sz="2000" b="1" dirty="0"/>
              <a:t>Выделение дифференциальных признаков </a:t>
            </a:r>
            <a:r>
              <a:rPr lang="ru-RU" sz="2000" dirty="0"/>
              <a:t>- видовых (отец - мужской пол, родитель, прямое родство, кровное родство, первое поколение). </a:t>
            </a:r>
            <a:endParaRPr lang="ru-RU" sz="2000" dirty="0" smtClean="0"/>
          </a:p>
          <a:p>
            <a:r>
              <a:rPr lang="ru-RU" sz="2000" dirty="0" smtClean="0"/>
              <a:t>3</a:t>
            </a:r>
            <a:r>
              <a:rPr lang="ru-RU" sz="2000" dirty="0"/>
              <a:t>) Контекстуальные семы, отражающие различные ассоциации слова в разных ситуациях употребления. (Слуга царю, отец солдатам /отечески </a:t>
            </a:r>
            <a:r>
              <a:rPr lang="ru-RU" sz="2000" b="1" dirty="0"/>
              <a:t>заботящийся о других</a:t>
            </a:r>
            <a:r>
              <a:rPr lang="ru-RU" sz="2000" dirty="0" smtClean="0"/>
              <a:t>).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4) </a:t>
            </a:r>
            <a:r>
              <a:rPr lang="ru-RU" sz="2000" dirty="0" err="1"/>
              <a:t>Семная</a:t>
            </a:r>
            <a:r>
              <a:rPr lang="ru-RU" sz="2000" dirty="0"/>
              <a:t> </a:t>
            </a:r>
            <a:r>
              <a:rPr lang="ru-RU" sz="2000" dirty="0" smtClean="0"/>
              <a:t>структура семантемы.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690610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количественного (квантитативного) анализа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66900"/>
            <a:ext cx="8596668" cy="4857749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Методы </a:t>
            </a:r>
            <a:r>
              <a:rPr lang="ru-RU" sz="2000" dirty="0"/>
              <a:t>подсчёта, с помощью которых устанавливается </a:t>
            </a:r>
            <a:r>
              <a:rPr lang="ru-RU" sz="2000" dirty="0">
                <a:solidFill>
                  <a:srgbClr val="FF0000"/>
                </a:solidFill>
              </a:rPr>
              <a:t>частотность</a:t>
            </a:r>
            <a:r>
              <a:rPr lang="ru-RU" sz="2000" dirty="0"/>
              <a:t> тех или иных фонем в слове, частота использования той или иной языковой единицы в </a:t>
            </a:r>
            <a:r>
              <a:rPr lang="ru-RU" sz="2000" dirty="0" smtClean="0"/>
              <a:t>тексте </a:t>
            </a:r>
            <a:r>
              <a:rPr lang="ru-RU" sz="2000" dirty="0"/>
              <a:t>или в языке в </a:t>
            </a:r>
            <a:r>
              <a:rPr lang="ru-RU" sz="2000" dirty="0" smtClean="0"/>
              <a:t>целом – активность единицы в речи; 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типичность</a:t>
            </a:r>
            <a:r>
              <a:rPr lang="ru-RU" sz="2000" dirty="0" smtClean="0"/>
              <a:t> (процентное содержание) конкретных </a:t>
            </a:r>
            <a:r>
              <a:rPr lang="ru-RU" sz="2000" dirty="0"/>
              <a:t>языковых явлений для определённого периода развития языка или для определённого языкового стиля. </a:t>
            </a:r>
            <a:endParaRPr lang="ru-RU" sz="2000" dirty="0" smtClean="0"/>
          </a:p>
          <a:p>
            <a:r>
              <a:rPr lang="ru-RU" sz="2000" dirty="0" smtClean="0"/>
              <a:t>С </a:t>
            </a:r>
            <a:r>
              <a:rPr lang="ru-RU" sz="2000" dirty="0"/>
              <a:t>этой целью часто используются различные способы индексации, определяющие количество употреблений анализируемой формы (или слова) на каждые 100 слов текста. Например, индекс </a:t>
            </a:r>
            <a:r>
              <a:rPr lang="ru-RU" sz="2000" dirty="0" err="1"/>
              <a:t>аналитизма</a:t>
            </a:r>
            <a:r>
              <a:rPr lang="ru-RU" sz="2000" dirty="0"/>
              <a:t> для современного английского языка означает, что на каждые 100 слов английского текста приходится такое-то количество аналитических форм (например, 62 формы: соответственно, индекс </a:t>
            </a:r>
            <a:r>
              <a:rPr lang="ru-RU" sz="2000" dirty="0" err="1"/>
              <a:t>аналитизма</a:t>
            </a:r>
            <a:r>
              <a:rPr lang="ru-RU" sz="2000" dirty="0"/>
              <a:t> равен 62%, или 0,62).</a:t>
            </a:r>
          </a:p>
        </p:txBody>
      </p:sp>
    </p:spTree>
    <p:extLst>
      <p:ext uri="{BB962C8B-B14F-4D97-AF65-F5344CB8AC3E}">
        <p14:creationId xmlns:p14="http://schemas.microsoft.com/office/powerpoint/2010/main" val="2701820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Метод моделирования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33500"/>
            <a:ext cx="8596668" cy="5391149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Моделирование  </a:t>
            </a:r>
            <a:r>
              <a:rPr lang="ru-RU" sz="2400" dirty="0"/>
              <a:t>является  эффективным средством </a:t>
            </a:r>
            <a:r>
              <a:rPr lang="ru-RU" sz="2400" u="sng" dirty="0"/>
              <a:t>изучения </a:t>
            </a:r>
            <a:r>
              <a:rPr lang="ru-RU" sz="2400" b="1" u="sng" dirty="0">
                <a:solidFill>
                  <a:srgbClr val="FF0000"/>
                </a:solidFill>
              </a:rPr>
              <a:t>сложных </a:t>
            </a:r>
            <a:r>
              <a:rPr lang="ru-RU" sz="2400" u="sng" dirty="0"/>
              <a:t>объектов, не данных в непосредственном наблюдении</a:t>
            </a:r>
            <a:r>
              <a:rPr lang="ru-RU" sz="2400" dirty="0"/>
              <a:t>; язык как раз и относится к их числу. </a:t>
            </a:r>
            <a:r>
              <a:rPr lang="ru-RU" sz="2400" dirty="0" smtClean="0">
                <a:solidFill>
                  <a:srgbClr val="FF0000"/>
                </a:solidFill>
              </a:rPr>
              <a:t>Цель – создание модели путем схематизации, отражающей сущность и действие объекта в схематизированном виде, </a:t>
            </a:r>
            <a:r>
              <a:rPr lang="ru-RU" sz="2400" u="sng" dirty="0" smtClean="0">
                <a:solidFill>
                  <a:srgbClr val="FF0000"/>
                </a:solidFill>
              </a:rPr>
              <a:t>создание адекватной и функциональной копии</a:t>
            </a:r>
            <a:r>
              <a:rPr lang="ru-RU" sz="2400" dirty="0" smtClean="0">
                <a:solidFill>
                  <a:srgbClr val="FF0000"/>
                </a:solidFill>
              </a:rPr>
              <a:t>. </a:t>
            </a:r>
            <a:r>
              <a:rPr lang="ru-RU" sz="2400" dirty="0" smtClean="0"/>
              <a:t>. Модель </a:t>
            </a:r>
            <a:r>
              <a:rPr lang="ru-RU" sz="2400" dirty="0"/>
              <a:t>в идеале является теоретическим функциональным конструктом, отражающим сущностные свойства исследуемого объекта. Проверка адекватности модели объекту </a:t>
            </a:r>
            <a:r>
              <a:rPr lang="ru-RU" sz="2400" dirty="0" smtClean="0"/>
              <a:t>часто осуществляется </a:t>
            </a:r>
            <a:r>
              <a:rPr lang="ru-RU" sz="2400" dirty="0"/>
              <a:t>экспериментально: модель должна вести </a:t>
            </a:r>
            <a:r>
              <a:rPr lang="ru-RU" sz="2400" dirty="0" smtClean="0"/>
              <a:t>себя как </a:t>
            </a:r>
            <a:r>
              <a:rPr lang="ru-RU" sz="2400" dirty="0"/>
              <a:t>оригинал в </a:t>
            </a:r>
            <a:r>
              <a:rPr lang="ru-RU" sz="2400" dirty="0" smtClean="0"/>
              <a:t>тождественных </a:t>
            </a:r>
            <a:r>
              <a:rPr lang="ru-RU" sz="2400" dirty="0"/>
              <a:t>условиях</a:t>
            </a:r>
            <a:r>
              <a:rPr lang="ru-RU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9407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Пункты раскрытия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25389"/>
            <a:ext cx="8596668" cy="4615974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ru-RU" b="1" dirty="0" smtClean="0"/>
              <a:t>Общая типология методов анализа;</a:t>
            </a:r>
          </a:p>
          <a:p>
            <a:pPr>
              <a:buFont typeface="+mj-lt"/>
              <a:buAutoNum type="arabicPeriod"/>
            </a:pPr>
            <a:r>
              <a:rPr lang="ru-RU" b="1" dirty="0" smtClean="0"/>
              <a:t>Векторы анализа;</a:t>
            </a:r>
          </a:p>
          <a:p>
            <a:pPr>
              <a:buFont typeface="+mj-lt"/>
              <a:buAutoNum type="arabicPeriod"/>
            </a:pPr>
            <a:r>
              <a:rPr lang="ru-RU" b="1" dirty="0" smtClean="0"/>
              <a:t>Гипотетико-индуктивно-дедуктивная траектория</a:t>
            </a:r>
          </a:p>
          <a:p>
            <a:pPr>
              <a:buFont typeface="+mj-lt"/>
              <a:buAutoNum type="arabicPeriod"/>
            </a:pPr>
            <a:r>
              <a:rPr lang="ru-RU" b="1" dirty="0" smtClean="0"/>
              <a:t>Основные общие методы лингвистического анализа</a:t>
            </a:r>
            <a:r>
              <a:rPr lang="ru-RU" dirty="0" smtClean="0"/>
              <a:t>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C00000"/>
                </a:solidFill>
              </a:rPr>
              <a:t>Наблюдение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C00000"/>
                </a:solidFill>
              </a:rPr>
              <a:t>Описание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C00000"/>
                </a:solidFill>
              </a:rPr>
              <a:t>Корпусное исследование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C00000"/>
                </a:solidFill>
              </a:rPr>
              <a:t>Эксперимент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C00000"/>
                </a:solidFill>
              </a:rPr>
              <a:t>Анализ-синтез, метод </a:t>
            </a:r>
            <a:r>
              <a:rPr lang="ru-RU" dirty="0" err="1" smtClean="0">
                <a:solidFill>
                  <a:srgbClr val="C00000"/>
                </a:solidFill>
              </a:rPr>
              <a:t>интерпретативного</a:t>
            </a:r>
            <a:r>
              <a:rPr lang="ru-RU" dirty="0" smtClean="0">
                <a:solidFill>
                  <a:srgbClr val="C00000"/>
                </a:solidFill>
              </a:rPr>
              <a:t> анализа, контент-анализ;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C00000"/>
                </a:solidFill>
              </a:rPr>
              <a:t>Классификация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C00000"/>
                </a:solidFill>
              </a:rPr>
              <a:t>Моделирование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1328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Моделирование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90651"/>
            <a:ext cx="8596668" cy="4650712"/>
          </a:xfrm>
        </p:spPr>
        <p:txBody>
          <a:bodyPr>
            <a:normAutofit/>
          </a:bodyPr>
          <a:lstStyle/>
          <a:p>
            <a:r>
              <a:rPr lang="ru-RU" sz="2800" dirty="0"/>
              <a:t>Моделирование сопряжено со схематизацией и формализацией. Виды формализации: схема, алгебраическая запись, древо зависимостей, </a:t>
            </a:r>
            <a:r>
              <a:rPr lang="ru-RU" sz="2800" b="1" dirty="0"/>
              <a:t>метаязыковое представление (словарь семантических примитивов </a:t>
            </a:r>
            <a:r>
              <a:rPr lang="ru-RU" sz="2800" b="1" dirty="0" err="1"/>
              <a:t>А.Вежбицкой</a:t>
            </a:r>
            <a:r>
              <a:rPr lang="ru-RU" sz="2800" b="1" dirty="0"/>
              <a:t>) </a:t>
            </a:r>
            <a:r>
              <a:rPr lang="ru-RU" sz="2800" dirty="0"/>
              <a:t>и др.. </a:t>
            </a:r>
          </a:p>
          <a:p>
            <a:r>
              <a:rPr lang="ru-RU" sz="2800" b="1" dirty="0"/>
              <a:t>Схема моделирования</a:t>
            </a:r>
            <a:r>
              <a:rPr lang="ru-RU" sz="2800" dirty="0"/>
              <a:t>: Данные на входе – структура, процессы, механизмы, - показатели на выходе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47785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Особо активные сферы применения моделирования в современной лингвистике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81201"/>
            <a:ext cx="8596668" cy="4288762"/>
          </a:xfrm>
        </p:spPr>
        <p:txBody>
          <a:bodyPr>
            <a:normAutofit/>
          </a:bodyPr>
          <a:lstStyle/>
          <a:p>
            <a:pPr fontAlgn="base"/>
            <a:r>
              <a:rPr lang="ru-RU" sz="2000" dirty="0" smtClean="0">
                <a:solidFill>
                  <a:srgbClr val="FF0000"/>
                </a:solidFill>
              </a:rPr>
              <a:t>Теоретическая лингвистика </a:t>
            </a:r>
            <a:r>
              <a:rPr lang="ru-RU" sz="2000" dirty="0" smtClean="0"/>
              <a:t>(модель порождающей грамматики, модель Смысл-Текст и др.)</a:t>
            </a:r>
          </a:p>
          <a:p>
            <a:pPr fontAlgn="base"/>
            <a:r>
              <a:rPr lang="ru-RU" sz="2000" dirty="0" smtClean="0">
                <a:solidFill>
                  <a:srgbClr val="FF0000"/>
                </a:solidFill>
              </a:rPr>
              <a:t>Прикладная </a:t>
            </a:r>
            <a:r>
              <a:rPr lang="ru-RU" sz="2000" dirty="0">
                <a:solidFill>
                  <a:srgbClr val="FF0000"/>
                </a:solidFill>
              </a:rPr>
              <a:t>лингвистика </a:t>
            </a:r>
            <a:r>
              <a:rPr lang="ru-RU" sz="2000" dirty="0"/>
              <a:t>стремится строить модели, отображающие конкретные лингвистические объекты, их системы, а также процессы речемыслительной деятельности человека.</a:t>
            </a:r>
          </a:p>
          <a:p>
            <a:pPr fontAlgn="base"/>
            <a:r>
              <a:rPr lang="ru-RU" sz="2000" dirty="0" smtClean="0">
                <a:solidFill>
                  <a:srgbClr val="FF0000"/>
                </a:solidFill>
              </a:rPr>
              <a:t>Компьютерная</a:t>
            </a:r>
            <a:r>
              <a:rPr lang="ru-RU" sz="2000" dirty="0" smtClean="0"/>
              <a:t>  (математическая) лингвистика, </a:t>
            </a:r>
            <a:r>
              <a:rPr lang="ru-RU" sz="2000" dirty="0"/>
              <a:t>т. к. без построения лингвистических моделей невозможно решить многие практические задачи создания и использования лингвистических ресурсов (например, машинных переводчиков, электронных словарей) и задачи автоматической обработки языка.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Когнитивная лингвистика</a:t>
            </a:r>
            <a:r>
              <a:rPr lang="ru-RU" sz="2000" dirty="0" smtClean="0"/>
              <a:t>,  моделирование </a:t>
            </a:r>
            <a:r>
              <a:rPr lang="ru-RU" sz="2000" dirty="0" err="1" smtClean="0"/>
              <a:t>лингвокогнитивных</a:t>
            </a:r>
            <a:r>
              <a:rPr lang="ru-RU" sz="2000" dirty="0" smtClean="0"/>
              <a:t> процессов  и др.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949685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Требования </a:t>
            </a:r>
            <a:r>
              <a:rPr lang="ru-RU" b="1" dirty="0"/>
              <a:t>к </a:t>
            </a:r>
            <a:r>
              <a:rPr lang="ru-RU" b="1" dirty="0" smtClean="0"/>
              <a:t>модели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76351"/>
            <a:ext cx="8596668" cy="47650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</a:t>
            </a:r>
            <a:r>
              <a:rPr lang="ru-RU" sz="1900" b="1" dirty="0"/>
              <a:t>. </a:t>
            </a:r>
            <a:r>
              <a:rPr lang="ru-RU" sz="1900" b="1" dirty="0">
                <a:solidFill>
                  <a:srgbClr val="FF0000"/>
                </a:solidFill>
              </a:rPr>
              <a:t>полнота модели </a:t>
            </a:r>
            <a:r>
              <a:rPr lang="ru-RU" sz="1900" b="1" dirty="0"/>
              <a:t>- способность отражать все факты, на которые она рассчитана, на охват которых она претендует</a:t>
            </a:r>
          </a:p>
          <a:p>
            <a:r>
              <a:rPr lang="ru-RU" sz="1900" b="1" dirty="0"/>
              <a:t>2</a:t>
            </a:r>
            <a:r>
              <a:rPr lang="ru-RU" sz="1900" b="1" dirty="0">
                <a:solidFill>
                  <a:srgbClr val="FF0000"/>
                </a:solidFill>
              </a:rPr>
              <a:t>. </a:t>
            </a:r>
            <a:r>
              <a:rPr lang="ru-RU" sz="1900" b="1" dirty="0" smtClean="0">
                <a:solidFill>
                  <a:srgbClr val="FF0000"/>
                </a:solidFill>
              </a:rPr>
              <a:t>прогнозирующая сила </a:t>
            </a:r>
            <a:r>
              <a:rPr lang="ru-RU" sz="1900" b="1" dirty="0" smtClean="0"/>
              <a:t>– способность распространяться и объяснять другие аналогичные факты реальности</a:t>
            </a:r>
          </a:p>
          <a:p>
            <a:r>
              <a:rPr lang="ru-RU" sz="1900" b="1" dirty="0" smtClean="0"/>
              <a:t>3</a:t>
            </a:r>
            <a:r>
              <a:rPr lang="ru-RU" sz="1900" b="1" dirty="0" smtClean="0">
                <a:solidFill>
                  <a:srgbClr val="FF0000"/>
                </a:solidFill>
              </a:rPr>
              <a:t>. простота </a:t>
            </a:r>
            <a:r>
              <a:rPr lang="ru-RU" sz="1900" b="1" dirty="0"/>
              <a:t>- удобство, использования как можно меньшего числа средств (символов, правил) для достижения поставленной научной цели</a:t>
            </a:r>
          </a:p>
          <a:p>
            <a:r>
              <a:rPr lang="ru-RU" sz="1900" b="1" dirty="0"/>
              <a:t>4</a:t>
            </a:r>
            <a:r>
              <a:rPr lang="ru-RU" sz="1900" b="1" dirty="0" smtClean="0">
                <a:solidFill>
                  <a:srgbClr val="FF0000"/>
                </a:solidFill>
              </a:rPr>
              <a:t>. </a:t>
            </a:r>
            <a:r>
              <a:rPr lang="ru-RU" sz="1900" b="1" dirty="0">
                <a:solidFill>
                  <a:srgbClr val="FF0000"/>
                </a:solidFill>
              </a:rPr>
              <a:t>объяснительная сила </a:t>
            </a:r>
            <a:r>
              <a:rPr lang="ru-RU" sz="1900" b="1" dirty="0"/>
              <a:t>- способность модели вскрывать причины наблюдаемых фактов и предсказывать новые </a:t>
            </a:r>
            <a:r>
              <a:rPr lang="ru-RU" sz="1900" b="1" dirty="0" smtClean="0"/>
              <a:t>факты</a:t>
            </a:r>
            <a:endParaRPr lang="ru-RU" sz="1900" b="1" dirty="0"/>
          </a:p>
          <a:p>
            <a:r>
              <a:rPr lang="ru-RU" sz="1900" b="1" dirty="0"/>
              <a:t>5</a:t>
            </a:r>
            <a:r>
              <a:rPr lang="ru-RU" sz="1900" b="1" dirty="0" smtClean="0"/>
              <a:t>. </a:t>
            </a:r>
            <a:r>
              <a:rPr lang="ru-RU" sz="1900" b="1" dirty="0" smtClean="0">
                <a:solidFill>
                  <a:srgbClr val="FF0000"/>
                </a:solidFill>
              </a:rPr>
              <a:t>функциональность и адекватность </a:t>
            </a:r>
            <a:r>
              <a:rPr lang="ru-RU" sz="1900" b="1" dirty="0"/>
              <a:t>- свойство максимальной похожести на </a:t>
            </a:r>
            <a:r>
              <a:rPr lang="ru-RU" sz="1900" b="1" dirty="0" smtClean="0"/>
              <a:t>динамику и моделируемый </a:t>
            </a:r>
            <a:r>
              <a:rPr lang="ru-RU" sz="1900" b="1" dirty="0"/>
              <a:t>объект, на оригинал, </a:t>
            </a:r>
            <a:endParaRPr lang="ru-RU" sz="1900" b="1" dirty="0" smtClean="0"/>
          </a:p>
          <a:p>
            <a:r>
              <a:rPr lang="ru-RU" sz="1900" b="1" dirty="0" smtClean="0"/>
              <a:t>6</a:t>
            </a:r>
            <a:r>
              <a:rPr lang="ru-RU" sz="1900" b="1" dirty="0"/>
              <a:t>. </a:t>
            </a:r>
            <a:r>
              <a:rPr lang="ru-RU" sz="1900" b="1" dirty="0">
                <a:solidFill>
                  <a:srgbClr val="FF0000"/>
                </a:solidFill>
              </a:rPr>
              <a:t>точность</a:t>
            </a:r>
            <a:r>
              <a:rPr lang="ru-RU" sz="1900" b="1" dirty="0"/>
              <a:t> - возможность выполнения операций представляемым моделью формальным аппаратом</a:t>
            </a:r>
          </a:p>
          <a:p>
            <a:r>
              <a:rPr lang="ru-RU" sz="1900" b="1" dirty="0"/>
              <a:t>7. эстетические свойства - красота модели</a:t>
            </a:r>
          </a:p>
        </p:txBody>
      </p:sp>
    </p:spTree>
    <p:extLst>
      <p:ext uri="{BB962C8B-B14F-4D97-AF65-F5344CB8AC3E}">
        <p14:creationId xmlns:p14="http://schemas.microsoft.com/office/powerpoint/2010/main" val="1735065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виды моделей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14451"/>
            <a:ext cx="8596668" cy="4726912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1</a:t>
            </a:r>
            <a:r>
              <a:rPr lang="ru-RU" sz="2000" b="1" i="1" dirty="0" smtClean="0"/>
              <a:t>) </a:t>
            </a:r>
            <a:r>
              <a:rPr lang="ru-RU" sz="2000" b="1" i="1" dirty="0" smtClean="0">
                <a:solidFill>
                  <a:srgbClr val="FF0000"/>
                </a:solidFill>
              </a:rPr>
              <a:t>модели-концепции</a:t>
            </a:r>
            <a:r>
              <a:rPr lang="ru-RU" sz="2000" dirty="0" smtClean="0"/>
              <a:t> </a:t>
            </a:r>
            <a:r>
              <a:rPr lang="ru-RU" sz="2000" dirty="0"/>
              <a:t>(или модели-идеи), в которых излагаются теоретические представления о языке (в лингвистике широко известны, например, учение о языке как деятельности и как системе В. Фон Гумбольдта, структурная модель языка Ф. де Соссюра, функциональная модель М. А. К. </a:t>
            </a:r>
            <a:r>
              <a:rPr lang="ru-RU" sz="2000" dirty="0" err="1"/>
              <a:t>Хеллидея</a:t>
            </a:r>
            <a:r>
              <a:rPr lang="ru-RU" sz="2000" dirty="0"/>
              <a:t>, фонологическая теория Н.С. </a:t>
            </a:r>
            <a:r>
              <a:rPr lang="ru-RU" sz="2000" dirty="0" err="1" smtClean="0"/>
              <a:t>Трубецкого,генеративная</a:t>
            </a:r>
            <a:r>
              <a:rPr lang="ru-RU" sz="2000" dirty="0" smtClean="0"/>
              <a:t> модель </a:t>
            </a:r>
            <a:r>
              <a:rPr lang="ru-RU" sz="2000" dirty="0" err="1" smtClean="0"/>
              <a:t>Н.Хомского</a:t>
            </a:r>
            <a:r>
              <a:rPr lang="ru-RU" sz="2000" dirty="0" smtClean="0"/>
              <a:t> </a:t>
            </a:r>
            <a:r>
              <a:rPr lang="ru-RU" sz="2000" dirty="0"/>
              <a:t>и многие другие) и </a:t>
            </a:r>
            <a:endParaRPr lang="ru-RU" sz="2000" b="1" dirty="0"/>
          </a:p>
          <a:p>
            <a:r>
              <a:rPr lang="ru-RU" sz="2000" b="1" dirty="0" smtClean="0"/>
              <a:t>2</a:t>
            </a:r>
            <a:r>
              <a:rPr lang="ru-RU" sz="2000" b="1" dirty="0"/>
              <a:t>) </a:t>
            </a:r>
            <a:r>
              <a:rPr lang="ru-RU" sz="2000" b="1" i="1" dirty="0" smtClean="0">
                <a:solidFill>
                  <a:srgbClr val="FF0000"/>
                </a:solidFill>
              </a:rPr>
              <a:t>исследовательские </a:t>
            </a:r>
            <a:r>
              <a:rPr lang="ru-RU" sz="2000" b="1" i="1" dirty="0">
                <a:solidFill>
                  <a:srgbClr val="FF0000"/>
                </a:solidFill>
              </a:rPr>
              <a:t>модели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/>
              <a:t>– методы и приёмы </a:t>
            </a:r>
            <a:r>
              <a:rPr lang="ru-RU" sz="2000" dirty="0" smtClean="0"/>
              <a:t>анализа конкретного объекта.</a:t>
            </a:r>
          </a:p>
          <a:p>
            <a:endParaRPr lang="ru-RU" sz="2000" dirty="0"/>
          </a:p>
          <a:p>
            <a:r>
              <a:rPr lang="ru-RU" sz="2000" dirty="0" smtClean="0"/>
              <a:t>Порождающие – функциональные модели. Разработка данных на в ходе в модель – анализ внутри модели – данные на выходе из модели. </a:t>
            </a:r>
          </a:p>
          <a:p>
            <a:endParaRPr lang="ru-RU" dirty="0"/>
          </a:p>
          <a:p>
            <a:r>
              <a:rPr lang="ru-RU" b="1" dirty="0" smtClean="0"/>
              <a:t>Выполнение научного исследования сегодня рассматривается как моделирование.</a:t>
            </a:r>
          </a:p>
          <a:p>
            <a:r>
              <a:rPr lang="ru-RU" b="1" dirty="0" smtClean="0"/>
              <a:t>Базовый вопрос для исследователя: в какой </a:t>
            </a:r>
            <a:r>
              <a:rPr lang="ru-RU" b="1" dirty="0" smtClean="0">
                <a:solidFill>
                  <a:srgbClr val="00B050"/>
                </a:solidFill>
              </a:rPr>
              <a:t>теоретической модели </a:t>
            </a:r>
            <a:r>
              <a:rPr lang="ru-RU" b="1" dirty="0" smtClean="0"/>
              <a:t>выполняется исследование?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202892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Формализация и схематизация в моделировании 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71601"/>
            <a:ext cx="8596668" cy="4669762"/>
          </a:xfrm>
        </p:spPr>
        <p:txBody>
          <a:bodyPr>
            <a:normAutofit fontScale="77500" lnSpcReduction="20000"/>
          </a:bodyPr>
          <a:lstStyle/>
          <a:p>
            <a:r>
              <a:rPr lang="ru-RU" sz="2000" dirty="0" smtClean="0"/>
              <a:t>Графическая,  буквенная, математическая, </a:t>
            </a:r>
            <a:r>
              <a:rPr lang="ru-RU" sz="2000" dirty="0" err="1" smtClean="0"/>
              <a:t>инфометрическая</a:t>
            </a:r>
            <a:r>
              <a:rPr lang="ru-RU" sz="2000" dirty="0" smtClean="0"/>
              <a:t>  запись элементов. </a:t>
            </a:r>
          </a:p>
          <a:p>
            <a:r>
              <a:rPr lang="ru-RU" sz="2000" dirty="0" smtClean="0"/>
              <a:t>Для </a:t>
            </a:r>
            <a:r>
              <a:rPr lang="ru-RU" sz="2000" dirty="0"/>
              <a:t>представления синтагматических и иерархических отношений языковых единиц используются различного типа </a:t>
            </a:r>
            <a:r>
              <a:rPr lang="ru-RU" sz="2000" b="1" i="1" dirty="0">
                <a:solidFill>
                  <a:srgbClr val="C00000"/>
                </a:solidFill>
              </a:rPr>
              <a:t>графы</a:t>
            </a:r>
            <a:r>
              <a:rPr lang="ru-RU" sz="2000" dirty="0"/>
              <a:t>, например, </a:t>
            </a:r>
            <a:r>
              <a:rPr lang="ru-RU" sz="2000" i="1" dirty="0"/>
              <a:t>деревья зависимостей</a:t>
            </a:r>
            <a:r>
              <a:rPr lang="ru-RU" sz="2000" dirty="0"/>
              <a:t> и </a:t>
            </a:r>
            <a:r>
              <a:rPr lang="ru-RU" sz="2000" i="1" dirty="0"/>
              <a:t>деревья составляющих</a:t>
            </a:r>
            <a:r>
              <a:rPr lang="ru-RU" sz="2000" dirty="0"/>
              <a:t>. Иерархические отношения между синтаксическими составляющими представляются в виде </a:t>
            </a:r>
            <a:r>
              <a:rPr lang="ru-RU" sz="2000" i="1" dirty="0">
                <a:solidFill>
                  <a:srgbClr val="FF0000"/>
                </a:solidFill>
              </a:rPr>
              <a:t>скобочной записи</a:t>
            </a:r>
            <a:r>
              <a:rPr lang="ru-RU" sz="2000" dirty="0">
                <a:solidFill>
                  <a:srgbClr val="FF0000"/>
                </a:solidFill>
              </a:rPr>
              <a:t> (метод </a:t>
            </a:r>
            <a:r>
              <a:rPr lang="ru-RU" sz="2000" dirty="0" smtClean="0">
                <a:solidFill>
                  <a:srgbClr val="FF0000"/>
                </a:solidFill>
              </a:rPr>
              <a:t>НС). </a:t>
            </a:r>
            <a:r>
              <a:rPr lang="ru-RU" sz="2000" dirty="0"/>
              <a:t>Иерархия есть упорядоченная последовательность единиц в классе. </a:t>
            </a:r>
            <a:endParaRPr lang="ru-RU" sz="2000" dirty="0" smtClean="0"/>
          </a:p>
          <a:p>
            <a:r>
              <a:rPr lang="ru-RU" sz="2000" dirty="0" smtClean="0"/>
              <a:t>Металингвистическая запись – пример записи семантики языка в перечне </a:t>
            </a:r>
            <a:r>
              <a:rPr lang="ru-RU" sz="2000" dirty="0" smtClean="0">
                <a:solidFill>
                  <a:srgbClr val="00B0F0"/>
                </a:solidFill>
              </a:rPr>
              <a:t>семантических примитивов </a:t>
            </a:r>
            <a:r>
              <a:rPr lang="ru-RU" sz="2000" dirty="0" err="1" smtClean="0">
                <a:solidFill>
                  <a:srgbClr val="00B0F0"/>
                </a:solidFill>
              </a:rPr>
              <a:t>А.Вежбицкой</a:t>
            </a:r>
            <a:r>
              <a:rPr lang="ru-RU" sz="2000" dirty="0" smtClean="0">
                <a:solidFill>
                  <a:srgbClr val="00B0F0"/>
                </a:solidFill>
              </a:rPr>
              <a:t> (кто, никто, знать, говорить, думать,  идти, делать..)</a:t>
            </a:r>
            <a:r>
              <a:rPr lang="ru-RU" sz="2000" dirty="0" smtClean="0"/>
              <a:t>. </a:t>
            </a:r>
          </a:p>
          <a:p>
            <a:r>
              <a:rPr lang="ru-RU" sz="2000" dirty="0" smtClean="0"/>
              <a:t>Для </a:t>
            </a:r>
            <a:r>
              <a:rPr lang="ru-RU" sz="2000" dirty="0"/>
              <a:t>формального представления </a:t>
            </a:r>
            <a:r>
              <a:rPr lang="ru-RU" sz="2000" dirty="0">
                <a:hlinkClick r:id="rId2"/>
              </a:rPr>
              <a:t>семантических</a:t>
            </a:r>
            <a:r>
              <a:rPr lang="ru-RU" sz="2000" dirty="0"/>
              <a:t> отношений используются </a:t>
            </a:r>
            <a:r>
              <a:rPr lang="ru-RU" sz="2000" i="1" dirty="0">
                <a:solidFill>
                  <a:srgbClr val="FF0000"/>
                </a:solidFill>
              </a:rPr>
              <a:t>семантические </a:t>
            </a:r>
            <a:r>
              <a:rPr lang="ru-RU" sz="2000" i="1" dirty="0" smtClean="0">
                <a:solidFill>
                  <a:srgbClr val="FF0000"/>
                </a:solidFill>
              </a:rPr>
              <a:t>сети</a:t>
            </a:r>
            <a:r>
              <a:rPr lang="ru-RU" sz="2000" dirty="0" smtClean="0">
                <a:solidFill>
                  <a:srgbClr val="FF0000"/>
                </a:solidFill>
              </a:rPr>
              <a:t>, </a:t>
            </a:r>
            <a:r>
              <a:rPr lang="ru-RU" sz="2000" i="1" dirty="0" smtClean="0">
                <a:solidFill>
                  <a:srgbClr val="FF0000"/>
                </a:solidFill>
              </a:rPr>
              <a:t>фреймы и т.д.</a:t>
            </a:r>
            <a:r>
              <a:rPr lang="ru-RU" sz="2000" dirty="0" smtClean="0">
                <a:solidFill>
                  <a:srgbClr val="FF0000"/>
                </a:solidFill>
              </a:rPr>
              <a:t>. </a:t>
            </a:r>
          </a:p>
          <a:p>
            <a:r>
              <a:rPr lang="ru-RU" sz="2000" dirty="0" smtClean="0"/>
              <a:t>Примеры формализации: </a:t>
            </a:r>
          </a:p>
          <a:p>
            <a:r>
              <a:rPr lang="en-US" sz="2000" dirty="0" smtClean="0"/>
              <a:t>S-V-C  (</a:t>
            </a:r>
            <a:r>
              <a:rPr lang="ru-RU" sz="2000" dirty="0" smtClean="0"/>
              <a:t>тип строя предложения, </a:t>
            </a:r>
            <a:r>
              <a:rPr lang="ru-RU" sz="2000" dirty="0" err="1" smtClean="0"/>
              <a:t>вербоцентризм</a:t>
            </a:r>
            <a:r>
              <a:rPr lang="en-US" sz="2000" dirty="0" smtClean="0"/>
              <a:t>)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Деривация: стол </a:t>
            </a:r>
            <a:r>
              <a:rPr lang="en-US" sz="2000" dirty="0" smtClean="0">
                <a:solidFill>
                  <a:srgbClr val="FF0000"/>
                </a:solidFill>
              </a:rPr>
              <a:t>&gt;</a:t>
            </a:r>
            <a:r>
              <a:rPr lang="ru-RU" sz="2000" dirty="0" smtClean="0"/>
              <a:t> столик;</a:t>
            </a:r>
          </a:p>
          <a:p>
            <a:r>
              <a:rPr lang="ru-RU" sz="2000" dirty="0" smtClean="0"/>
              <a:t>Этимологическое происхождение: Лингвистика </a:t>
            </a:r>
            <a:r>
              <a:rPr lang="en-US" sz="2000" dirty="0" smtClean="0"/>
              <a:t>&gt; </a:t>
            </a:r>
            <a:r>
              <a:rPr lang="ru-RU" sz="2000" dirty="0" smtClean="0"/>
              <a:t>лат. </a:t>
            </a:r>
            <a:r>
              <a:rPr lang="en-US" sz="2000" i="1" dirty="0" smtClean="0"/>
              <a:t>Lingua</a:t>
            </a:r>
            <a:r>
              <a:rPr lang="ru-RU" sz="2000" i="1" dirty="0" smtClean="0"/>
              <a:t> </a:t>
            </a:r>
            <a:r>
              <a:rPr lang="ru-RU" sz="2000" dirty="0" smtClean="0"/>
              <a:t>+ суффикс </a:t>
            </a:r>
            <a:r>
              <a:rPr lang="ru-RU" sz="2000" i="1" dirty="0" err="1" smtClean="0"/>
              <a:t>истика</a:t>
            </a:r>
            <a:endParaRPr lang="ru-RU" sz="2000" i="1" dirty="0" smtClean="0"/>
          </a:p>
          <a:p>
            <a:r>
              <a:rPr lang="ru-RU" sz="2000" i="1" dirty="0" err="1" smtClean="0"/>
              <a:t>Инфометрия</a:t>
            </a:r>
            <a:r>
              <a:rPr lang="ru-RU" sz="2000" i="1" dirty="0" smtClean="0"/>
              <a:t> – представление модели в виде рисунка, картинки, графика с </a:t>
            </a:r>
            <a:r>
              <a:rPr lang="ru-RU" sz="2000" i="1" dirty="0" err="1" smtClean="0"/>
              <a:t>колличественными</a:t>
            </a:r>
            <a:r>
              <a:rPr lang="ru-RU" sz="2000" i="1" dirty="0" smtClean="0"/>
              <a:t> показателями</a:t>
            </a:r>
            <a:endParaRPr lang="en-US" sz="2000" i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191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типология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-</a:t>
            </a:r>
            <a:r>
              <a:rPr lang="ru-RU" sz="2800" dirty="0" smtClean="0"/>
              <a:t>эмпирические методы</a:t>
            </a:r>
          </a:p>
          <a:p>
            <a:r>
              <a:rPr lang="ru-RU" sz="2800" dirty="0"/>
              <a:t>э</a:t>
            </a:r>
            <a:r>
              <a:rPr lang="ru-RU" sz="2800" dirty="0" smtClean="0"/>
              <a:t>мпирико-дедуктивные</a:t>
            </a:r>
          </a:p>
          <a:p>
            <a:r>
              <a:rPr lang="ru-RU" sz="2800" dirty="0"/>
              <a:t>э</a:t>
            </a:r>
            <a:r>
              <a:rPr lang="ru-RU" sz="2800" dirty="0" smtClean="0"/>
              <a:t>вристические, теоретические (моделирование и др.)</a:t>
            </a:r>
          </a:p>
          <a:p>
            <a:pPr marL="0" indent="0">
              <a:buNone/>
            </a:pPr>
            <a:r>
              <a:rPr lang="ru-RU" sz="2800" dirty="0"/>
              <a:t>Т</a:t>
            </a:r>
            <a:r>
              <a:rPr lang="ru-RU" sz="2800" dirty="0" smtClean="0"/>
              <a:t>риангуляционная методика в лингвистике= </a:t>
            </a:r>
            <a:r>
              <a:rPr lang="ru-RU" sz="2800" dirty="0"/>
              <a:t>с</a:t>
            </a:r>
            <a:r>
              <a:rPr lang="ru-RU" sz="2800" dirty="0" smtClean="0"/>
              <a:t>овмещение трех видов анализа  (теоретического, эмпирического/экспериментального, корпусного), для большей верификации данных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89845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Индукция  - Дедукция – векторы анализа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27189"/>
            <a:ext cx="8596668" cy="3880773"/>
          </a:xfrm>
        </p:spPr>
        <p:txBody>
          <a:bodyPr>
            <a:noAutofit/>
          </a:bodyPr>
          <a:lstStyle/>
          <a:p>
            <a:r>
              <a:rPr lang="ru-RU" dirty="0"/>
              <a:t>Количество единичных языковых фактов бесконечно, поэтому сбор всех фактов является принципиально неразрешимой задачей и не может быть конечной целью исследования. </a:t>
            </a:r>
            <a:r>
              <a:rPr lang="ru-RU" dirty="0" smtClean="0"/>
              <a:t>Процесс </a:t>
            </a:r>
            <a:r>
              <a:rPr lang="ru-RU" dirty="0"/>
              <a:t>научного исследования в такой ситуации может быть </a:t>
            </a:r>
            <a:r>
              <a:rPr lang="ru-RU" b="1" dirty="0"/>
              <a:t>двунаправленным: </a:t>
            </a:r>
            <a:r>
              <a:rPr lang="ru-RU" b="1" u="sng" dirty="0">
                <a:solidFill>
                  <a:srgbClr val="FF0000"/>
                </a:solidFill>
              </a:rPr>
              <a:t>от фактов к сущностям или от сущностей к </a:t>
            </a:r>
            <a:r>
              <a:rPr lang="ru-RU" b="1" u="sng" dirty="0" smtClean="0">
                <a:solidFill>
                  <a:srgbClr val="FF0000"/>
                </a:solidFill>
              </a:rPr>
              <a:t>фактам.</a:t>
            </a:r>
          </a:p>
          <a:p>
            <a:r>
              <a:rPr lang="ru-RU" dirty="0" smtClean="0"/>
              <a:t> </a:t>
            </a:r>
            <a:r>
              <a:rPr lang="ru-RU" dirty="0">
                <a:solidFill>
                  <a:srgbClr val="C00000"/>
                </a:solidFill>
              </a:rPr>
              <a:t>Индуктивный метод организации научного процесса </a:t>
            </a:r>
            <a:r>
              <a:rPr lang="ru-RU" dirty="0"/>
              <a:t>в целом состоит в сборе и документации конкретных явлений (фактов) с последующим их обобщением и переходом от фактов к лежащим в их основе сущностям. </a:t>
            </a:r>
            <a:r>
              <a:rPr lang="ru-RU" i="1" dirty="0" smtClean="0">
                <a:solidFill>
                  <a:srgbClr val="00B050"/>
                </a:solidFill>
              </a:rPr>
              <a:t>Факты обнаруживаются в реальности языка: в текстах, должны быть отобраны в контексте. 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Дедуктивный </a:t>
            </a:r>
            <a:r>
              <a:rPr lang="ru-RU" dirty="0">
                <a:solidFill>
                  <a:srgbClr val="C00000"/>
                </a:solidFill>
              </a:rPr>
              <a:t>метод </a:t>
            </a:r>
            <a:r>
              <a:rPr lang="ru-RU" dirty="0"/>
              <a:t>в качестве отправного пункта предполагает, напротив, основанное на определенных допущениях постулирование сущностей и проверку реальности этих сущностей их соответствием (или несоответствием) наблюдаемым фактам</a:t>
            </a:r>
            <a:r>
              <a:rPr lang="ru-RU" dirty="0" smtClean="0"/>
              <a:t>. Н-р</a:t>
            </a:r>
            <a:r>
              <a:rPr lang="ru-RU" i="1" dirty="0" smtClean="0"/>
              <a:t>: </a:t>
            </a:r>
            <a:r>
              <a:rPr lang="ru-RU" i="1" dirty="0" smtClean="0">
                <a:solidFill>
                  <a:srgbClr val="00B050"/>
                </a:solidFill>
              </a:rPr>
              <a:t>Допущение: грамматика, так же, как и лексика, отражает </a:t>
            </a:r>
            <a:r>
              <a:rPr lang="ru-RU" i="1" dirty="0" err="1" smtClean="0">
                <a:solidFill>
                  <a:srgbClr val="00B050"/>
                </a:solidFill>
              </a:rPr>
              <a:t>этнокогнитивную</a:t>
            </a:r>
            <a:r>
              <a:rPr lang="ru-RU" i="1" dirty="0" smtClean="0">
                <a:solidFill>
                  <a:srgbClr val="00B050"/>
                </a:solidFill>
              </a:rPr>
              <a:t> специфичность видения мира. Проверка на фактах</a:t>
            </a:r>
            <a:r>
              <a:rPr lang="ru-RU" dirty="0" smtClean="0">
                <a:solidFill>
                  <a:srgbClr val="00B050"/>
                </a:solidFill>
              </a:rPr>
              <a:t>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Гипотетико-индуктивно-</a:t>
            </a:r>
            <a:r>
              <a:rPr lang="ru-RU" b="1" dirty="0" smtClean="0">
                <a:solidFill>
                  <a:srgbClr val="FF0000"/>
                </a:solidFill>
              </a:rPr>
              <a:t>дедуктивная</a:t>
            </a:r>
            <a:r>
              <a:rPr lang="ru-RU" b="1" dirty="0" smtClean="0">
                <a:solidFill>
                  <a:srgbClr val="C00000"/>
                </a:solidFill>
              </a:rPr>
              <a:t>  траектория </a:t>
            </a:r>
            <a:r>
              <a:rPr lang="ru-RU" b="1" dirty="0" err="1" smtClean="0">
                <a:solidFill>
                  <a:srgbClr val="C00000"/>
                </a:solidFill>
              </a:rPr>
              <a:t>линг.исследования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0570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Гипотетико-индуктивно-дедуктивная траектория лингв. анализа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/>
              <a:t>Н</a:t>
            </a:r>
            <a:r>
              <a:rPr lang="ru-RU" sz="2400" dirty="0" smtClean="0"/>
              <a:t>а </a:t>
            </a:r>
            <a:r>
              <a:rPr lang="ru-RU" sz="2400" dirty="0"/>
              <a:t>начальной </a:t>
            </a:r>
            <a:r>
              <a:rPr lang="ru-RU" sz="2400" dirty="0" smtClean="0"/>
              <a:t>стадии, после предварительного наблюдения,  </a:t>
            </a:r>
            <a:r>
              <a:rPr lang="ru-RU" sz="2400" dirty="0"/>
              <a:t>дедуктивно выдвигаются некоторые гипотезы о языковых сущностях, которые затем индуктивно проверяются в процессе эмпирической работы с наблюдаемым языковым материалом </a:t>
            </a:r>
            <a:r>
              <a:rPr lang="ru-RU" sz="2400" dirty="0" smtClean="0"/>
              <a:t>и дедуктивных  </a:t>
            </a:r>
            <a:r>
              <a:rPr lang="ru-RU" sz="2400" dirty="0"/>
              <a:t>обобщений. Как правило, при этом обнаруживается определенное (порою значительное) несоответствие постулированных сущностей и индуктивно полученных обобщений. Это требует на очередном цикле новых дедуктивных построений и их последующей индуктивной </a:t>
            </a:r>
            <a:r>
              <a:rPr lang="ru-RU" sz="2400" dirty="0" smtClean="0"/>
              <a:t>проверки.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39356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Лингвистическое наблюдение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0684" y="1276351"/>
            <a:ext cx="8596668" cy="4479262"/>
          </a:xfrm>
        </p:spPr>
        <p:txBody>
          <a:bodyPr>
            <a:normAutofit fontScale="85000" lnSpcReduction="10000"/>
          </a:bodyPr>
          <a:lstStyle/>
          <a:p>
            <a:pPr marL="82296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лингвистического наблюдения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основной метод исследования языка, который заключается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сосредоточенном целенаправленном рассмотрении  предметной сферы,  выделении (отборе)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конкретных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языковых явлений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их последовательном описании с точки зрения их структуры и/или функционирования.</a:t>
            </a:r>
          </a:p>
          <a:p>
            <a:pPr marL="82296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варианта 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сплошная выборка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(анализ определенной совокупности текстов, полный текст одного произведения и под.) 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частичная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выборка.</a:t>
            </a:r>
          </a:p>
          <a:p>
            <a:pPr marL="82296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Лингвист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обобщает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зафиксированные в результате лингвистического наблюдения данные и делает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о значениях и функциях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зафиксированных в ходе наблюдения языковых единиц.</a:t>
            </a:r>
          </a:p>
          <a:p>
            <a:r>
              <a:rPr lang="ru-RU" sz="2000" dirty="0" smtClean="0"/>
              <a:t>Результаты </a:t>
            </a:r>
            <a:r>
              <a:rPr lang="ru-RU" sz="2000" dirty="0"/>
              <a:t>фиксируются в словесной и символической форме, в форме таблиц, графиков, </a:t>
            </a:r>
            <a:r>
              <a:rPr lang="ru-RU" sz="2000" dirty="0" err="1" smtClean="0"/>
              <a:t>дефиниций.Составляется</a:t>
            </a:r>
            <a:r>
              <a:rPr lang="ru-RU" sz="2000" dirty="0" smtClean="0"/>
              <a:t> КОРПУС эмпирических данных (текстов)</a:t>
            </a:r>
            <a:endParaRPr lang="ru-RU" sz="2000" dirty="0"/>
          </a:p>
          <a:p>
            <a:r>
              <a:rPr lang="ru-RU" sz="2000" i="1" u="sng" dirty="0"/>
              <a:t>Словарь лингвистических терминов</a:t>
            </a:r>
            <a:r>
              <a:rPr lang="ru-RU" sz="2000" i="1" dirty="0"/>
              <a:t>: Изд. 5-е, </a:t>
            </a:r>
            <a:r>
              <a:rPr lang="ru-RU" sz="2000" i="1" dirty="0" err="1"/>
              <a:t>испр</a:t>
            </a:r>
            <a:r>
              <a:rPr lang="ru-RU" sz="2000" i="1" dirty="0"/>
              <a:t>-е и </a:t>
            </a:r>
            <a:r>
              <a:rPr lang="ru-RU" sz="2000" i="1" dirty="0" err="1"/>
              <a:t>дополн</a:t>
            </a:r>
            <a:r>
              <a:rPr lang="ru-RU" sz="2000" i="1" dirty="0"/>
              <a:t>. — Назрань: Изд-во "Пилигрим". Т.В. </a:t>
            </a:r>
            <a:r>
              <a:rPr lang="ru-RU" sz="2000" i="1" dirty="0" err="1" smtClean="0"/>
              <a:t>Жеребило</a:t>
            </a:r>
            <a:r>
              <a:rPr lang="ru-RU" sz="2000" i="1" dirty="0" smtClean="0"/>
              <a:t>. 2010</a:t>
            </a:r>
          </a:p>
          <a:p>
            <a:r>
              <a:rPr lang="ru-RU" sz="2000" i="1" u="sng" dirty="0" smtClean="0">
                <a:solidFill>
                  <a:srgbClr val="FF0000"/>
                </a:solidFill>
              </a:rPr>
              <a:t>Пассивное, непосредственное (регистрационное наблюдение) – включенное наблюдение</a:t>
            </a:r>
            <a:endParaRPr lang="ru-RU" sz="2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116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Описание. Процедура описания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14451"/>
            <a:ext cx="8596668" cy="472691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И</a:t>
            </a:r>
            <a:r>
              <a:rPr lang="ru-RU" dirty="0" smtClean="0"/>
              <a:t>сходным </a:t>
            </a:r>
            <a:r>
              <a:rPr lang="ru-RU" dirty="0"/>
              <a:t>пунктом </a:t>
            </a:r>
            <a:r>
              <a:rPr lang="ru-RU" dirty="0" smtClean="0"/>
              <a:t>является </a:t>
            </a:r>
            <a:r>
              <a:rPr lang="ru-RU" dirty="0"/>
              <a:t>формирование первичного предмета описания </a:t>
            </a:r>
            <a:r>
              <a:rPr lang="ru-RU" dirty="0" smtClean="0"/>
              <a:t>отобранных  явлений и фактов – </a:t>
            </a:r>
            <a:r>
              <a:rPr lang="ru-RU" u="sng" dirty="0" smtClean="0">
                <a:solidFill>
                  <a:srgbClr val="C00000"/>
                </a:solidFill>
              </a:rPr>
              <a:t>определение «сетки описания»  </a:t>
            </a:r>
            <a:r>
              <a:rPr lang="ru-RU" dirty="0" smtClean="0">
                <a:solidFill>
                  <a:srgbClr val="C00000"/>
                </a:solidFill>
              </a:rPr>
              <a:t>— </a:t>
            </a:r>
            <a:r>
              <a:rPr lang="ru-RU" dirty="0">
                <a:solidFill>
                  <a:srgbClr val="C00000"/>
                </a:solidFill>
              </a:rPr>
              <a:t>признаков</a:t>
            </a:r>
            <a:r>
              <a:rPr lang="ru-RU" dirty="0"/>
              <a:t>, параметров и характеристик объекта, </a:t>
            </a:r>
            <a:r>
              <a:rPr lang="ru-RU" dirty="0" err="1"/>
              <a:t>маркирующихся</a:t>
            </a:r>
            <a:r>
              <a:rPr lang="ru-RU" dirty="0"/>
              <a:t> в качестве значимых и существенных, и составляющих основной аналитический фокус наблюдения и описания (операции, осуществляемые в границах данной процедуры носят преимущественно аналитический характер);</a:t>
            </a:r>
          </a:p>
          <a:p>
            <a:r>
              <a:rPr lang="ru-RU" dirty="0"/>
              <a:t>основной </a:t>
            </a:r>
            <a:r>
              <a:rPr lang="ru-RU" dirty="0" smtClean="0"/>
              <a:t>путь применения метода  </a:t>
            </a:r>
            <a:r>
              <a:rPr lang="ru-RU" dirty="0"/>
              <a:t>проходит через </a:t>
            </a:r>
            <a:r>
              <a:rPr lang="ru-RU" dirty="0" smtClean="0"/>
              <a:t>АНАЛИЗ - </a:t>
            </a:r>
            <a:r>
              <a:rPr lang="ru-RU" b="1" u="sng" dirty="0" smtClean="0">
                <a:solidFill>
                  <a:srgbClr val="FF0000"/>
                </a:solidFill>
              </a:rPr>
              <a:t>выделение признаков  и характеристик, их  систематизацию </a:t>
            </a:r>
            <a:r>
              <a:rPr lang="ru-RU" b="1" u="sng" dirty="0">
                <a:solidFill>
                  <a:srgbClr val="FF0000"/>
                </a:solidFill>
              </a:rPr>
              <a:t>или распределение по </a:t>
            </a:r>
            <a:r>
              <a:rPr lang="ru-RU" b="1" u="sng" dirty="0" smtClean="0">
                <a:solidFill>
                  <a:srgbClr val="FF0000"/>
                </a:solidFill>
              </a:rPr>
              <a:t>категориям</a:t>
            </a:r>
            <a:r>
              <a:rPr lang="ru-RU" u="sng" dirty="0" smtClean="0"/>
              <a:t>,</a:t>
            </a:r>
            <a:r>
              <a:rPr lang="ru-RU" dirty="0" smtClean="0"/>
              <a:t> открывающих </a:t>
            </a:r>
            <a:r>
              <a:rPr lang="ru-RU" dirty="0"/>
              <a:t>возможность исследования его состава, структуры, характеристик, наиболее общих отношений между ними, а также предметно заданных качеств (распределение и поляризация данных по типам, классам, видам, родам или категориям, напротив, реализуется преимущественно в синтетическом ключе);</a:t>
            </a:r>
          </a:p>
          <a:p>
            <a:r>
              <a:rPr lang="ru-RU" dirty="0"/>
              <a:t>материал, собранный и вторично </a:t>
            </a:r>
            <a:r>
              <a:rPr lang="ru-RU" dirty="0" smtClean="0"/>
              <a:t>описанный - переработанный </a:t>
            </a:r>
            <a:r>
              <a:rPr lang="ru-RU" dirty="0"/>
              <a:t>по категориям, классам, группам, видам или </a:t>
            </a:r>
            <a:r>
              <a:rPr lang="ru-RU" dirty="0">
                <a:solidFill>
                  <a:srgbClr val="FF0000"/>
                </a:solidFill>
              </a:rPr>
              <a:t>типам </a:t>
            </a:r>
            <a:r>
              <a:rPr lang="ru-RU" dirty="0" smtClean="0">
                <a:solidFill>
                  <a:srgbClr val="FF0000"/>
                </a:solidFill>
              </a:rPr>
              <a:t> (КЛАССИЦИРОВАННЫЙ В КОНЦЕ ОПИСАНИЯ) подаётся </a:t>
            </a:r>
            <a:r>
              <a:rPr lang="ru-RU" u="sng" dirty="0">
                <a:solidFill>
                  <a:srgbClr val="FF0000"/>
                </a:solidFill>
              </a:rPr>
              <a:t>на выход углубленного </a:t>
            </a:r>
            <a:r>
              <a:rPr lang="ru-RU" u="sng" dirty="0"/>
              <a:t>научного </a:t>
            </a:r>
            <a:r>
              <a:rPr lang="ru-RU" u="sng" dirty="0" smtClean="0"/>
              <a:t>исследования путем интерпретации, моделирования и т.д. </a:t>
            </a:r>
            <a:endParaRPr lang="ru-RU" u="sng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84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Сбор и документация фактов</a:t>
            </a:r>
            <a:br>
              <a:rPr lang="ru-RU" dirty="0" smtClean="0"/>
            </a:br>
            <a:r>
              <a:rPr lang="ru-RU" dirty="0" smtClean="0"/>
              <a:t>Наблюдение и описание в интеграле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dirty="0"/>
              <a:t>Метод </a:t>
            </a:r>
            <a:r>
              <a:rPr lang="ru-RU" sz="2000" b="1" dirty="0">
                <a:solidFill>
                  <a:srgbClr val="C00000"/>
                </a:solidFill>
              </a:rPr>
              <a:t>пассивного наблюдения (иначе именуемый </a:t>
            </a:r>
            <a:r>
              <a:rPr lang="ru-RU" sz="2000" b="1" dirty="0" smtClean="0">
                <a:solidFill>
                  <a:srgbClr val="C00000"/>
                </a:solidFill>
              </a:rPr>
              <a:t>непосредственным, регистрационным</a:t>
            </a:r>
            <a:r>
              <a:rPr lang="ru-RU" sz="2000" dirty="0"/>
              <a:t>) предпочитается тогда, когда необходимо получить максимально достоверный языковой материал, независимый от воли исследователя и процесса извлечения языковых данных. Таким материалом является спонтанная речь носителей языка в естественной коммуникативной </a:t>
            </a:r>
            <a:r>
              <a:rPr lang="ru-RU" sz="2000" dirty="0" smtClean="0"/>
              <a:t>ситуации. </a:t>
            </a:r>
          </a:p>
          <a:p>
            <a:r>
              <a:rPr lang="ru-RU" sz="2000" dirty="0" smtClean="0"/>
              <a:t>Широко </a:t>
            </a:r>
            <a:r>
              <a:rPr lang="ru-RU" sz="2000" dirty="0"/>
              <a:t>распространенной практикой </a:t>
            </a:r>
            <a:r>
              <a:rPr lang="ru-RU" sz="2000" dirty="0" smtClean="0"/>
              <a:t>в то же время является </a:t>
            </a:r>
            <a:r>
              <a:rPr lang="ru-RU" sz="2000" dirty="0"/>
              <a:t>использование примеров из </a:t>
            </a:r>
            <a:r>
              <a:rPr lang="ru-RU" sz="2000" dirty="0" smtClean="0"/>
              <a:t>письменных текстов. В </a:t>
            </a:r>
            <a:r>
              <a:rPr lang="ru-RU" sz="2000" dirty="0"/>
              <a:t>последние десятилетия технические средства </a:t>
            </a:r>
            <a:r>
              <a:rPr lang="ru-RU" sz="2000" dirty="0" smtClean="0"/>
              <a:t>предоставили </a:t>
            </a:r>
            <a:r>
              <a:rPr lang="ru-RU" sz="2000" dirty="0"/>
              <a:t>исследователям неограниченный доступ к </a:t>
            </a:r>
            <a:r>
              <a:rPr lang="ru-RU" sz="2000" dirty="0" smtClean="0"/>
              <a:t>языковым  фактам благодаря  </a:t>
            </a:r>
            <a:r>
              <a:rPr lang="ru-RU" sz="2000" b="1" dirty="0" smtClean="0">
                <a:solidFill>
                  <a:srgbClr val="C00000"/>
                </a:solidFill>
              </a:rPr>
              <a:t>НАЦИОНАЛЬНЫМ КОРПУСАМ </a:t>
            </a:r>
            <a:r>
              <a:rPr lang="ru-RU" sz="2000" dirty="0" smtClean="0"/>
              <a:t>ЯЗЫКА. Критерий наблюдения – репрезентативность языкового явления с применением </a:t>
            </a:r>
            <a:r>
              <a:rPr lang="ru-RU" sz="2000" dirty="0" smtClean="0">
                <a:solidFill>
                  <a:srgbClr val="C00000"/>
                </a:solidFill>
              </a:rPr>
              <a:t>квантитативного анализа. Переход к ОПИСАНИЮ корпуса языковых фактов.</a:t>
            </a:r>
            <a:endParaRPr 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67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 КОРПУС ЯЗЫКА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95401"/>
            <a:ext cx="8596668" cy="4745962"/>
          </a:xfrm>
        </p:spPr>
        <p:txBody>
          <a:bodyPr>
            <a:normAutofit fontScale="92500"/>
          </a:bodyPr>
          <a:lstStyle/>
          <a:p>
            <a:r>
              <a:rPr lang="ru-RU" dirty="0"/>
              <a:t>Корпус — это </a:t>
            </a:r>
            <a:r>
              <a:rPr lang="ru-RU" dirty="0" smtClean="0"/>
              <a:t> совокупность отобранных по определенному критерию и аннотированных языковых фактов (письменных и устных текстов, отдельных лексем),  в более общем смысле - информационно-справочная </a:t>
            </a:r>
            <a:r>
              <a:rPr lang="ru-RU" dirty="0"/>
              <a:t>система, основанная на собрании текстов на некотором языке в электронной форме. Национальный корпус представляет данный язык на определенном этапе (или этапах) его существования и во всём многообразии жанров, стилей, территориальных и социальных вариантов и т. п. 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u="sng" dirty="0">
                <a:solidFill>
                  <a:srgbClr val="7030A0"/>
                </a:solidFill>
              </a:rPr>
              <a:t>Я</a:t>
            </a:r>
            <a:r>
              <a:rPr lang="ru-RU" b="1" u="sng" dirty="0" smtClean="0">
                <a:solidFill>
                  <a:srgbClr val="7030A0"/>
                </a:solidFill>
              </a:rPr>
              <a:t>зыковой </a:t>
            </a:r>
            <a:r>
              <a:rPr lang="ru-RU" b="1" u="sng" dirty="0">
                <a:solidFill>
                  <a:srgbClr val="7030A0"/>
                </a:solidFill>
              </a:rPr>
              <a:t>корпус текст</a:t>
            </a:r>
            <a:r>
              <a:rPr lang="ru-RU" u="sng" dirty="0"/>
              <a:t>ов </a:t>
            </a:r>
            <a:r>
              <a:rPr lang="ru-RU" dirty="0"/>
              <a:t>есть</a:t>
            </a:r>
          </a:p>
          <a:p>
            <a:r>
              <a:rPr lang="ru-RU" dirty="0"/>
              <a:t>«большой, представленный в электронном виде, унифицированный,</a:t>
            </a:r>
          </a:p>
          <a:p>
            <a:r>
              <a:rPr lang="ru-RU" dirty="0"/>
              <a:t>структурированный, размеченный, филологически компетентный</a:t>
            </a:r>
          </a:p>
          <a:p>
            <a:r>
              <a:rPr lang="ru-RU" dirty="0"/>
              <a:t>массив языковых данных, </a:t>
            </a:r>
            <a:endParaRPr lang="ru-RU" dirty="0" smtClean="0"/>
          </a:p>
          <a:p>
            <a:r>
              <a:rPr lang="ru-RU" dirty="0" smtClean="0"/>
              <a:t>предназначенный </a:t>
            </a:r>
            <a:r>
              <a:rPr lang="ru-RU" dirty="0"/>
              <a:t>для решения </a:t>
            </a:r>
            <a:r>
              <a:rPr lang="ru-RU" dirty="0" smtClean="0"/>
              <a:t>конкретных </a:t>
            </a:r>
            <a:r>
              <a:rPr lang="ru-RU" dirty="0"/>
              <a:t>лингвистических задач» [Захаров 2011, 7</a:t>
            </a:r>
            <a:r>
              <a:rPr lang="ru-RU" dirty="0" smtClean="0"/>
              <a:t>] (см. список работ по </a:t>
            </a:r>
            <a:r>
              <a:rPr lang="ru-RU" dirty="0" err="1" smtClean="0"/>
              <a:t>Копусной</a:t>
            </a:r>
            <a:r>
              <a:rPr lang="ru-RU" dirty="0" smtClean="0"/>
              <a:t> лингвистике в Общем разделе ресурса 1210)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1490590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Бегущая строка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1119</TotalTime>
  <Words>2166</Words>
  <Application>Microsoft Office PowerPoint</Application>
  <PresentationFormat>Произвольный</PresentationFormat>
  <Paragraphs>132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Грань</vt:lpstr>
      <vt:lpstr>История и методология науки. </vt:lpstr>
      <vt:lpstr>Пункты раскрытия темы</vt:lpstr>
      <vt:lpstr>Общая типология</vt:lpstr>
      <vt:lpstr>Индукция  - Дедукция – векторы анализа</vt:lpstr>
      <vt:lpstr>Гипотетико-индуктивно-дедуктивная траектория лингв. анализа </vt:lpstr>
      <vt:lpstr>Лингвистическое наблюдение</vt:lpstr>
      <vt:lpstr>Описание. Процедура описания </vt:lpstr>
      <vt:lpstr>Сбор и документация фактов Наблюдение и описание в интеграле</vt:lpstr>
      <vt:lpstr>  КОРПУС ЯЗЫКА </vt:lpstr>
      <vt:lpstr>Национальные Онлайн-корпуса</vt:lpstr>
      <vt:lpstr>Подкорпуса НАЦИОНАЛЬНОГО КОРПУСА русского языка </vt:lpstr>
      <vt:lpstr>Активный способ сбора и обработки данных – ЭКСПЕРИМЕНТ, лингвистический эксперимент </vt:lpstr>
      <vt:lpstr>Инструментальные экспериментальные методы</vt:lpstr>
      <vt:lpstr>Анализ, Синтез, Интерпретация, контент-анализ  </vt:lpstr>
      <vt:lpstr>КЛАССИФИКАЦИЯ </vt:lpstr>
      <vt:lpstr> Логическая основа процедуры классификации</vt:lpstr>
      <vt:lpstr>Пример применения анализа /синтеза в лингвистике</vt:lpstr>
      <vt:lpstr>Методы количественного (квантитативного) анализа </vt:lpstr>
      <vt:lpstr>Метод моделирования</vt:lpstr>
      <vt:lpstr> Моделирование </vt:lpstr>
      <vt:lpstr>Особо активные сферы применения моделирования в современной лингвистике</vt:lpstr>
      <vt:lpstr>Требования к модели </vt:lpstr>
      <vt:lpstr>Основные виды моделей </vt:lpstr>
      <vt:lpstr>Формализация и схематизация в моделировании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ЭТНОСЕМОМЕТРИЯ ЗНАКОВ «ИННОВАЦИЯ» И «创新»:        СРАВНИТЕЛЬНЫЕ РУССКО-КИТАЙСКИЕ ПАРАЛЛЕЛИ</dc:title>
  <dc:creator>DNA7 X86</dc:creator>
  <cp:lastModifiedBy>User</cp:lastModifiedBy>
  <cp:revision>227</cp:revision>
  <dcterms:created xsi:type="dcterms:W3CDTF">2016-05-16T11:04:38Z</dcterms:created>
  <dcterms:modified xsi:type="dcterms:W3CDTF">2024-09-14T23:25:12Z</dcterms:modified>
</cp:coreProperties>
</file>