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5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4" r:id="rId27"/>
    <p:sldId id="281" r:id="rId28"/>
    <p:sldId id="282" r:id="rId29"/>
    <p:sldId id="283" r:id="rId3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uscorpora.ru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Физический облик человека по данным  русского языка</a:t>
            </a:r>
            <a:endParaRPr lang="ru-RU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Облик взрослого мужчины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3124200" cy="2057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мужчина</a:t>
            </a:r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безбородый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безусый</a:t>
            </a:r>
          </a:p>
          <a:p>
            <a:pPr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10000" y="1600201"/>
            <a:ext cx="4876800" cy="914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женщина       ребенок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N145\Desktop\Leo-Tolstoy-portresi-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0"/>
            <a:ext cx="2128999" cy="2581274"/>
          </a:xfrm>
          <a:prstGeom prst="rect">
            <a:avLst/>
          </a:prstGeom>
          <a:noFill/>
        </p:spPr>
      </p:pic>
      <p:pic>
        <p:nvPicPr>
          <p:cNvPr id="2054" name="Picture 6" descr="http://im7-tub-ru.yandex.net/i?id=39062650-26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657600"/>
            <a:ext cx="2391156" cy="2717223"/>
          </a:xfrm>
          <a:prstGeom prst="rect">
            <a:avLst/>
          </a:prstGeom>
          <a:noFill/>
        </p:spPr>
      </p:pic>
      <p:pic>
        <p:nvPicPr>
          <p:cNvPr id="9" name="Picture 6" descr="http://im7-tub-ru.yandex.net/i?id=39062650-26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733800"/>
            <a:ext cx="2391156" cy="27172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8915400" cy="5562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Норма</a:t>
            </a:r>
          </a:p>
          <a:p>
            <a:pPr>
              <a:buNone/>
            </a:pP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здоровье</a:t>
            </a:r>
          </a:p>
          <a:p>
            <a:pPr>
              <a:buNone/>
            </a:pPr>
            <a:endParaRPr lang="ru-RU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Не-норма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</a:p>
          <a:p>
            <a:r>
              <a:rPr lang="ru-RU" sz="3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бестелесный</a:t>
            </a:r>
            <a:endParaRPr lang="ru-RU" sz="3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бесплотный 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не имеющий тела, плоти,                                                                  т.е. исхудалый,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’</a:t>
            </a:r>
            <a:endParaRPr lang="ru-RU" sz="3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бескровный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бледный, не имеющий                 румянца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’</a:t>
            </a:r>
            <a:endParaRPr lang="ru-RU" sz="3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04800"/>
            <a:ext cx="4038600" cy="281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533400"/>
            <a:ext cx="5638800" cy="5592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Не-норма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некомплект</a:t>
            </a:r>
          </a:p>
          <a:p>
            <a:pPr indent="0"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беззубый, безногий, безрукий</a:t>
            </a:r>
          </a:p>
          <a:p>
            <a:pPr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не имеющий зуба, ноги, руки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’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533400"/>
            <a:ext cx="29718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Норма</a:t>
            </a: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гармония</a:t>
            </a:r>
          </a:p>
          <a:p>
            <a:r>
              <a:rPr lang="ru-RU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комплект</a:t>
            </a:r>
            <a:endParaRPr lang="ru-RU" sz="4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Важный      </a:t>
            </a:r>
            <a:r>
              <a:rPr lang="en-US" dirty="0" smtClean="0">
                <a:solidFill>
                  <a:srgbClr val="0070C0"/>
                </a:solidFill>
              </a:rPr>
              <a:t>/</a:t>
            </a:r>
            <a:r>
              <a:rPr lang="ru-RU" dirty="0" smtClean="0">
                <a:solidFill>
                  <a:srgbClr val="0070C0"/>
                </a:solidFill>
              </a:rPr>
              <a:t>        неважный орган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>
            <a:normAutofit/>
          </a:bodyPr>
          <a:lstStyle/>
          <a:p>
            <a:r>
              <a:rPr lang="ru-RU" sz="3600" i="1" dirty="0" smtClean="0"/>
              <a:t>без</a:t>
            </a:r>
            <a:r>
              <a:rPr lang="ru-RU" sz="3600" b="1" i="1" dirty="0" smtClean="0"/>
              <a:t>зуб</a:t>
            </a:r>
            <a:r>
              <a:rPr lang="ru-RU" sz="3600" i="1" dirty="0" smtClean="0"/>
              <a:t>ый</a:t>
            </a:r>
          </a:p>
          <a:p>
            <a:r>
              <a:rPr lang="ru-RU" sz="3600" i="1" dirty="0" smtClean="0"/>
              <a:t>без</a:t>
            </a:r>
            <a:r>
              <a:rPr lang="ru-RU" sz="3600" b="1" i="1" dirty="0" smtClean="0"/>
              <a:t>волос</a:t>
            </a:r>
            <a:r>
              <a:rPr lang="ru-RU" sz="3600" i="1" dirty="0" smtClean="0"/>
              <a:t>ый без</a:t>
            </a:r>
            <a:r>
              <a:rPr lang="ru-RU" sz="3600" b="1" i="1" dirty="0" smtClean="0"/>
              <a:t>голов</a:t>
            </a:r>
            <a:r>
              <a:rPr lang="ru-RU" sz="3600" i="1" dirty="0" smtClean="0"/>
              <a:t>ый,</a:t>
            </a:r>
          </a:p>
          <a:p>
            <a:r>
              <a:rPr lang="ru-RU" sz="3600" i="1" dirty="0" smtClean="0"/>
              <a:t>без</a:t>
            </a:r>
            <a:r>
              <a:rPr lang="ru-RU" sz="3600" b="1" i="1" dirty="0" smtClean="0"/>
              <a:t>ног</a:t>
            </a:r>
            <a:r>
              <a:rPr lang="ru-RU" sz="3600" i="1" dirty="0" smtClean="0"/>
              <a:t>ий</a:t>
            </a:r>
          </a:p>
          <a:p>
            <a:r>
              <a:rPr lang="ru-RU" sz="3600" i="1" dirty="0" smtClean="0"/>
              <a:t>без</a:t>
            </a:r>
            <a:r>
              <a:rPr lang="ru-RU" sz="3600" b="1" i="1" dirty="0" smtClean="0"/>
              <a:t>рук</a:t>
            </a:r>
            <a:r>
              <a:rPr lang="ru-RU" sz="3600" i="1" dirty="0" smtClean="0"/>
              <a:t>ий</a:t>
            </a:r>
          </a:p>
          <a:p>
            <a:r>
              <a:rPr lang="ru-RU" sz="3600" i="1" dirty="0" smtClean="0"/>
              <a:t>бесс</a:t>
            </a:r>
            <a:r>
              <a:rPr lang="ru-RU" sz="3600" b="1" i="1" dirty="0" smtClean="0"/>
              <a:t>ердеч</a:t>
            </a:r>
            <a:r>
              <a:rPr lang="ru-RU" sz="3600" i="1" dirty="0" smtClean="0"/>
              <a:t>ный</a:t>
            </a:r>
            <a:r>
              <a:rPr lang="ru-RU" sz="3600" dirty="0" smtClean="0"/>
              <a:t> </a:t>
            </a:r>
            <a:r>
              <a:rPr lang="ru-RU" sz="3600" i="1" dirty="0" smtClean="0"/>
              <a:t>без</a:t>
            </a:r>
            <a:r>
              <a:rPr lang="ru-RU" sz="3600" b="1" i="1" dirty="0" smtClean="0"/>
              <a:t>мозг</a:t>
            </a:r>
            <a:r>
              <a:rPr lang="ru-RU" sz="3600" i="1" dirty="0" smtClean="0"/>
              <a:t>лый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>
            <a:noAutofit/>
          </a:bodyPr>
          <a:lstStyle/>
          <a:p>
            <a:r>
              <a:rPr lang="ru-RU" sz="3600" dirty="0" smtClean="0"/>
              <a:t>ноздри</a:t>
            </a:r>
          </a:p>
          <a:p>
            <a:r>
              <a:rPr lang="ru-RU" sz="3600" dirty="0" smtClean="0"/>
              <a:t>щеки</a:t>
            </a:r>
          </a:p>
          <a:p>
            <a:r>
              <a:rPr lang="ru-RU" sz="3600" dirty="0" smtClean="0"/>
              <a:t>подбородок</a:t>
            </a:r>
          </a:p>
          <a:p>
            <a:r>
              <a:rPr lang="ru-RU" sz="3600" dirty="0" smtClean="0"/>
              <a:t>грудь</a:t>
            </a:r>
          </a:p>
          <a:p>
            <a:r>
              <a:rPr lang="ru-RU" sz="3600" dirty="0" smtClean="0"/>
              <a:t>легкие</a:t>
            </a:r>
          </a:p>
          <a:p>
            <a:r>
              <a:rPr lang="ru-RU" sz="3600" dirty="0" smtClean="0"/>
              <a:t>желудок</a:t>
            </a:r>
          </a:p>
          <a:p>
            <a:r>
              <a:rPr lang="ru-RU" sz="3600" dirty="0" smtClean="0"/>
              <a:t> печень</a:t>
            </a:r>
          </a:p>
          <a:p>
            <a:r>
              <a:rPr lang="ru-RU" sz="3600" dirty="0" smtClean="0"/>
              <a:t> почки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брови                   ресницы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486400"/>
          </a:xfrm>
        </p:spPr>
        <p:txBody>
          <a:bodyPr>
            <a:normAutofit lnSpcReduction="10000"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Безбровые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, как казалось, и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без ресниц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его чудные глаза были слабо прикрыты веками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(Павел Филонов).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Национальный корпус русского языка</a:t>
            </a:r>
          </a:p>
          <a:p>
            <a:pPr algn="ctr">
              <a:buNone/>
            </a:pPr>
            <a:r>
              <a:rPr lang="en-US" dirty="0" smtClean="0">
                <a:hlinkClick r:id="rId2"/>
              </a:rPr>
              <a:t>http://www.ruscorpora.ru/</a:t>
            </a:r>
            <a:r>
              <a:rPr lang="ru-RU" dirty="0" smtClean="0"/>
              <a:t>  </a:t>
            </a:r>
          </a:p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Его черные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безбровые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безресницые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глаза сделались такими страшными, что кадеты отшатнулись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(А.И.Куприн).</a:t>
            </a:r>
          </a:p>
          <a:p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без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губ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ый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без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рот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ый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без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лоб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ый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бес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шеи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без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мышеч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ный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бес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кож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ий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, бес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член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ный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533400"/>
            <a:ext cx="5257800" cy="55927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Не-норма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Некомплект = полное отсутствие</a:t>
            </a:r>
          </a:p>
          <a:p>
            <a:pPr indent="0">
              <a:spcBef>
                <a:spcPts val="0"/>
              </a:spcBef>
              <a:buNone/>
            </a:pPr>
            <a:r>
              <a:rPr lang="ru-RU" sz="3900" i="1" dirty="0" smtClean="0">
                <a:latin typeface="Times New Roman" pitchFamily="18" charset="0"/>
                <a:cs typeface="Times New Roman" pitchFamily="18" charset="0"/>
              </a:rPr>
              <a:t>беззубый, безногий, безрукий, безухий, беспалый</a:t>
            </a:r>
          </a:p>
          <a:p>
            <a:pPr indent="0">
              <a:spcBef>
                <a:spcPts val="0"/>
              </a:spcBef>
              <a:buNone/>
            </a:pPr>
            <a:r>
              <a:rPr lang="ru-RU" sz="3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не имеющий зуба или зубов, ноги или ног, руки или рук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’</a:t>
            </a:r>
            <a:endParaRPr lang="ru-RU" sz="3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533400"/>
            <a:ext cx="2971800" cy="55927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Норма</a:t>
            </a: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гармония</a:t>
            </a:r>
          </a:p>
          <a:p>
            <a:r>
              <a:rPr lang="ru-RU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комплект</a:t>
            </a:r>
            <a:endParaRPr lang="ru-RU" sz="4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Крайние оценки, отсутствие промежуточной зоны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кто не с нами, тот против нас; </a:t>
            </a:r>
          </a:p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курица не птица; </a:t>
            </a:r>
          </a:p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мало денег – это не деньги:</a:t>
            </a:r>
          </a:p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все или ничего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533400"/>
            <a:ext cx="5257800" cy="5592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Не-норма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Дисфункция</a:t>
            </a:r>
          </a:p>
          <a:p>
            <a:pPr indent="0"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безногий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‘не владеющий ногами, лишившийся способности ходить’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533400"/>
            <a:ext cx="41148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Норма</a:t>
            </a:r>
          </a:p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Физиологическая функция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661244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Я не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безногий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Безноги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й. Ходить не можешь, значит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безногий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(О. Козырев).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вдруг плеть полоснула по Христу, сломав ему ладонь у лица. Иона задержался, с остервенением лупцуя Христа, а тот,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безрукий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уже не мог защититься и покорно подставлял впалые щёки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(А.Иванов);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735450"/>
            <a:ext cx="9144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записал он после столкновения с одним из нынешних апофеозов, в которых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безухий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либерал </a:t>
            </a:r>
            <a:r>
              <a:rPr kumimoji="0" lang="ru-RU" sz="3600" b="0" i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слышит 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ностальгической теплоты в мишуре византийской пышности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Н. Климонтович);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Дмитрий 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Васильич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Кавинин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теперь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безногий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3600" b="0" i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почти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безрукий 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подагрик, всю молодость прожил в Англии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(А.Ф. Писемский).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219199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Языковая картина мира –</a:t>
            </a:r>
            <a:endParaRPr lang="ru-RU" sz="4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00200"/>
            <a:ext cx="6400800" cy="4038600"/>
          </a:xfrm>
        </p:spPr>
        <p:txBody>
          <a:bodyPr>
            <a:normAutofit fontScale="92500"/>
          </a:bodyPr>
          <a:lstStyle/>
          <a:p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исторически сложившаяся система обыденных знаний об окружающей действительности, зафиксированных в языке определенного народа.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304800"/>
            <a:ext cx="7315200" cy="6248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Не-норма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>
              <a:spcBef>
                <a:spcPts val="0"/>
              </a:spcBef>
              <a:buNone/>
            </a:pP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Некачественное функционирование</a:t>
            </a:r>
            <a:r>
              <a:rPr lang="ru-RU" sz="3600" i="1" dirty="0" smtClean="0">
                <a:solidFill>
                  <a:srgbClr val="0070C0"/>
                </a:solidFill>
              </a:rPr>
              <a:t> </a:t>
            </a:r>
          </a:p>
          <a:p>
            <a:pPr indent="0">
              <a:spcBef>
                <a:spcPts val="0"/>
              </a:spcBef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безъязыкий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‘немой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‘плохо владеющий речью, косноязычный’</a:t>
            </a:r>
          </a:p>
          <a:p>
            <a:pPr indent="0">
              <a:spcBef>
                <a:spcPts val="0"/>
              </a:spcBef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безрукий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‘нет рук’, ‘неловкий, неумелый в работе’</a:t>
            </a:r>
          </a:p>
          <a:p>
            <a:pPr indent="0">
              <a:spcBef>
                <a:spcPts val="0"/>
              </a:spcBef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безголосый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‘не имеющий голоса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обладающий слабым или плохим голосом, не умеющий петь’.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629400" y="304800"/>
            <a:ext cx="2514600" cy="58213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Норма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Вторичная 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функция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66801"/>
            <a:ext cx="8915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Экий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безрукий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какой, руки – как крюки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В.Ропшин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А про футбол: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безногие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дебилы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и никак иначе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Личностная дефектность = отсутствие любой части тела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Конечно, он узнает про себя много нового, какой он косорукий и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безголовый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, точно определится место, откуда у него растут руки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(Г. Щербакова);</a:t>
            </a:r>
          </a:p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Казалось, она самая необоротистая, </a:t>
            </a:r>
            <a:r>
              <a:rPr lang="ru-RU" sz="3600" i="1" u="sng" dirty="0" smtClean="0">
                <a:latin typeface="Times New Roman" pitchFamily="18" charset="0"/>
                <a:cs typeface="Times New Roman" pitchFamily="18" charset="0"/>
              </a:rPr>
              <a:t>самая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безрукая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по жизни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(Г. Щербакова).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81000"/>
            <a:ext cx="8534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Любое отклонение от нормы</a:t>
            </a:r>
          </a:p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Он нарочно вызывает самых ядреных лентяев, отличающихся крутым,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безголовым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невежеством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(Н.Г.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Помяловский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Безрукие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души,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безногие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души, глухонемые души, цепные души, окаянные души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(Е.Шварц);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«Европеизация» всегда получалась какая-то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безногая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молью траченная, «патриотами» заплеванная да ворьем нашпигованная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(А.Яковлев).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09601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бессердечный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‘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чуждый мягкости, сердечности в отношениях с людьми, жестокий, злой, черствый’,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безголовый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‘лишенный здравого смысла, глупый’, </a:t>
            </a:r>
          </a:p>
          <a:p>
            <a:pPr>
              <a:buFont typeface="Arial" pitchFamily="34" charset="0"/>
              <a:buChar char="•"/>
            </a:pPr>
            <a:r>
              <a:rPr lang="ru-RU" sz="36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безмозглый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‘глупый, бестолковый’, </a:t>
            </a:r>
          </a:p>
          <a:p>
            <a:pPr>
              <a:buFont typeface="Arial" pitchFamily="34" charset="0"/>
              <a:buChar char="•"/>
            </a:pPr>
            <a:r>
              <a:rPr lang="ru-RU" sz="36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бесхребетный</a:t>
            </a:r>
            <a:r>
              <a:rPr lang="ru-RU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‘не имеющий твердости в характере, во взглядах, беспринципный’, </a:t>
            </a:r>
          </a:p>
          <a:p>
            <a:pPr>
              <a:buFont typeface="Arial" pitchFamily="34" charset="0"/>
              <a:buChar char="•"/>
            </a:pPr>
            <a:r>
              <a:rPr lang="ru-RU" sz="36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беззубый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‘не умеющий отстаивать свои взгляды’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990600"/>
            <a:ext cx="8229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человек с головой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рассудительный, умный,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36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светлая голова</a:t>
            </a:r>
            <a:r>
              <a:rPr lang="ru-RU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‘об умном человеке’, </a:t>
            </a:r>
          </a:p>
          <a:p>
            <a:pPr>
              <a:buFont typeface="Arial" pitchFamily="34" charset="0"/>
              <a:buChar char="•"/>
            </a:pPr>
            <a:r>
              <a:rPr lang="ru-RU" sz="36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мозговой центр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‘о ведущих специалистах’, </a:t>
            </a:r>
            <a:endParaRPr lang="ru-RU" sz="36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не держи сердца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‘зла’, </a:t>
            </a:r>
          </a:p>
          <a:p>
            <a:pPr>
              <a:buFont typeface="Arial" pitchFamily="34" charset="0"/>
              <a:buChar char="•"/>
            </a:pPr>
            <a:r>
              <a:rPr lang="ru-RU" sz="36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сердцах</a:t>
            </a:r>
            <a:r>
              <a:rPr lang="ru-RU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‘раздраженно, обиженно’, </a:t>
            </a:r>
          </a:p>
          <a:p>
            <a:pPr>
              <a:buFont typeface="Arial" pitchFamily="34" charset="0"/>
              <a:buChar char="•"/>
            </a:pPr>
            <a:r>
              <a:rPr lang="ru-RU" sz="36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 него нет сердца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‘о злом, черством человеке’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304800"/>
            <a:ext cx="8763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Язык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догон</a:t>
            </a:r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собраться с духом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(букв. ‘сделать печень’)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он терпелив, вынослив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(букв. ‘он имеет печень’),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прийти в ярость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(букв. ‘дать почувствовать печень’)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получить удовольствие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(‘подсластить печень’)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честность, благородство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(‘белая печень’), </a:t>
            </a:r>
          </a:p>
          <a:p>
            <a:r>
              <a:rPr lang="ru-RU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лицемерие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(‘черная печень’),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норме части тела человека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должны быть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должны быть в определенном количестве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функционируют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функционируют хорошо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выполняют вторичную функцию</a:t>
            </a:r>
          </a:p>
          <a:p>
            <a:pPr algn="ctr">
              <a:buNone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Количественные и качественные параметры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457200"/>
          <a:ext cx="8610601" cy="5110808"/>
        </p:xfrm>
        <a:graphic>
          <a:graphicData uri="http://schemas.openxmlformats.org/drawingml/2006/table">
            <a:tbl>
              <a:tblPr/>
              <a:tblGrid>
                <a:gridCol w="1905002"/>
                <a:gridCol w="1524000"/>
                <a:gridCol w="1217636"/>
                <a:gridCol w="2138669"/>
                <a:gridCol w="1825294"/>
              </a:tblGrid>
              <a:tr h="83820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полное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отсутствие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меньше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нормы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анатомическая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дисфункция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’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вторичная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дисфункция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2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безбровый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2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безволосый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1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безухий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++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1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безносый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1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безглазый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1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беспалый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1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беззубый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++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0709">
                <a:tc gridSpan="5"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  значение фиксируется словарем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++ 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значение не фиксируется словарем, но реализуется к речи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 значение невозможно по экстралингвистическим причинам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3399" y="1905000"/>
          <a:ext cx="8610601" cy="8634100"/>
        </p:xfrm>
        <a:graphic>
          <a:graphicData uri="http://schemas.openxmlformats.org/drawingml/2006/table">
            <a:tbl>
              <a:tblPr/>
              <a:tblGrid>
                <a:gridCol w="1905002"/>
                <a:gridCol w="1524000"/>
                <a:gridCol w="1217636"/>
                <a:gridCol w="2138669"/>
                <a:gridCol w="1825294"/>
              </a:tblGrid>
              <a:tr h="83820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полное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отсутствие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меньше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нормы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анатомическая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дисфункция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’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вторичная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дисфункция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2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безбровый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2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безволосый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1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безухий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++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1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безносый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1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безглазый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1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беспалый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1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бзубыйез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++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1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безрукий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++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1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безногий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++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2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бескровный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++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2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безголовый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2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безмозглый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2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бессердечный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бесхребетный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2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безъязыкий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++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0709">
                <a:tc gridSpan="5"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  значение фиксируется словарем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++ 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значение не фиксируется словарем, но реализуется к речи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 значение невозможно по экстралингвистическим причинам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62" marR="32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45719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Богоявленский собор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7239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848600" cy="838199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Леонид Мичурин.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Вид на Богоявленский собор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1600"/>
            <a:ext cx="7801521" cy="496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Наталья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Довнич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Собор Богоявления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954845"/>
            <a:ext cx="6324600" cy="548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ЯКМ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избирательность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концептуализация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Отклонения от нормы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5562600" cy="4983163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человек без руки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беззубый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зубастый рот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носатый незнакомец</a:t>
            </a: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волосатый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безволосый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человек </a:t>
            </a:r>
          </a:p>
          <a:p>
            <a:pPr>
              <a:buNone/>
            </a:pP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1066800"/>
            <a:ext cx="3810000" cy="5059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*человек с рукой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*рот с зубами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*незнакомец с носом</a:t>
            </a:r>
          </a:p>
          <a:p>
            <a:pPr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*волосатая голова</a:t>
            </a:r>
          </a:p>
          <a:p>
            <a:pPr>
              <a:buNone/>
            </a:pP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ru-RU" dirty="0" smtClean="0"/>
              <a:t>+ основа сущ.  +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гора                 стол                стул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пред</a:t>
            </a:r>
            <a:r>
              <a:rPr lang="ru-RU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гор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ный           </a:t>
            </a:r>
          </a:p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3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гор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ный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за</a:t>
            </a:r>
            <a:r>
              <a:rPr lang="ru-RU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стол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ьный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гор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ный        настольный            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под</a:t>
            </a:r>
            <a:r>
              <a:rPr lang="ru-RU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гор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ный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295400" y="609600"/>
            <a:ext cx="990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286000" y="609600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6705600" y="533400"/>
            <a:ext cx="22860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934200" y="533400"/>
            <a:ext cx="45720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685800"/>
            <a:ext cx="4040188" cy="1981200"/>
          </a:xfrm>
        </p:spPr>
        <p:txBody>
          <a:bodyPr>
            <a:noAutofit/>
          </a:bodyPr>
          <a:lstStyle/>
          <a:p>
            <a:r>
              <a:rPr lang="ru-RU" sz="3600" dirty="0" err="1" smtClean="0">
                <a:solidFill>
                  <a:srgbClr val="FF0000"/>
                </a:solidFill>
              </a:rPr>
              <a:t>Не-норма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отмечается в языке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2895601"/>
            <a:ext cx="4497388" cy="323056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Безбилетный пассажир</a:t>
            </a:r>
          </a:p>
          <a:p>
            <a:r>
              <a:rPr lang="ru-RU" sz="3600" dirty="0" smtClean="0"/>
              <a:t>Бесснежная зима</a:t>
            </a:r>
          </a:p>
          <a:p>
            <a:r>
              <a:rPr lang="ru-RU" sz="3600" dirty="0" err="1" smtClean="0"/>
              <a:t>Безгорбый</a:t>
            </a:r>
            <a:r>
              <a:rPr lang="ru-RU" sz="3600" dirty="0" smtClean="0"/>
              <a:t> верблюд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762000"/>
            <a:ext cx="4041775" cy="1828799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Норма 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реконструируется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по данным языка</a:t>
            </a:r>
            <a:r>
              <a:rPr lang="ru-RU" sz="3600" dirty="0" smtClean="0"/>
              <a:t>           </a:t>
            </a:r>
            <a:endParaRPr lang="ru-RU" sz="36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194175" cy="3230562"/>
          </a:xfrm>
        </p:spPr>
        <p:txBody>
          <a:bodyPr/>
          <a:lstStyle/>
          <a:p>
            <a:r>
              <a:rPr lang="ru-RU" sz="3600" dirty="0" smtClean="0"/>
              <a:t>У пассажира есть билет</a:t>
            </a:r>
          </a:p>
          <a:p>
            <a:r>
              <a:rPr lang="ru-RU" sz="3600" dirty="0" smtClean="0"/>
              <a:t>Зимой лежит снег</a:t>
            </a:r>
          </a:p>
          <a:p>
            <a:r>
              <a:rPr lang="ru-RU" sz="3600" dirty="0" smtClean="0"/>
              <a:t>У верблюда есть горб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904</Words>
  <Application>Microsoft Office PowerPoint</Application>
  <PresentationFormat>Экран (4:3)</PresentationFormat>
  <Paragraphs>254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Office Theme</vt:lpstr>
      <vt:lpstr>Физический облик человека по данным  русского языка</vt:lpstr>
      <vt:lpstr>Языковая картина мира –</vt:lpstr>
      <vt:lpstr>Богоявленский собор</vt:lpstr>
      <vt:lpstr>Леонид Мичурин.  Вид на Богоявленский собор</vt:lpstr>
      <vt:lpstr>Наталья Довнич. Собор Богоявления</vt:lpstr>
      <vt:lpstr>ЯКМ</vt:lpstr>
      <vt:lpstr>Отклонения от нормы</vt:lpstr>
      <vt:lpstr>+ основа сущ.  + </vt:lpstr>
      <vt:lpstr>Презентация PowerPoint</vt:lpstr>
      <vt:lpstr>Облик взрослого мужчины</vt:lpstr>
      <vt:lpstr>Презентация PowerPoint</vt:lpstr>
      <vt:lpstr>Презентация PowerPoint</vt:lpstr>
      <vt:lpstr>Важный      /        неважный орган</vt:lpstr>
      <vt:lpstr>брови                   ресницы</vt:lpstr>
      <vt:lpstr>Презентация PowerPoint</vt:lpstr>
      <vt:lpstr>Крайние оценки, отсутствие промежуточной зоны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Личностная дефектность = отсутствие любой части тела</vt:lpstr>
      <vt:lpstr>Презентация PowerPoint</vt:lpstr>
      <vt:lpstr>Презентация PowerPoint</vt:lpstr>
      <vt:lpstr>Презентация PowerPoint</vt:lpstr>
      <vt:lpstr>Презентация PowerPoint</vt:lpstr>
      <vt:lpstr>В норме части тела человека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Физический облик человека по данным  русского языка</dc:title>
  <dc:creator>N145</dc:creator>
  <cp:lastModifiedBy>а</cp:lastModifiedBy>
  <cp:revision>24</cp:revision>
  <dcterms:created xsi:type="dcterms:W3CDTF">2013-11-13T04:02:15Z</dcterms:created>
  <dcterms:modified xsi:type="dcterms:W3CDTF">2016-04-10T14:33:53Z</dcterms:modified>
</cp:coreProperties>
</file>