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73" r:id="rId6"/>
    <p:sldId id="274" r:id="rId7"/>
    <p:sldId id="275" r:id="rId8"/>
    <p:sldId id="270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6" r:id="rId17"/>
    <p:sldId id="288" r:id="rId18"/>
    <p:sldId id="289" r:id="rId19"/>
    <p:sldId id="287" r:id="rId20"/>
    <p:sldId id="290" r:id="rId21"/>
    <p:sldId id="291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5768-2330-48C9-BACE-ADCCC46905E7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A05D-7807-4C34-96AA-80B74491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Системы письма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Древнеегипетские иероглифы</a:t>
            </a:r>
            <a:endParaRPr lang="ru-RU" sz="3600" b="1" dirty="0"/>
          </a:p>
        </p:txBody>
      </p:sp>
      <p:pic>
        <p:nvPicPr>
          <p:cNvPr id="4" name="Содержимое 3" descr="древнеегипетские иероглиф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2000240"/>
            <a:ext cx="7827384" cy="36433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Древнешумерские</a:t>
            </a:r>
            <a:r>
              <a:rPr lang="ru-RU" sz="3600" b="1" dirty="0" smtClean="0"/>
              <a:t> иероглифы</a:t>
            </a:r>
            <a:endParaRPr lang="ru-RU" sz="3600" b="1" dirty="0"/>
          </a:p>
        </p:txBody>
      </p:sp>
      <p:pic>
        <p:nvPicPr>
          <p:cNvPr id="4" name="Содержимое 3" descr="древнешумерские иероглиф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30182"/>
            <a:ext cx="4071966" cy="53420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Древнекитайские иероглифы</a:t>
            </a:r>
            <a:endParaRPr lang="ru-RU" sz="3600" b="1" dirty="0"/>
          </a:p>
        </p:txBody>
      </p:sp>
      <p:pic>
        <p:nvPicPr>
          <p:cNvPr id="4" name="Содержимое 3" descr="древнекитайское письм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14488"/>
            <a:ext cx="4500594" cy="37862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Древнекитайские иероглифы</a:t>
            </a:r>
            <a:endParaRPr lang="ru-RU" sz="3600" b="1" dirty="0"/>
          </a:p>
        </p:txBody>
      </p:sp>
      <p:pic>
        <p:nvPicPr>
          <p:cNvPr id="6" name="Содержимое 5" descr="история китайских иероглиф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14488"/>
            <a:ext cx="4214842" cy="40005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Идеографическое письмо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Недостатки идеографического письма: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и</a:t>
            </a:r>
            <a:r>
              <a:rPr lang="ru-RU" dirty="0" smtClean="0"/>
              <a:t>деографическое письмо не отражает произношение;</a:t>
            </a:r>
          </a:p>
          <a:p>
            <a:pPr marL="514350" indent="-514350">
              <a:buAutoNum type="arabicPeriod"/>
            </a:pPr>
            <a:r>
              <a:rPr lang="ru-RU" dirty="0" smtClean="0"/>
              <a:t>и</a:t>
            </a:r>
            <a:r>
              <a:rPr lang="ru-RU" dirty="0" smtClean="0"/>
              <a:t>деографическое письмо очень сложно для изучения;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и понимание текстов с помощью идеографического письма требует больше времени; </a:t>
            </a:r>
          </a:p>
          <a:p>
            <a:pPr marL="514350" indent="-514350">
              <a:buAutoNum type="arabicPeriod"/>
            </a:pPr>
            <a:r>
              <a:rPr lang="ru-RU" dirty="0" smtClean="0"/>
              <a:t>и</a:t>
            </a:r>
            <a:r>
              <a:rPr lang="ru-RU" dirty="0" smtClean="0"/>
              <a:t>деографическое письмо требует сложных технологий книгопечатания.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Фонографическое письмо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dirty="0" smtClean="0"/>
              <a:t>Фонографическое письмо отражает не значение, а произношение слова.  </a:t>
            </a:r>
          </a:p>
          <a:p>
            <a:r>
              <a:rPr lang="ru-RU" dirty="0" smtClean="0"/>
              <a:t>Виды фонографического письма: </a:t>
            </a:r>
          </a:p>
          <a:p>
            <a:pPr marL="0" indent="0">
              <a:buNone/>
            </a:pPr>
            <a:r>
              <a:rPr lang="ru-RU" b="1" dirty="0" smtClean="0"/>
              <a:t>консонантное</a:t>
            </a:r>
            <a:r>
              <a:rPr lang="ru-RU" dirty="0" smtClean="0"/>
              <a:t> – на письме основными графическими знаками обозначаются только согласные;</a:t>
            </a:r>
            <a:r>
              <a:rPr lang="ru-RU" b="1" dirty="0" smtClean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слоговое</a:t>
            </a:r>
            <a:r>
              <a:rPr lang="ru-RU" dirty="0" smtClean="0"/>
              <a:t> </a:t>
            </a:r>
            <a:r>
              <a:rPr lang="ru-RU" dirty="0" smtClean="0"/>
              <a:t>– графический знак передает слог;</a:t>
            </a:r>
          </a:p>
          <a:p>
            <a:pPr marL="0" indent="0">
              <a:buNone/>
            </a:pPr>
            <a:r>
              <a:rPr lang="ru-RU" b="1" dirty="0" smtClean="0"/>
              <a:t>фонематическое</a:t>
            </a:r>
            <a:r>
              <a:rPr lang="ru-RU" dirty="0" smtClean="0"/>
              <a:t> – буквы передают все фонемы языка.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Консонантное фонографическое письмо: финикийский алфавит</a:t>
            </a:r>
            <a:endParaRPr lang="ru-RU" sz="3600" b="1" dirty="0"/>
          </a:p>
        </p:txBody>
      </p:sp>
      <p:pic>
        <p:nvPicPr>
          <p:cNvPr id="4" name="Содержимое 3" descr="финикийский алфав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6206" y="1600200"/>
            <a:ext cx="503158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Финикия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Древнее государство на Средиземном море.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Финикия на карте древнего мира</a:t>
            </a:r>
            <a:endParaRPr lang="ru-RU" sz="3600" b="1" dirty="0"/>
          </a:p>
        </p:txBody>
      </p:sp>
      <p:pic>
        <p:nvPicPr>
          <p:cNvPr id="4" name="Содержимое 3" descr="финикия на карте древнего ми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482420" cy="47149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Финикийское письмо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Алфавитное письмо: буквы передают фонемы.</a:t>
            </a:r>
          </a:p>
          <a:p>
            <a:r>
              <a:rPr lang="ru-RU" dirty="0" smtClean="0"/>
              <a:t>Появилось </a:t>
            </a:r>
            <a:r>
              <a:rPr lang="ru-RU" dirty="0" err="1" smtClean="0"/>
              <a:t>ок</a:t>
            </a:r>
            <a:r>
              <a:rPr lang="ru-RU" dirty="0" smtClean="0"/>
              <a:t>. </a:t>
            </a:r>
            <a:r>
              <a:rPr lang="en-US" dirty="0" smtClean="0"/>
              <a:t>XV </a:t>
            </a:r>
            <a:r>
              <a:rPr lang="ru-RU" dirty="0" smtClean="0"/>
              <a:t>в. до нашей эры.</a:t>
            </a:r>
          </a:p>
          <a:p>
            <a:r>
              <a:rPr lang="ru-RU" dirty="0" smtClean="0"/>
              <a:t>Все современные алфавитные системы письма, кроме японской </a:t>
            </a:r>
            <a:r>
              <a:rPr lang="ru-RU" dirty="0" err="1" smtClean="0"/>
              <a:t>каны</a:t>
            </a:r>
            <a:r>
              <a:rPr lang="ru-RU" dirty="0" smtClean="0"/>
              <a:t> и корейского письма, восходят к финикийскому алфавиту.</a:t>
            </a:r>
            <a:endParaRPr lang="ru-RU" dirty="0" smtClean="0"/>
          </a:p>
          <a:p>
            <a:r>
              <a:rPr lang="ru-RU" dirty="0" smtClean="0"/>
              <a:t>Например, славянский алфавит кириллица возник на основе греческого письма, а греческое письмо возникло на основе финикийского алфавита. Таким образом, русский алфавит является наследником финикийского письма, но не напрямую, а через посредство греческого письма.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Термины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4763" indent="-4763" eaLnBrk="1" hangingPunct="1">
              <a:buNone/>
            </a:pPr>
            <a:r>
              <a:rPr lang="ru-RU" sz="3000" b="1" dirty="0" smtClean="0"/>
              <a:t>Письмо</a:t>
            </a:r>
            <a:r>
              <a:rPr lang="ru-RU" sz="3000" dirty="0" smtClean="0"/>
              <a:t> – набор начертательных знаков (букв, иероглифов и др.) и правила их функционирования.</a:t>
            </a:r>
          </a:p>
          <a:p>
            <a:pPr marL="4763" indent="-4763" eaLnBrk="1" hangingPunct="1">
              <a:buNone/>
            </a:pPr>
            <a:endParaRPr lang="ru-RU" sz="3000" dirty="0" smtClean="0"/>
          </a:p>
          <a:p>
            <a:pPr marL="4763" indent="-4763" eaLnBrk="1" hangingPunct="1">
              <a:buNone/>
            </a:pPr>
            <a:r>
              <a:rPr lang="ru-RU" sz="3000" b="1" dirty="0" smtClean="0"/>
              <a:t>Письменность</a:t>
            </a:r>
            <a:r>
              <a:rPr lang="ru-RU" sz="3000" dirty="0" smtClean="0"/>
              <a:t> – </a:t>
            </a:r>
            <a:r>
              <a:rPr lang="ru-RU" sz="3000" dirty="0" smtClean="0"/>
              <a:t>письменные тексты языка. </a:t>
            </a:r>
            <a:endParaRPr lang="ru-RU" sz="3000" dirty="0" smtClean="0"/>
          </a:p>
          <a:p>
            <a:pPr marL="4763" indent="-4763" eaLnBrk="1" hangingPunct="1">
              <a:buNone/>
            </a:pPr>
            <a:endParaRPr lang="ru-RU" sz="3000" dirty="0" smtClean="0"/>
          </a:p>
          <a:p>
            <a:pPr marL="4763" indent="-4763" eaLnBrk="1" hangingPunct="1">
              <a:buFont typeface="Arial" charset="0"/>
              <a:buNone/>
            </a:pPr>
            <a:r>
              <a:rPr lang="ru-RU" dirty="0" smtClean="0"/>
              <a:t>Письмо – это абстрактная система.</a:t>
            </a:r>
          </a:p>
          <a:p>
            <a:pPr marL="4763" indent="-4763" eaLnBrk="1" hangingPunct="1">
              <a:buFont typeface="Arial" charset="0"/>
              <a:buNone/>
            </a:pPr>
            <a:r>
              <a:rPr lang="ru-RU" dirty="0" smtClean="0"/>
              <a:t>Письменность – конкретная реализация этой системы в текстах.</a:t>
            </a:r>
            <a:endParaRPr lang="ru-RU" dirty="0" smtClean="0"/>
          </a:p>
          <a:p>
            <a:pPr marL="4763" indent="-4763" eaLnBrk="1" hangingPunct="1">
              <a:buFont typeface="Arial" charset="0"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Финикийское и греческое письмо в сравнении</a:t>
            </a:r>
            <a:endParaRPr lang="ru-RU" sz="3600" b="1" dirty="0"/>
          </a:p>
        </p:txBody>
      </p:sp>
      <p:pic>
        <p:nvPicPr>
          <p:cNvPr id="4" name="Содержимое 3" descr="сравнение финикийского и греческого письм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02352"/>
            <a:ext cx="7429552" cy="509848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Греческий алфавит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Возник в </a:t>
            </a:r>
            <a:r>
              <a:rPr lang="en-US" dirty="0" smtClean="0"/>
              <a:t>VIII-VII </a:t>
            </a:r>
            <a:r>
              <a:rPr lang="ru-RU" dirty="0" smtClean="0"/>
              <a:t>вв. до нашей эры.</a:t>
            </a:r>
          </a:p>
          <a:p>
            <a:r>
              <a:rPr lang="ru-RU" dirty="0" smtClean="0"/>
              <a:t>Латинский алфавит возник на основе </a:t>
            </a:r>
            <a:r>
              <a:rPr lang="ru-RU" dirty="0" err="1" smtClean="0"/>
              <a:t>западногреческого</a:t>
            </a:r>
            <a:r>
              <a:rPr lang="ru-RU" dirty="0" smtClean="0"/>
              <a:t> письма.</a:t>
            </a:r>
          </a:p>
          <a:p>
            <a:r>
              <a:rPr lang="ru-RU" dirty="0" smtClean="0"/>
              <a:t>Славянский алфавит кириллица, армянский и грузинский алфавиты возникли на основе </a:t>
            </a:r>
            <a:r>
              <a:rPr lang="ru-RU" dirty="0" err="1" smtClean="0"/>
              <a:t>восточногреческого</a:t>
            </a:r>
            <a:r>
              <a:rPr lang="ru-RU" dirty="0" smtClean="0"/>
              <a:t> письма.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Слоговое фонографическое письмо: древнеиндийское письмо деванагари</a:t>
            </a:r>
            <a:endParaRPr lang="ru-RU" sz="3600" b="1" dirty="0"/>
          </a:p>
        </p:txBody>
      </p:sp>
      <p:pic>
        <p:nvPicPr>
          <p:cNvPr id="6" name="Содержимое 5" descr="деванагари текс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376748"/>
            <a:ext cx="6286544" cy="49812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Письмо деванагари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Возникло </a:t>
            </a:r>
            <a:r>
              <a:rPr lang="en-US" dirty="0" smtClean="0"/>
              <a:t>I – IV </a:t>
            </a:r>
            <a:r>
              <a:rPr lang="ru-RU" dirty="0" smtClean="0"/>
              <a:t>вв. нашей эры</a:t>
            </a:r>
          </a:p>
          <a:p>
            <a:r>
              <a:rPr lang="ru-RU" dirty="0" smtClean="0"/>
              <a:t>Им пользуются </a:t>
            </a:r>
            <a:r>
              <a:rPr lang="ru-RU" dirty="0" err="1" smtClean="0"/>
              <a:t>ок</a:t>
            </a:r>
            <a:r>
              <a:rPr lang="ru-RU" dirty="0" smtClean="0"/>
              <a:t>. 120 языков: санскрит, хинди, </a:t>
            </a:r>
            <a:r>
              <a:rPr lang="ru-RU" dirty="0" err="1" smtClean="0"/>
              <a:t>синдхи</a:t>
            </a:r>
            <a:r>
              <a:rPr lang="ru-RU" dirty="0" smtClean="0"/>
              <a:t>, </a:t>
            </a:r>
            <a:r>
              <a:rPr lang="ru-RU" dirty="0" err="1" smtClean="0"/>
              <a:t>непали</a:t>
            </a:r>
            <a:r>
              <a:rPr lang="ru-RU" dirty="0" smtClean="0"/>
              <a:t> и др.  </a:t>
            </a:r>
          </a:p>
          <a:p>
            <a:r>
              <a:rPr lang="ru-RU" dirty="0" smtClean="0"/>
              <a:t>Каждый графический знак обозначает сочетание согласного и гласного звуков.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Письмо деванагари</a:t>
            </a:r>
            <a:endParaRPr lang="ru-RU" sz="3600" b="1" dirty="0"/>
          </a:p>
        </p:txBody>
      </p:sp>
      <p:pic>
        <p:nvPicPr>
          <p:cNvPr id="4" name="Содержимое 3" descr="деванагари алфива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215106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 smtClean="0"/>
              <a:t>Возникновение письма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543956" cy="54292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истории человечества письмо возникло гораздо позже звукового языка.</a:t>
            </a:r>
          </a:p>
          <a:p>
            <a:r>
              <a:rPr lang="ru-RU" dirty="0" smtClean="0"/>
              <a:t>Письмо, в отличие от устной речи, способно передавать информацию через время и  расстояние, поэтому оно играло важную роль в эволюции человека и развитии человеческой культуры и науки.  </a:t>
            </a:r>
          </a:p>
          <a:p>
            <a:r>
              <a:rPr lang="ru-RU" dirty="0" smtClean="0"/>
              <a:t>С появлением письма человечество получило возможность сохранять и передавать следующим поколениям и другим народам опыт, технологии, религиозные представления.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Типы письма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Пиктография</a:t>
            </a:r>
            <a:r>
              <a:rPr lang="ru-RU" dirty="0" smtClean="0"/>
              <a:t> (пиктографическое письмо) – самый древний тип письма, письмо </a:t>
            </a:r>
            <a:r>
              <a:rPr lang="ru-RU" dirty="0" smtClean="0"/>
              <a:t>в виде рисунков.</a:t>
            </a:r>
          </a:p>
          <a:p>
            <a:pPr marL="0" indent="0">
              <a:buNone/>
            </a:pPr>
            <a:r>
              <a:rPr lang="ru-RU" dirty="0" smtClean="0"/>
              <a:t>Когда возникло пиктографическое письмо, точно неизвестно. </a:t>
            </a:r>
          </a:p>
          <a:p>
            <a:pPr marL="0" indent="0">
              <a:buNone/>
            </a:pPr>
            <a:r>
              <a:rPr lang="ru-RU" dirty="0" smtClean="0"/>
              <a:t>Первые наскальные рисунки возникли в палеолите (между 110 000 лет до нашей эры и 10 000 лет до нашей эры).  </a:t>
            </a:r>
          </a:p>
          <a:p>
            <a:pPr marL="0" indent="342900">
              <a:buNone/>
            </a:pPr>
            <a:endParaRPr lang="ru-RU" dirty="0" smtClean="0"/>
          </a:p>
        </p:txBody>
      </p:sp>
      <p:pic>
        <p:nvPicPr>
          <p:cNvPr id="5" name="Содержимое 4" descr="пиктограмм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785926"/>
            <a:ext cx="2438400" cy="1700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Эскимосское пиктографическое письмо </a:t>
            </a:r>
            <a:endParaRPr lang="ru-RU" sz="3600" b="1" dirty="0"/>
          </a:p>
        </p:txBody>
      </p:sp>
      <p:pic>
        <p:nvPicPr>
          <p:cNvPr id="7" name="Содержимое 6" descr="пиктограмма эскимо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6432715" cy="29082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Современные пиктограммы</a:t>
            </a:r>
            <a:endParaRPr lang="ru-RU" sz="3600" b="1" dirty="0"/>
          </a:p>
        </p:txBody>
      </p:sp>
      <p:pic>
        <p:nvPicPr>
          <p:cNvPr id="4" name="Содержимое 3" descr="современные пиктограм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5798062" cy="39290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Пиктограммы (?) из </a:t>
            </a:r>
            <a:r>
              <a:rPr lang="ru-RU" sz="3600" b="1" dirty="0" err="1" smtClean="0">
                <a:latin typeface="+mn-lt"/>
              </a:rPr>
              <a:t>Гобустана</a:t>
            </a:r>
            <a:r>
              <a:rPr lang="ru-RU" sz="3600" b="1" dirty="0" smtClean="0">
                <a:latin typeface="+mn-lt"/>
              </a:rPr>
              <a:t> (Азербайджан, 45 000 лет назад)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Содержимое 3" descr="пиктограмма Гобуст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00240"/>
            <a:ext cx="5643602" cy="38576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+mn-lt"/>
              </a:rPr>
              <a:t>Пиктографическое письмо: понятно мало, зато всем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214974"/>
          </a:xfrm>
        </p:spPr>
        <p:txBody>
          <a:bodyPr>
            <a:normAutofit fontScale="77500" lnSpcReduction="20000"/>
          </a:bodyPr>
          <a:lstStyle/>
          <a:p>
            <a:pPr marL="0" indent="342900">
              <a:buNone/>
            </a:pPr>
            <a:r>
              <a:rPr lang="ru-RU" b="1" dirty="0" smtClean="0"/>
              <a:t>Недостаток</a:t>
            </a:r>
            <a:r>
              <a:rPr lang="ru-RU" dirty="0" smtClean="0"/>
              <a:t> пиктографического письма – неоднозначность соотношения </a:t>
            </a:r>
            <a:r>
              <a:rPr lang="ru-RU" dirty="0" smtClean="0"/>
              <a:t>формы знака (означающего) и его смысла (означаемого).</a:t>
            </a:r>
          </a:p>
          <a:p>
            <a:pPr marL="0" indent="342900">
              <a:buNone/>
            </a:pPr>
            <a:r>
              <a:rPr lang="ru-RU" dirty="0" smtClean="0"/>
              <a:t>Почему непонятно? </a:t>
            </a:r>
          </a:p>
          <a:p>
            <a:pPr marL="0" indent="342900">
              <a:buNone/>
            </a:pPr>
            <a:r>
              <a:rPr lang="ru-RU" dirty="0" smtClean="0"/>
              <a:t>Потому что не полностью конвенционально. Пишущий сам придумывает соотношение графических начертаний и смысла. </a:t>
            </a:r>
          </a:p>
          <a:p>
            <a:pPr marL="0" indent="342900">
              <a:buNone/>
            </a:pPr>
            <a:r>
              <a:rPr lang="ru-RU" dirty="0" smtClean="0"/>
              <a:t>С помощью пиктографического письма сложно передавать абстрактное содержание. </a:t>
            </a:r>
          </a:p>
          <a:p>
            <a:pPr marL="0" indent="342900">
              <a:buNone/>
            </a:pPr>
            <a:r>
              <a:rPr lang="ru-RU" b="1" dirty="0" smtClean="0"/>
              <a:t>Преимущество</a:t>
            </a:r>
            <a:r>
              <a:rPr lang="ru-RU" dirty="0" smtClean="0"/>
              <a:t> пиктографического письма – оно не требует перевода, его смысл может быть понятен носителям разных языков.</a:t>
            </a:r>
            <a:endParaRPr lang="ru-RU" dirty="0" smtClean="0"/>
          </a:p>
          <a:p>
            <a:pPr marL="0" indent="342900">
              <a:buNone/>
            </a:pPr>
            <a:r>
              <a:rPr lang="ru-RU" dirty="0" smtClean="0"/>
              <a:t>В современных обществах пиктограммы используются в рекламе, дорожных знаках, указателях в общественных местах, эмблемах, нагрудных значках. </a:t>
            </a:r>
          </a:p>
          <a:p>
            <a:pPr marL="0" indent="3429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Идеографическое письмо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Идеографическое письмо, или письмо понятиями, возникло </a:t>
            </a:r>
            <a:r>
              <a:rPr lang="ru-RU" dirty="0" err="1" smtClean="0"/>
              <a:t>ок</a:t>
            </a:r>
            <a:r>
              <a:rPr lang="ru-RU" dirty="0" smtClean="0"/>
              <a:t>. 4000 лет до нашей эры. </a:t>
            </a:r>
          </a:p>
          <a:p>
            <a:r>
              <a:rPr lang="ru-RU" dirty="0" smtClean="0"/>
              <a:t>Самые древние системы идеографического письма: египетская, шумерская, китайская, ацтекская, майя. </a:t>
            </a:r>
          </a:p>
          <a:p>
            <a:r>
              <a:rPr lang="ru-RU" dirty="0" smtClean="0"/>
              <a:t>Идеографическое письмо возникло из пиктографического: рисунок стал обозначать не конкретный предмет (например, дом конкретного человека), а понятие «дом» (</a:t>
            </a:r>
            <a:r>
              <a:rPr lang="ru-RU" dirty="0" err="1" smtClean="0"/>
              <a:t>дом</a:t>
            </a:r>
            <a:r>
              <a:rPr lang="ru-RU" dirty="0" smtClean="0"/>
              <a:t> вообще). </a:t>
            </a:r>
          </a:p>
          <a:p>
            <a:r>
              <a:rPr lang="ru-RU" dirty="0" smtClean="0"/>
              <a:t>В процессе развития идеографического письма рисунки превратились в </a:t>
            </a:r>
            <a:r>
              <a:rPr lang="ru-RU" dirty="0" smtClean="0"/>
              <a:t>иероглифы, т.е. в схематичные условные, конвенциональные знаки.</a:t>
            </a:r>
            <a:endParaRPr lang="ru-RU" dirty="0" smtClean="0"/>
          </a:p>
          <a:p>
            <a:r>
              <a:rPr lang="ru-RU" dirty="0" smtClean="0"/>
              <a:t>Появление идеографического письма связывают с потребностью передачи абстрактных (отвлеченных) понятий.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623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Системы письма</vt:lpstr>
      <vt:lpstr>Термины</vt:lpstr>
      <vt:lpstr>Возникновение письма</vt:lpstr>
      <vt:lpstr>Типы письма</vt:lpstr>
      <vt:lpstr>Эскимосское пиктографическое письмо </vt:lpstr>
      <vt:lpstr>Современные пиктограммы</vt:lpstr>
      <vt:lpstr>Пиктограммы (?) из Гобустана (Азербайджан, 45 000 лет назад)</vt:lpstr>
      <vt:lpstr>Пиктографическое письмо: понятно мало, зато всем</vt:lpstr>
      <vt:lpstr>Идеографическое письмо</vt:lpstr>
      <vt:lpstr>Древнеегипетские иероглифы</vt:lpstr>
      <vt:lpstr>Древнешумерские иероглифы</vt:lpstr>
      <vt:lpstr>Древнекитайские иероглифы</vt:lpstr>
      <vt:lpstr>Древнекитайские иероглифы</vt:lpstr>
      <vt:lpstr>Идеографическое письмо</vt:lpstr>
      <vt:lpstr>Фонографическое письмо</vt:lpstr>
      <vt:lpstr>Консонантное фонографическое письмо: финикийский алфавит</vt:lpstr>
      <vt:lpstr>Финикия</vt:lpstr>
      <vt:lpstr>Финикия на карте древнего мира</vt:lpstr>
      <vt:lpstr>Финикийское письмо</vt:lpstr>
      <vt:lpstr>Финикийское и греческое письмо в сравнении</vt:lpstr>
      <vt:lpstr>Греческий алфавит</vt:lpstr>
      <vt:lpstr>Слоговое фонографическое письмо: древнеиндийское письмо деванагари</vt:lpstr>
      <vt:lpstr>Письмо деванагари</vt:lpstr>
      <vt:lpstr>Письмо деванагари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Грамматика языка: синтаксис</dc:title>
  <dc:creator>Julia</dc:creator>
  <cp:lastModifiedBy>mamedovaa</cp:lastModifiedBy>
  <cp:revision>115</cp:revision>
  <dcterms:created xsi:type="dcterms:W3CDTF">2020-05-08T06:12:15Z</dcterms:created>
  <dcterms:modified xsi:type="dcterms:W3CDTF">2020-06-02T03:59:11Z</dcterms:modified>
</cp:coreProperties>
</file>