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80" r:id="rId4"/>
    <p:sldId id="274" r:id="rId5"/>
    <p:sldId id="282" r:id="rId6"/>
    <p:sldId id="291" r:id="rId7"/>
    <p:sldId id="292" r:id="rId8"/>
    <p:sldId id="283" r:id="rId9"/>
    <p:sldId id="284" r:id="rId10"/>
    <p:sldId id="285" r:id="rId11"/>
    <p:sldId id="286" r:id="rId12"/>
    <p:sldId id="287" r:id="rId13"/>
    <p:sldId id="273" r:id="rId14"/>
    <p:sldId id="288" r:id="rId15"/>
    <p:sldId id="281" r:id="rId16"/>
    <p:sldId id="275" r:id="rId17"/>
    <p:sldId id="276" r:id="rId18"/>
    <p:sldId id="278" r:id="rId19"/>
    <p:sldId id="277" r:id="rId20"/>
    <p:sldId id="279" r:id="rId21"/>
    <p:sldId id="289" r:id="rId22"/>
    <p:sldId id="290" r:id="rId23"/>
    <p:sldId id="29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CA87-F68A-43CA-AD40-666CA49F66C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Раздел 5. </a:t>
            </a:r>
            <a:r>
              <a:rPr lang="ru-RU" b="1"/>
              <a:t>Грамматика языка-4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+mn-lt"/>
              </a:rPr>
              <a:t>Ударение и интонация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Мена ударения и тона бывает формальным показателем грамматического значения:</a:t>
            </a:r>
          </a:p>
          <a:p>
            <a:r>
              <a:rPr lang="ru-RU" dirty="0"/>
              <a:t>нарез</a:t>
            </a:r>
            <a:r>
              <a:rPr lang="cs-CZ" dirty="0"/>
              <a:t>á</a:t>
            </a:r>
            <a:r>
              <a:rPr lang="ru-RU" dirty="0" err="1"/>
              <a:t>ть</a:t>
            </a:r>
            <a:r>
              <a:rPr lang="ru-RU" dirty="0"/>
              <a:t> (НСВ) – нар</a:t>
            </a:r>
            <a:r>
              <a:rPr lang="cs-CZ" dirty="0"/>
              <a:t>é</a:t>
            </a:r>
            <a:r>
              <a:rPr lang="ru-RU" dirty="0" err="1"/>
              <a:t>зать</a:t>
            </a:r>
            <a:r>
              <a:rPr lang="ru-RU" dirty="0"/>
              <a:t> (СВ) (только ударение выражает вид глагола)</a:t>
            </a:r>
          </a:p>
          <a:p>
            <a:r>
              <a:rPr lang="ru-RU" dirty="0"/>
              <a:t>рассып</a:t>
            </a:r>
            <a:r>
              <a:rPr lang="cs-CZ" dirty="0"/>
              <a:t>á</a:t>
            </a:r>
            <a:r>
              <a:rPr lang="ru-RU" dirty="0" err="1"/>
              <a:t>ть</a:t>
            </a:r>
            <a:r>
              <a:rPr lang="ru-RU" dirty="0"/>
              <a:t> (НСВ) – </a:t>
            </a:r>
            <a:r>
              <a:rPr lang="ru-RU" dirty="0" err="1"/>
              <a:t>рассˊыпать</a:t>
            </a:r>
            <a:r>
              <a:rPr lang="ru-RU" dirty="0"/>
              <a:t> (СВ) (только ударение выражает вид глагола).</a:t>
            </a:r>
          </a:p>
          <a:p>
            <a:r>
              <a:rPr lang="ru-RU" dirty="0"/>
              <a:t>Чаще в русском языке ударение является дополнительным средством выражения ГЗ вместе с окончанием: </a:t>
            </a:r>
            <a:r>
              <a:rPr lang="ru-RU" i="1" dirty="0"/>
              <a:t>ног-</a:t>
            </a:r>
            <a:r>
              <a:rPr lang="cs-CZ" b="1" i="1" dirty="0"/>
              <a:t>á</a:t>
            </a:r>
            <a:r>
              <a:rPr lang="ru-RU" dirty="0"/>
              <a:t> – </a:t>
            </a:r>
            <a:r>
              <a:rPr lang="ru-RU" i="1" dirty="0" err="1"/>
              <a:t>н</a:t>
            </a:r>
            <a:r>
              <a:rPr lang="cs-CZ" i="1" dirty="0"/>
              <a:t>ó</a:t>
            </a:r>
            <a:r>
              <a:rPr lang="ru-RU" i="1" dirty="0" err="1"/>
              <a:t>г-</a:t>
            </a:r>
            <a:r>
              <a:rPr lang="ru-RU" b="1" i="1" dirty="0" err="1"/>
              <a:t>и</a:t>
            </a:r>
            <a:r>
              <a:rPr lang="ru-RU" i="1" dirty="0"/>
              <a:t>.</a:t>
            </a:r>
          </a:p>
          <a:p>
            <a:r>
              <a:rPr lang="ru-RU" dirty="0"/>
              <a:t>В африканских языках мена тона выражает ГЗ числа и лица:</a:t>
            </a:r>
          </a:p>
          <a:p>
            <a:pPr algn="ctr">
              <a:buNone/>
            </a:pPr>
            <a:r>
              <a:rPr lang="ru-RU" b="1" dirty="0"/>
              <a:t>	язык </a:t>
            </a:r>
            <a:r>
              <a:rPr lang="ru-RU" b="1" dirty="0" err="1"/>
              <a:t>шиллук</a:t>
            </a:r>
            <a:endParaRPr lang="ru-RU" b="1" dirty="0"/>
          </a:p>
          <a:p>
            <a:r>
              <a:rPr lang="en-US" dirty="0" err="1"/>
              <a:t>jit</a:t>
            </a:r>
            <a:r>
              <a:rPr lang="en-US" dirty="0"/>
              <a:t> </a:t>
            </a:r>
            <a:r>
              <a:rPr lang="ru-RU" dirty="0"/>
              <a:t>– «ухо» </a:t>
            </a:r>
            <a:r>
              <a:rPr lang="en-US" dirty="0"/>
              <a:t>(ˊ </a:t>
            </a:r>
            <a:r>
              <a:rPr lang="ru-RU" dirty="0"/>
              <a:t>высокий тон</a:t>
            </a:r>
            <a:r>
              <a:rPr lang="en-US" dirty="0"/>
              <a:t>) – </a:t>
            </a:r>
            <a:r>
              <a:rPr lang="en-US" dirty="0" err="1"/>
              <a:t>jit</a:t>
            </a:r>
            <a:r>
              <a:rPr lang="en-US" dirty="0"/>
              <a:t> </a:t>
            </a:r>
            <a:r>
              <a:rPr lang="ru-RU" dirty="0"/>
              <a:t>– «уши»</a:t>
            </a:r>
          </a:p>
          <a:p>
            <a:pPr algn="ctr">
              <a:buNone/>
            </a:pPr>
            <a:r>
              <a:rPr lang="ru-RU" b="1" dirty="0"/>
              <a:t>язык </a:t>
            </a:r>
            <a:r>
              <a:rPr lang="ru-RU" b="1" dirty="0" err="1"/>
              <a:t>тсвана</a:t>
            </a:r>
            <a:endParaRPr lang="ru-RU" b="1" dirty="0"/>
          </a:p>
          <a:p>
            <a:r>
              <a:rPr lang="ru-RU" dirty="0"/>
              <a:t> </a:t>
            </a:r>
            <a:r>
              <a:rPr lang="en-US" dirty="0" err="1"/>
              <a:t>kemotho</a:t>
            </a:r>
            <a:r>
              <a:rPr lang="en-US" dirty="0"/>
              <a:t> – </a:t>
            </a:r>
            <a:r>
              <a:rPr lang="ru-RU" dirty="0"/>
              <a:t>«я – человек»</a:t>
            </a:r>
            <a:r>
              <a:rPr lang="en-US" dirty="0"/>
              <a:t> (ˋ</a:t>
            </a:r>
            <a:r>
              <a:rPr lang="ru-RU" dirty="0"/>
              <a:t> низкий тон на первом слоге</a:t>
            </a:r>
            <a:r>
              <a:rPr lang="en-US" dirty="0"/>
              <a:t>)</a:t>
            </a:r>
            <a:r>
              <a:rPr lang="ru-RU" dirty="0"/>
              <a:t>  -  </a:t>
            </a:r>
            <a:r>
              <a:rPr lang="en-US" dirty="0" err="1"/>
              <a:t>kemotho</a:t>
            </a:r>
            <a:r>
              <a:rPr lang="en-US" dirty="0"/>
              <a:t> – </a:t>
            </a:r>
            <a:r>
              <a:rPr lang="ru-RU" dirty="0"/>
              <a:t>«он – человек»</a:t>
            </a:r>
            <a:r>
              <a:rPr lang="en-US" dirty="0"/>
              <a:t> (ˊ</a:t>
            </a:r>
            <a:r>
              <a:rPr lang="ru-RU" dirty="0"/>
              <a:t> высокий тон на первом слоге</a:t>
            </a:r>
            <a:r>
              <a:rPr lang="en-US" dirty="0"/>
              <a:t>)</a:t>
            </a:r>
            <a:endParaRPr lang="ru-RU" dirty="0"/>
          </a:p>
          <a:p>
            <a:endParaRPr lang="ru-RU" b="1" i="1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/>
              <a:t>Редупликация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14543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Редупликация – полное или частичное удвоение (повтор) слова, морфемы или ее части:</a:t>
            </a:r>
          </a:p>
          <a:p>
            <a:pPr algn="ctr">
              <a:buNone/>
            </a:pPr>
            <a:r>
              <a:rPr lang="ru-RU" b="1" dirty="0"/>
              <a:t>малайский язык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en-US" i="1" dirty="0" err="1"/>
              <a:t>orang</a:t>
            </a:r>
            <a:r>
              <a:rPr lang="ru-RU" dirty="0"/>
              <a:t> </a:t>
            </a:r>
            <a:r>
              <a:rPr lang="en-US" dirty="0"/>
              <a:t>ʻ</a:t>
            </a:r>
            <a:r>
              <a:rPr lang="ru-RU" dirty="0" err="1"/>
              <a:t>человекʼ </a:t>
            </a:r>
            <a:r>
              <a:rPr lang="ru-RU" dirty="0"/>
              <a:t>- </a:t>
            </a:r>
            <a:r>
              <a:rPr lang="en-US" i="1" dirty="0" err="1"/>
              <a:t>orang-orang</a:t>
            </a:r>
            <a:r>
              <a:rPr lang="ru-RU" dirty="0"/>
              <a:t> </a:t>
            </a:r>
            <a:r>
              <a:rPr lang="en-US" dirty="0"/>
              <a:t>ʻ</a:t>
            </a:r>
            <a:r>
              <a:rPr lang="ru-RU" dirty="0" err="1"/>
              <a:t>людиʼ</a:t>
            </a:r>
            <a:endParaRPr lang="ru-RU" dirty="0"/>
          </a:p>
          <a:p>
            <a:pPr algn="ctr">
              <a:buNone/>
            </a:pPr>
            <a:r>
              <a:rPr lang="ru-RU" b="1" dirty="0"/>
              <a:t>язык хауса</a:t>
            </a:r>
          </a:p>
          <a:p>
            <a:pPr>
              <a:buNone/>
            </a:pPr>
            <a:r>
              <a:rPr lang="en-US" i="1" dirty="0" err="1"/>
              <a:t>iri</a:t>
            </a:r>
            <a:r>
              <a:rPr lang="en-US" dirty="0"/>
              <a:t> </a:t>
            </a:r>
            <a:r>
              <a:rPr lang="ru-RU" dirty="0"/>
              <a:t> </a:t>
            </a:r>
            <a:r>
              <a:rPr lang="en-US" dirty="0"/>
              <a:t>ʻ</a:t>
            </a:r>
            <a:r>
              <a:rPr lang="ru-RU" dirty="0" err="1"/>
              <a:t>видʼ </a:t>
            </a:r>
            <a:r>
              <a:rPr lang="ru-RU" dirty="0"/>
              <a:t>– </a:t>
            </a:r>
            <a:r>
              <a:rPr lang="en-US" i="1" dirty="0" err="1"/>
              <a:t>iri-iri</a:t>
            </a:r>
            <a:r>
              <a:rPr lang="en-US" dirty="0"/>
              <a:t> </a:t>
            </a:r>
            <a:r>
              <a:rPr lang="ru-RU" dirty="0"/>
              <a:t> </a:t>
            </a:r>
            <a:r>
              <a:rPr lang="en-US" dirty="0"/>
              <a:t>ʻ</a:t>
            </a:r>
            <a:r>
              <a:rPr lang="ru-RU" dirty="0" err="1"/>
              <a:t>видыʼ</a:t>
            </a:r>
            <a:endParaRPr lang="ru-RU" dirty="0"/>
          </a:p>
          <a:p>
            <a:pPr>
              <a:buNone/>
            </a:pPr>
            <a:r>
              <a:rPr lang="en-US" i="1" dirty="0" err="1"/>
              <a:t>dabara</a:t>
            </a:r>
            <a:r>
              <a:rPr lang="en-US" dirty="0"/>
              <a:t> ʻ</a:t>
            </a:r>
            <a:r>
              <a:rPr lang="ru-RU" dirty="0" err="1"/>
              <a:t>советʼ</a:t>
            </a:r>
            <a:r>
              <a:rPr lang="en-US" dirty="0"/>
              <a:t> – </a:t>
            </a:r>
            <a:r>
              <a:rPr lang="en-US" i="1" dirty="0" err="1"/>
              <a:t>dabarbara</a:t>
            </a:r>
            <a:r>
              <a:rPr lang="ru-RU" dirty="0"/>
              <a:t> </a:t>
            </a:r>
            <a:r>
              <a:rPr lang="en-US" dirty="0"/>
              <a:t>ʻ</a:t>
            </a:r>
            <a:r>
              <a:rPr lang="ru-RU" dirty="0" err="1"/>
              <a:t>советыʼ</a:t>
            </a:r>
            <a:endParaRPr lang="en-US" dirty="0"/>
          </a:p>
          <a:p>
            <a:pPr>
              <a:buNone/>
            </a:pPr>
            <a:r>
              <a:rPr lang="en-US" i="1" dirty="0" err="1"/>
              <a:t>fari</a:t>
            </a:r>
            <a:r>
              <a:rPr lang="ru-RU" dirty="0"/>
              <a:t> </a:t>
            </a:r>
            <a:r>
              <a:rPr lang="en-US" dirty="0"/>
              <a:t>ʻ</a:t>
            </a:r>
            <a:r>
              <a:rPr lang="ru-RU" dirty="0" err="1"/>
              <a:t>белыйʼ</a:t>
            </a:r>
            <a:r>
              <a:rPr lang="en-US" dirty="0"/>
              <a:t> – </a:t>
            </a:r>
            <a:r>
              <a:rPr lang="en-US" i="1" dirty="0" err="1"/>
              <a:t>farfaru</a:t>
            </a:r>
            <a:r>
              <a:rPr lang="ru-RU" dirty="0"/>
              <a:t> </a:t>
            </a:r>
            <a:r>
              <a:rPr lang="en-US" dirty="0"/>
              <a:t>ʻ</a:t>
            </a:r>
            <a:r>
              <a:rPr lang="ru-RU" dirty="0" err="1"/>
              <a:t>белыеʼ</a:t>
            </a:r>
            <a:endParaRPr lang="en-US" dirty="0"/>
          </a:p>
          <a:p>
            <a:pPr>
              <a:buNone/>
            </a:pPr>
            <a:r>
              <a:rPr lang="en-US" i="1" dirty="0" err="1"/>
              <a:t>nágari</a:t>
            </a:r>
            <a:r>
              <a:rPr lang="en-US" dirty="0"/>
              <a:t> ʻ</a:t>
            </a:r>
            <a:r>
              <a:rPr lang="ru-RU" dirty="0" err="1"/>
              <a:t>хорошийʼ</a:t>
            </a:r>
            <a:r>
              <a:rPr lang="en-US" dirty="0"/>
              <a:t>– </a:t>
            </a:r>
            <a:r>
              <a:rPr lang="en-US" i="1" dirty="0" err="1"/>
              <a:t>nágargaru</a:t>
            </a:r>
            <a:r>
              <a:rPr lang="en-US" dirty="0"/>
              <a:t> ʻ</a:t>
            </a:r>
            <a:r>
              <a:rPr lang="ru-RU" dirty="0" err="1" smtClean="0"/>
              <a:t>хорошиеʼ</a:t>
            </a:r>
            <a:endParaRPr lang="en-US" dirty="0" smtClean="0"/>
          </a:p>
          <a:p>
            <a:pPr algn="ctr">
              <a:buNone/>
            </a:pPr>
            <a:r>
              <a:rPr lang="ru-RU" b="1" dirty="0" smtClean="0"/>
              <a:t>китайский язык</a:t>
            </a:r>
          </a:p>
          <a:p>
            <a:pPr>
              <a:buNone/>
            </a:pPr>
            <a:r>
              <a:rPr lang="ja-JP" altLang="en-US" dirty="0" smtClean="0"/>
              <a:t>有没有</a:t>
            </a:r>
            <a:endParaRPr lang="ru-RU" altLang="ja-JP" dirty="0" smtClean="0"/>
          </a:p>
          <a:p>
            <a:pPr>
              <a:buNone/>
            </a:pPr>
            <a:r>
              <a:rPr lang="ja-JP" altLang="en-US" dirty="0" smtClean="0"/>
              <a:t>好不好</a:t>
            </a:r>
            <a:endParaRPr lang="ru-RU" altLang="ja-JP" dirty="0" smtClean="0"/>
          </a:p>
          <a:p>
            <a:pPr>
              <a:buNone/>
            </a:pPr>
            <a:r>
              <a:rPr lang="zh-CN" altLang="en-US" dirty="0" smtClean="0"/>
              <a:t>对不对</a:t>
            </a:r>
            <a:endParaRPr lang="ru-RU" altLang="zh-CN" dirty="0" smtClean="0"/>
          </a:p>
          <a:p>
            <a:pPr>
              <a:buNone/>
            </a:pPr>
            <a:r>
              <a:rPr lang="zh-CN" altLang="en-US" dirty="0" smtClean="0"/>
              <a:t>是不是</a:t>
            </a:r>
            <a:endParaRPr lang="en-US" dirty="0"/>
          </a:p>
          <a:p>
            <a:pPr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В современном русском языке редупликация встречается, но  это не способ выражения ГЗ: </a:t>
            </a:r>
            <a:r>
              <a:rPr lang="ru-RU" i="1" dirty="0"/>
              <a:t>чуть-чуть</a:t>
            </a:r>
            <a:r>
              <a:rPr lang="ru-RU" dirty="0"/>
              <a:t>, </a:t>
            </a:r>
            <a:r>
              <a:rPr lang="ru-RU" i="1" dirty="0"/>
              <a:t>колокол</a:t>
            </a:r>
            <a:r>
              <a:rPr lang="ru-RU" dirty="0"/>
              <a:t>, </a:t>
            </a:r>
            <a:r>
              <a:rPr lang="ru-RU" i="1" dirty="0"/>
              <a:t>глагол</a:t>
            </a:r>
            <a:r>
              <a:rPr lang="ru-RU" dirty="0"/>
              <a:t>, </a:t>
            </a:r>
            <a:r>
              <a:rPr lang="ru-RU" i="1" dirty="0"/>
              <a:t>пойдем-пойдем</a:t>
            </a:r>
            <a:r>
              <a:rPr lang="ru-RU" dirty="0"/>
              <a:t>!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+mn-lt"/>
              </a:rPr>
              <a:t>Служебные слова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Предлоги в русском языке вместе с окончаниями выражают ГЗ падежа существительных: </a:t>
            </a:r>
            <a:r>
              <a:rPr lang="ru-RU" b="1" i="1" dirty="0"/>
              <a:t>к</a:t>
            </a:r>
            <a:r>
              <a:rPr lang="ru-RU" i="1" dirty="0"/>
              <a:t> маме </a:t>
            </a:r>
            <a:r>
              <a:rPr lang="ru-RU" dirty="0"/>
              <a:t>– </a:t>
            </a:r>
            <a:r>
              <a:rPr lang="ru-RU" b="1" i="1" dirty="0"/>
              <a:t>о</a:t>
            </a:r>
            <a:r>
              <a:rPr lang="ru-RU" b="1" dirty="0"/>
              <a:t> </a:t>
            </a:r>
            <a:r>
              <a:rPr lang="ru-RU" i="1" dirty="0"/>
              <a:t>маме</a:t>
            </a:r>
            <a:r>
              <a:rPr lang="ru-RU" b="1" i="1" dirty="0"/>
              <a:t>. </a:t>
            </a:r>
          </a:p>
          <a:p>
            <a:r>
              <a:rPr lang="ru-RU" dirty="0"/>
              <a:t>Артикли в английском языке выражают ГЗ определенности/неопределенности, а также </a:t>
            </a:r>
            <a:r>
              <a:rPr lang="en-US" dirty="0"/>
              <a:t>(</a:t>
            </a:r>
            <a:r>
              <a:rPr lang="ru-RU" dirty="0"/>
              <a:t>вместе с суффиксами</a:t>
            </a:r>
            <a:r>
              <a:rPr lang="en-US" dirty="0"/>
              <a:t>) </a:t>
            </a:r>
            <a:r>
              <a:rPr lang="ru-RU" dirty="0"/>
              <a:t>числа существительных: </a:t>
            </a:r>
            <a:r>
              <a:rPr lang="en-US" b="1" i="1" dirty="0"/>
              <a:t>the</a:t>
            </a:r>
            <a:r>
              <a:rPr lang="en-US" i="1" dirty="0"/>
              <a:t> mobile phone – </a:t>
            </a:r>
            <a:r>
              <a:rPr lang="en-US" b="1" i="1" dirty="0"/>
              <a:t>a</a:t>
            </a:r>
            <a:r>
              <a:rPr lang="en-US" i="1" dirty="0"/>
              <a:t> mobile phone</a:t>
            </a:r>
            <a:r>
              <a:rPr lang="ru-RU" i="1" dirty="0"/>
              <a:t> – </a:t>
            </a:r>
            <a:r>
              <a:rPr lang="cs-CZ" b="1" i="1" dirty="0"/>
              <a:t>ø</a:t>
            </a:r>
            <a:r>
              <a:rPr lang="en-US" i="1" dirty="0"/>
              <a:t> mobile phones.</a:t>
            </a:r>
          </a:p>
          <a:p>
            <a:r>
              <a:rPr lang="ru-RU" dirty="0"/>
              <a:t>Артикли в немецком языке выражают </a:t>
            </a:r>
            <a:r>
              <a:rPr lang="ru-RU" dirty="0" err="1"/>
              <a:t>выражают</a:t>
            </a:r>
            <a:r>
              <a:rPr lang="ru-RU" dirty="0"/>
              <a:t> ГЗ определенности/неопределенности, а также (часто вместе с суффиксами или окончаниями) рода, числа и падежа существительных: </a:t>
            </a:r>
            <a:r>
              <a:rPr lang="en-US" b="1" i="1" dirty="0"/>
              <a:t>das</a:t>
            </a:r>
            <a:r>
              <a:rPr lang="en-US" i="1" dirty="0"/>
              <a:t> Kind </a:t>
            </a:r>
            <a:r>
              <a:rPr lang="ru-RU" i="1" dirty="0"/>
              <a:t>(ед.ч. ср. р. им. п.)</a:t>
            </a:r>
            <a:r>
              <a:rPr lang="en-US" i="1" dirty="0"/>
              <a:t> – </a:t>
            </a:r>
            <a:r>
              <a:rPr lang="en-US" b="1" i="1" dirty="0"/>
              <a:t>des</a:t>
            </a:r>
            <a:r>
              <a:rPr lang="en-US" i="1" dirty="0"/>
              <a:t> </a:t>
            </a:r>
            <a:r>
              <a:rPr lang="en-US" i="1" dirty="0" err="1"/>
              <a:t>Kindes</a:t>
            </a:r>
            <a:r>
              <a:rPr lang="ru-RU" i="1" dirty="0"/>
              <a:t> (ед.ч. ср. р. род. п.)</a:t>
            </a:r>
            <a:r>
              <a:rPr lang="en-US" i="1" dirty="0"/>
              <a:t> – </a:t>
            </a:r>
            <a:r>
              <a:rPr lang="en-US" b="1" i="1" dirty="0" err="1"/>
              <a:t>dem</a:t>
            </a:r>
            <a:r>
              <a:rPr lang="en-US" i="1" dirty="0"/>
              <a:t> Kind</a:t>
            </a:r>
            <a:r>
              <a:rPr lang="ru-RU" i="1" dirty="0"/>
              <a:t> (ед.ч. ср. р. дат. п.)</a:t>
            </a:r>
            <a:r>
              <a:rPr lang="en-US" i="1" dirty="0"/>
              <a:t> – </a:t>
            </a:r>
            <a:r>
              <a:rPr lang="en-US" b="1" i="1" dirty="0"/>
              <a:t>die</a:t>
            </a:r>
            <a:r>
              <a:rPr lang="en-US" i="1" dirty="0"/>
              <a:t> Kinder</a:t>
            </a:r>
            <a:r>
              <a:rPr lang="ru-RU" i="1" dirty="0"/>
              <a:t> (мн.ч. ср. р. им. п.)</a:t>
            </a:r>
            <a:r>
              <a:rPr lang="en-US" i="1" dirty="0"/>
              <a:t>. </a:t>
            </a:r>
            <a:endParaRPr lang="ru-RU" i="1" dirty="0"/>
          </a:p>
          <a:p>
            <a:r>
              <a:rPr lang="ru-RU" dirty="0"/>
              <a:t>Вспомогательные глаголы </a:t>
            </a:r>
            <a:r>
              <a:rPr lang="en-US" i="1" dirty="0"/>
              <a:t>do</a:t>
            </a:r>
            <a:r>
              <a:rPr lang="en-US" dirty="0"/>
              <a:t> </a:t>
            </a:r>
            <a:r>
              <a:rPr lang="ru-RU" dirty="0"/>
              <a:t>и </a:t>
            </a:r>
            <a:r>
              <a:rPr lang="en-US" i="1" dirty="0"/>
              <a:t>have</a:t>
            </a:r>
            <a:r>
              <a:rPr lang="ru-RU" dirty="0"/>
              <a:t> в английском языке выражают ГЗ времени, числа и лица глагола: </a:t>
            </a:r>
            <a:r>
              <a:rPr lang="en-US" i="1" dirty="0"/>
              <a:t>He </a:t>
            </a:r>
            <a:r>
              <a:rPr lang="en-US" b="1" i="1" dirty="0"/>
              <a:t>does</a:t>
            </a:r>
            <a:r>
              <a:rPr lang="en-US" i="1" dirty="0"/>
              <a:t> not smoke. They </a:t>
            </a:r>
            <a:r>
              <a:rPr lang="en-US" b="1" i="1" dirty="0"/>
              <a:t>do</a:t>
            </a:r>
            <a:r>
              <a:rPr lang="en-US" i="1" dirty="0"/>
              <a:t> not smoke. He</a:t>
            </a:r>
            <a:r>
              <a:rPr lang="ru-RU" i="1" dirty="0"/>
              <a:t> / </a:t>
            </a:r>
            <a:r>
              <a:rPr lang="en-US" i="1" dirty="0"/>
              <a:t>they </a:t>
            </a:r>
            <a:r>
              <a:rPr lang="en-US" b="1" i="1" dirty="0"/>
              <a:t>did</a:t>
            </a:r>
            <a:r>
              <a:rPr lang="en-US" i="1" dirty="0"/>
              <a:t> not smoke. 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+mn-lt"/>
              </a:rPr>
              <a:t>Разнообразие способов выражения ГЗ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 fontScale="77500" lnSpcReduction="20000"/>
          </a:bodyPr>
          <a:lstStyle/>
          <a:p>
            <a:pPr marL="0" indent="342900">
              <a:buNone/>
            </a:pPr>
            <a:r>
              <a:rPr lang="ru-RU" dirty="0"/>
              <a:t>Например, ГЗ множественного числа существительных выражается по-русски четырьмя способами: </a:t>
            </a:r>
          </a:p>
          <a:p>
            <a:pPr marL="0" indent="342900">
              <a:buNone/>
            </a:pPr>
            <a:r>
              <a:rPr lang="ru-RU" u="sng" dirty="0"/>
              <a:t>окончанием существительного</a:t>
            </a:r>
            <a:r>
              <a:rPr lang="ru-RU" dirty="0"/>
              <a:t>: </a:t>
            </a:r>
            <a:r>
              <a:rPr lang="ru-RU" i="1" dirty="0" err="1"/>
              <a:t>книг-</a:t>
            </a:r>
            <a:r>
              <a:rPr lang="ru-RU" b="1" i="1" dirty="0" err="1"/>
              <a:t>и</a:t>
            </a:r>
            <a:r>
              <a:rPr lang="ru-RU" dirty="0"/>
              <a:t>;</a:t>
            </a:r>
          </a:p>
          <a:p>
            <a:pPr marL="0" indent="342900">
              <a:buNone/>
            </a:pPr>
            <a:r>
              <a:rPr lang="ru-RU" u="sng" dirty="0"/>
              <a:t>окончанием и ударением</a:t>
            </a:r>
            <a:r>
              <a:rPr lang="ru-RU" dirty="0"/>
              <a:t>: </a:t>
            </a:r>
            <a:r>
              <a:rPr lang="ru-RU" i="1" dirty="0"/>
              <a:t>рук-</a:t>
            </a:r>
            <a:r>
              <a:rPr lang="de-DE" i="1" dirty="0"/>
              <a:t>á</a:t>
            </a:r>
            <a:r>
              <a:rPr lang="ru-RU" dirty="0"/>
              <a:t> – </a:t>
            </a:r>
            <a:r>
              <a:rPr lang="ru-RU" i="1" dirty="0"/>
              <a:t>рук-</a:t>
            </a:r>
            <a:r>
              <a:rPr lang="de-DE" i="1" dirty="0"/>
              <a:t>ú</a:t>
            </a:r>
            <a:r>
              <a:rPr lang="ru-RU" dirty="0"/>
              <a:t> (</a:t>
            </a:r>
            <a:r>
              <a:rPr lang="ru-RU" dirty="0" err="1"/>
              <a:t>род.п</a:t>
            </a:r>
            <a:r>
              <a:rPr lang="ru-RU" dirty="0"/>
              <a:t>. ед. ч.) – </a:t>
            </a:r>
            <a:r>
              <a:rPr lang="ru-RU" i="1" dirty="0" err="1"/>
              <a:t>р</a:t>
            </a:r>
            <a:r>
              <a:rPr lang="de-DE" i="1" dirty="0"/>
              <a:t>ý</a:t>
            </a:r>
            <a:r>
              <a:rPr lang="ru-RU" i="1" dirty="0" err="1"/>
              <a:t>к-</a:t>
            </a:r>
            <a:r>
              <a:rPr lang="ru-RU" b="1" i="1" dirty="0" err="1"/>
              <a:t>и</a:t>
            </a:r>
            <a:r>
              <a:rPr lang="ru-RU" b="1" i="1" dirty="0"/>
              <a:t> </a:t>
            </a:r>
            <a:r>
              <a:rPr lang="ru-RU" dirty="0"/>
              <a:t>(им./</a:t>
            </a:r>
            <a:r>
              <a:rPr lang="ru-RU" dirty="0" err="1"/>
              <a:t>вин.п</a:t>
            </a:r>
            <a:r>
              <a:rPr lang="ru-RU" dirty="0"/>
              <a:t>. мн.ч.), </a:t>
            </a:r>
            <a:r>
              <a:rPr lang="ru-RU" i="1" dirty="0"/>
              <a:t>лес</a:t>
            </a:r>
            <a:r>
              <a:rPr lang="ru-RU" dirty="0"/>
              <a:t> – </a:t>
            </a:r>
            <a:r>
              <a:rPr lang="ru-RU" i="1" dirty="0"/>
              <a:t>л</a:t>
            </a:r>
            <a:r>
              <a:rPr lang="de-DE" i="1" dirty="0"/>
              <a:t>é</a:t>
            </a:r>
            <a:r>
              <a:rPr lang="ru-RU" i="1" dirty="0" err="1"/>
              <a:t>с-а</a:t>
            </a:r>
            <a:r>
              <a:rPr lang="ru-RU" i="1" dirty="0"/>
              <a:t> </a:t>
            </a:r>
            <a:r>
              <a:rPr lang="ru-RU" dirty="0"/>
              <a:t>(род. п.) - </a:t>
            </a:r>
            <a:r>
              <a:rPr lang="ru-RU" i="1" dirty="0"/>
              <a:t>лес-</a:t>
            </a:r>
            <a:r>
              <a:rPr lang="de-DE" b="1" i="1" dirty="0"/>
              <a:t>á</a:t>
            </a:r>
            <a:r>
              <a:rPr lang="ru-RU" b="1" i="1" dirty="0"/>
              <a:t> </a:t>
            </a:r>
            <a:r>
              <a:rPr lang="ru-RU" dirty="0"/>
              <a:t>(им./</a:t>
            </a:r>
            <a:r>
              <a:rPr lang="ru-RU" dirty="0" err="1"/>
              <a:t>вин.п</a:t>
            </a:r>
            <a:r>
              <a:rPr lang="ru-RU" dirty="0"/>
              <a:t>. мн.ч.), </a:t>
            </a:r>
            <a:r>
              <a:rPr lang="ru-RU" i="1" dirty="0"/>
              <a:t>голов-</a:t>
            </a:r>
            <a:r>
              <a:rPr lang="de-DE" i="1" dirty="0"/>
              <a:t>á</a:t>
            </a:r>
            <a:r>
              <a:rPr lang="ru-RU" dirty="0"/>
              <a:t> – </a:t>
            </a:r>
            <a:r>
              <a:rPr lang="ru-RU" i="1" dirty="0"/>
              <a:t>г</a:t>
            </a:r>
            <a:r>
              <a:rPr lang="de-DE" i="1" dirty="0"/>
              <a:t>ó</a:t>
            </a:r>
            <a:r>
              <a:rPr lang="ru-RU" i="1" dirty="0" err="1"/>
              <a:t>лов-</a:t>
            </a:r>
            <a:r>
              <a:rPr lang="ru-RU" b="1" i="1" dirty="0" err="1"/>
              <a:t>ы</a:t>
            </a:r>
            <a:r>
              <a:rPr lang="ru-RU" b="1" i="1" dirty="0"/>
              <a:t> </a:t>
            </a:r>
            <a:r>
              <a:rPr lang="ru-RU" dirty="0"/>
              <a:t>(им./</a:t>
            </a:r>
            <a:r>
              <a:rPr lang="ru-RU" dirty="0" err="1"/>
              <a:t>вин.п</a:t>
            </a:r>
            <a:r>
              <a:rPr lang="ru-RU" dirty="0"/>
              <a:t>. мн.ч.), </a:t>
            </a:r>
            <a:r>
              <a:rPr lang="ru-RU" i="1" dirty="0" err="1"/>
              <a:t>п</a:t>
            </a:r>
            <a:r>
              <a:rPr lang="de-DE" i="1" dirty="0"/>
              <a:t>ó</a:t>
            </a:r>
            <a:r>
              <a:rPr lang="ru-RU" i="1" dirty="0" err="1"/>
              <a:t>л-я</a:t>
            </a:r>
            <a:r>
              <a:rPr lang="ru-RU" i="1" dirty="0"/>
              <a:t> </a:t>
            </a:r>
            <a:r>
              <a:rPr lang="ru-RU" dirty="0"/>
              <a:t>(</a:t>
            </a:r>
            <a:r>
              <a:rPr lang="ru-RU" dirty="0" err="1"/>
              <a:t>род.п</a:t>
            </a:r>
            <a:r>
              <a:rPr lang="ru-RU" dirty="0"/>
              <a:t>. ед. ч.)</a:t>
            </a:r>
            <a:r>
              <a:rPr lang="ru-RU" i="1" dirty="0"/>
              <a:t> </a:t>
            </a:r>
            <a:r>
              <a:rPr lang="ru-RU" dirty="0"/>
              <a:t>– </a:t>
            </a:r>
            <a:r>
              <a:rPr lang="ru-RU" i="1" dirty="0"/>
              <a:t>пол-</a:t>
            </a:r>
            <a:r>
              <a:rPr lang="el-GR" i="1" dirty="0"/>
              <a:t>´</a:t>
            </a:r>
            <a:r>
              <a:rPr lang="ru-RU" b="1" i="1" dirty="0"/>
              <a:t>я</a:t>
            </a:r>
            <a:r>
              <a:rPr lang="ru-RU" dirty="0"/>
              <a:t> (им./</a:t>
            </a:r>
            <a:r>
              <a:rPr lang="ru-RU" dirty="0" err="1"/>
              <a:t>вин.п</a:t>
            </a:r>
            <a:r>
              <a:rPr lang="ru-RU" dirty="0"/>
              <a:t>. мн.ч.), </a:t>
            </a:r>
            <a:r>
              <a:rPr lang="ru-RU" i="1" dirty="0" err="1"/>
              <a:t>земл</a:t>
            </a:r>
            <a:r>
              <a:rPr lang="ru-RU" i="1" dirty="0"/>
              <a:t>-</a:t>
            </a:r>
            <a:r>
              <a:rPr lang="de-DE" i="1" dirty="0"/>
              <a:t>ú</a:t>
            </a:r>
            <a:r>
              <a:rPr lang="ru-RU" dirty="0"/>
              <a:t> (</a:t>
            </a:r>
            <a:r>
              <a:rPr lang="ru-RU" dirty="0" err="1"/>
              <a:t>род.п</a:t>
            </a:r>
            <a:r>
              <a:rPr lang="ru-RU" dirty="0"/>
              <a:t>. ед. ч.) – </a:t>
            </a:r>
            <a:r>
              <a:rPr lang="ru-RU" dirty="0" err="1"/>
              <a:t>з</a:t>
            </a:r>
            <a:r>
              <a:rPr lang="de-DE" dirty="0"/>
              <a:t>é</a:t>
            </a:r>
            <a:r>
              <a:rPr lang="ru-RU" dirty="0" err="1"/>
              <a:t>мл-и</a:t>
            </a:r>
            <a:r>
              <a:rPr lang="ru-RU" dirty="0"/>
              <a:t> (им./</a:t>
            </a:r>
            <a:r>
              <a:rPr lang="ru-RU" dirty="0" err="1"/>
              <a:t>вин.п</a:t>
            </a:r>
            <a:r>
              <a:rPr lang="ru-RU" dirty="0"/>
              <a:t>. мн.ч.),  </a:t>
            </a:r>
            <a:r>
              <a:rPr lang="ru-RU" i="1" dirty="0"/>
              <a:t>пропуск</a:t>
            </a:r>
            <a:r>
              <a:rPr lang="ru-RU" dirty="0"/>
              <a:t> - </a:t>
            </a:r>
            <a:r>
              <a:rPr lang="ru-RU" i="1" dirty="0" err="1"/>
              <a:t>пропуск</a:t>
            </a:r>
            <a:r>
              <a:rPr lang="ru-RU" i="1" dirty="0"/>
              <a:t>-</a:t>
            </a:r>
            <a:r>
              <a:rPr lang="de-DE" b="1" i="1" dirty="0"/>
              <a:t>á</a:t>
            </a:r>
            <a:r>
              <a:rPr lang="ru-RU" b="1" i="1" dirty="0"/>
              <a:t> </a:t>
            </a:r>
            <a:r>
              <a:rPr lang="ru-RU" dirty="0"/>
              <a:t>(им./</a:t>
            </a:r>
            <a:r>
              <a:rPr lang="ru-RU" dirty="0" err="1"/>
              <a:t>вин.п</a:t>
            </a:r>
            <a:r>
              <a:rPr lang="ru-RU" dirty="0"/>
              <a:t>. мн.ч.),  </a:t>
            </a:r>
            <a:r>
              <a:rPr lang="ru-RU" i="1" dirty="0"/>
              <a:t>сорт</a:t>
            </a:r>
            <a:r>
              <a:rPr lang="ru-RU" dirty="0"/>
              <a:t> – </a:t>
            </a:r>
            <a:r>
              <a:rPr lang="ru-RU" i="1" dirty="0" err="1"/>
              <a:t>сорт</a:t>
            </a:r>
            <a:r>
              <a:rPr lang="de-DE" b="1" i="1" dirty="0"/>
              <a:t>á</a:t>
            </a:r>
            <a:r>
              <a:rPr lang="ru-RU" b="1" i="1" dirty="0"/>
              <a:t> </a:t>
            </a:r>
            <a:r>
              <a:rPr lang="ru-RU" dirty="0"/>
              <a:t>(им./</a:t>
            </a:r>
            <a:r>
              <a:rPr lang="ru-RU" dirty="0" err="1"/>
              <a:t>вин.п</a:t>
            </a:r>
            <a:r>
              <a:rPr lang="ru-RU" dirty="0"/>
              <a:t>. мн.ч.);</a:t>
            </a:r>
          </a:p>
          <a:p>
            <a:pPr marL="0" indent="342900">
              <a:buNone/>
            </a:pPr>
            <a:r>
              <a:rPr lang="ru-RU" u="sng" dirty="0"/>
              <a:t>чередованием в основе и окончанием</a:t>
            </a:r>
            <a:r>
              <a:rPr lang="ru-RU" dirty="0"/>
              <a:t>: </a:t>
            </a:r>
            <a:r>
              <a:rPr lang="ru-RU" i="1" dirty="0"/>
              <a:t>лев</a:t>
            </a:r>
            <a:r>
              <a:rPr lang="ru-RU" dirty="0"/>
              <a:t> – </a:t>
            </a:r>
            <a:r>
              <a:rPr lang="ru-RU" i="1" dirty="0" err="1"/>
              <a:t>льв</a:t>
            </a:r>
            <a:r>
              <a:rPr lang="ru-RU" i="1" dirty="0"/>
              <a:t>-</a:t>
            </a:r>
            <a:r>
              <a:rPr lang="el-GR" i="1" dirty="0"/>
              <a:t>´</a:t>
            </a:r>
            <a:r>
              <a:rPr lang="ru-RU" b="1" i="1" dirty="0" err="1"/>
              <a:t>ы</a:t>
            </a:r>
            <a:r>
              <a:rPr lang="ru-RU" dirty="0"/>
              <a:t> (им./</a:t>
            </a:r>
            <a:r>
              <a:rPr lang="ru-RU" dirty="0" err="1"/>
              <a:t>вин.п</a:t>
            </a:r>
            <a:r>
              <a:rPr lang="ru-RU" dirty="0"/>
              <a:t>. мн.ч.), </a:t>
            </a:r>
            <a:r>
              <a:rPr lang="ru-RU" i="1" dirty="0"/>
              <a:t>кошелек</a:t>
            </a:r>
            <a:r>
              <a:rPr lang="ru-RU" dirty="0"/>
              <a:t> – </a:t>
            </a:r>
            <a:r>
              <a:rPr lang="ru-RU" i="1" dirty="0" err="1"/>
              <a:t>кошельк</a:t>
            </a:r>
            <a:r>
              <a:rPr lang="ru-RU" i="1" dirty="0"/>
              <a:t>-</a:t>
            </a:r>
            <a:r>
              <a:rPr lang="de-DE" b="1" i="1" dirty="0"/>
              <a:t>ú</a:t>
            </a:r>
            <a:r>
              <a:rPr lang="ru-RU" dirty="0"/>
              <a:t> (им./</a:t>
            </a:r>
            <a:r>
              <a:rPr lang="ru-RU" dirty="0" err="1"/>
              <a:t>вин.п</a:t>
            </a:r>
            <a:r>
              <a:rPr lang="ru-RU" dirty="0"/>
              <a:t>. мн.ч.), </a:t>
            </a:r>
            <a:r>
              <a:rPr lang="ru-RU" i="1" dirty="0"/>
              <a:t>день</a:t>
            </a:r>
            <a:r>
              <a:rPr lang="ru-RU" dirty="0"/>
              <a:t> – </a:t>
            </a:r>
            <a:r>
              <a:rPr lang="ru-RU" i="1" dirty="0" err="1"/>
              <a:t>дн</a:t>
            </a:r>
            <a:r>
              <a:rPr lang="ru-RU" i="1" dirty="0"/>
              <a:t>-</a:t>
            </a:r>
            <a:r>
              <a:rPr lang="de-DE" b="1" i="1" dirty="0"/>
              <a:t>ú</a:t>
            </a:r>
            <a:r>
              <a:rPr lang="ru-RU" dirty="0"/>
              <a:t> (им./</a:t>
            </a:r>
            <a:r>
              <a:rPr lang="ru-RU" dirty="0" err="1"/>
              <a:t>вин.п</a:t>
            </a:r>
            <a:r>
              <a:rPr lang="ru-RU" dirty="0"/>
              <a:t>. мн.ч.); </a:t>
            </a:r>
          </a:p>
          <a:p>
            <a:pPr marL="0" indent="342900">
              <a:buNone/>
            </a:pPr>
            <a:r>
              <a:rPr lang="ru-RU" u="sng" dirty="0"/>
              <a:t>окончанием и супплетивными корнями:</a:t>
            </a:r>
            <a:r>
              <a:rPr lang="ru-RU" dirty="0"/>
              <a:t> </a:t>
            </a:r>
            <a:r>
              <a:rPr lang="ru-RU" dirty="0" err="1"/>
              <a:t>ребенок-дети</a:t>
            </a:r>
            <a:r>
              <a:rPr lang="ru-RU" dirty="0"/>
              <a:t>, человек – люди.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+mn-lt"/>
              </a:rPr>
              <a:t>Омонимия грамматических показателей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Во многих языках одна и та же по форме морфема или одно и то же служебное слово могут быть формальным показателем разных ГЗ: </a:t>
            </a:r>
          </a:p>
          <a:p>
            <a:pPr>
              <a:buNone/>
            </a:pPr>
            <a:r>
              <a:rPr lang="ru-RU" i="1" dirty="0" err="1"/>
              <a:t>р</a:t>
            </a:r>
            <a:r>
              <a:rPr lang="de-DE" i="1" dirty="0"/>
              <a:t>ý</a:t>
            </a:r>
            <a:r>
              <a:rPr lang="ru-RU" i="1" dirty="0" err="1"/>
              <a:t>к-</a:t>
            </a:r>
            <a:r>
              <a:rPr lang="ru-RU" b="1" i="1" dirty="0" err="1"/>
              <a:t>и</a:t>
            </a:r>
            <a:r>
              <a:rPr lang="ru-RU" b="1" i="1" dirty="0"/>
              <a:t> </a:t>
            </a:r>
            <a:r>
              <a:rPr lang="ru-RU" dirty="0"/>
              <a:t>(им. и </a:t>
            </a:r>
            <a:r>
              <a:rPr lang="ru-RU" dirty="0" err="1"/>
              <a:t>вин.п</a:t>
            </a:r>
            <a:r>
              <a:rPr lang="ru-RU" dirty="0"/>
              <a:t>. мн.ч.)</a:t>
            </a:r>
          </a:p>
          <a:p>
            <a:pPr>
              <a:buNone/>
            </a:pPr>
            <a:r>
              <a:rPr lang="ru-RU" i="1" dirty="0" err="1"/>
              <a:t>сестр-</a:t>
            </a:r>
            <a:r>
              <a:rPr lang="ru-RU" b="1" i="1" dirty="0" err="1"/>
              <a:t>é</a:t>
            </a:r>
            <a:r>
              <a:rPr lang="ru-RU" b="1" i="1" dirty="0"/>
              <a:t> </a:t>
            </a:r>
            <a:r>
              <a:rPr lang="ru-RU" dirty="0"/>
              <a:t>(дат. и пр.п. ед.ч.)</a:t>
            </a:r>
          </a:p>
          <a:p>
            <a:pPr>
              <a:buNone/>
            </a:pPr>
            <a:r>
              <a:rPr lang="en-US" i="1" dirty="0"/>
              <a:t>look-</a:t>
            </a:r>
            <a:r>
              <a:rPr lang="en-US" b="1" i="1" dirty="0" err="1"/>
              <a:t>ed</a:t>
            </a:r>
            <a:r>
              <a:rPr lang="en-US" dirty="0"/>
              <a:t> (past simple) – </a:t>
            </a:r>
            <a:r>
              <a:rPr lang="en-US" i="1" dirty="0"/>
              <a:t>look-</a:t>
            </a:r>
            <a:r>
              <a:rPr lang="en-US" b="1" i="1" dirty="0" err="1"/>
              <a:t>ed</a:t>
            </a:r>
            <a:r>
              <a:rPr lang="en-US" dirty="0"/>
              <a:t> (past participle)</a:t>
            </a:r>
          </a:p>
          <a:p>
            <a:pPr>
              <a:buNone/>
            </a:pPr>
            <a:r>
              <a:rPr lang="en-US" i="1" dirty="0"/>
              <a:t>look-</a:t>
            </a:r>
            <a:r>
              <a:rPr lang="en-US" b="1" i="1" dirty="0"/>
              <a:t>s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de-DE" dirty="0"/>
              <a:t>3 </a:t>
            </a:r>
            <a:r>
              <a:rPr lang="ru-RU" dirty="0"/>
              <a:t>л. ед.ч. </a:t>
            </a:r>
            <a:r>
              <a:rPr lang="ru-RU" dirty="0" err="1"/>
              <a:t>наст.вр</a:t>
            </a:r>
            <a:r>
              <a:rPr lang="ru-RU" dirty="0"/>
              <a:t>. глагола</a:t>
            </a:r>
            <a:r>
              <a:rPr lang="en-US" dirty="0"/>
              <a:t>)</a:t>
            </a:r>
            <a:r>
              <a:rPr lang="ru-RU" dirty="0"/>
              <a:t> и </a:t>
            </a:r>
            <a:r>
              <a:rPr lang="en-US" i="1" dirty="0"/>
              <a:t>look-</a:t>
            </a:r>
            <a:r>
              <a:rPr lang="en-US" b="1" i="1" dirty="0"/>
              <a:t>s</a:t>
            </a:r>
            <a:r>
              <a:rPr lang="en-US" dirty="0"/>
              <a:t> (</a:t>
            </a:r>
            <a:r>
              <a:rPr lang="ru-RU" dirty="0"/>
              <a:t>мн.ч. сущ.</a:t>
            </a:r>
            <a:r>
              <a:rPr lang="en-US" dirty="0"/>
              <a:t>)</a:t>
            </a:r>
            <a:endParaRPr lang="ru-RU" dirty="0"/>
          </a:p>
          <a:p>
            <a:pPr marL="0" indent="0">
              <a:buNone/>
            </a:pPr>
            <a:r>
              <a:rPr lang="en-US" b="1" i="1" dirty="0" err="1"/>
              <a:t>dem</a:t>
            </a:r>
            <a:r>
              <a:rPr lang="en-US" i="1" dirty="0"/>
              <a:t> </a:t>
            </a:r>
            <a:r>
              <a:rPr lang="en-US" i="1" dirty="0" err="1"/>
              <a:t>Sohn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ru-RU" dirty="0" err="1"/>
              <a:t>дат.п</a:t>
            </a:r>
            <a:r>
              <a:rPr lang="ru-RU" dirty="0"/>
              <a:t>. ед.ч. м.р. сущ.</a:t>
            </a:r>
            <a:r>
              <a:rPr lang="en-US" dirty="0"/>
              <a:t>) – </a:t>
            </a:r>
            <a:r>
              <a:rPr lang="en-US" b="1" i="1" dirty="0" err="1"/>
              <a:t>dem</a:t>
            </a:r>
            <a:r>
              <a:rPr lang="en-US" i="1" dirty="0"/>
              <a:t> Kind </a:t>
            </a:r>
            <a:r>
              <a:rPr lang="en-US" dirty="0"/>
              <a:t>(</a:t>
            </a:r>
            <a:r>
              <a:rPr lang="ru-RU" dirty="0" err="1"/>
              <a:t>дат.п</a:t>
            </a:r>
            <a:r>
              <a:rPr lang="ru-RU" dirty="0"/>
              <a:t>. ед.ч. ср.р. сущ.</a:t>
            </a:r>
            <a:r>
              <a:rPr lang="en-US" dirty="0"/>
              <a:t>)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	Каждой части речи свойствен свой собственный набор грамматических категорий.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+mn-lt"/>
              </a:rPr>
              <a:t>Части речи и их грамматические категории в русском и английском языках: существительное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2420887"/>
          <a:ext cx="8229600" cy="3090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68086">
                <a:tc>
                  <a:txBody>
                    <a:bodyPr/>
                    <a:lstStyle/>
                    <a:p>
                      <a:r>
                        <a:rPr lang="ru-RU" sz="2400" dirty="0"/>
                        <a:t>ЯЗЫК  /</a:t>
                      </a:r>
                      <a:r>
                        <a:rPr lang="ru-RU" sz="2400" baseline="0" dirty="0"/>
                        <a:t> КАТЕГОРИЯ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РОД (</a:t>
                      </a:r>
                      <a:r>
                        <a:rPr lang="de-DE" sz="2400" dirty="0"/>
                        <a:t>GENDER</a:t>
                      </a:r>
                      <a:r>
                        <a:rPr lang="ru-RU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ЧИСЛО</a:t>
                      </a:r>
                      <a:r>
                        <a:rPr lang="de-DE" sz="2400" dirty="0"/>
                        <a:t> (NUMBER)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ПАДЕЖ</a:t>
                      </a:r>
                      <a:r>
                        <a:rPr lang="de-DE" sz="2400" dirty="0"/>
                        <a:t> (CASE)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ОПРЕДЕЛЕННОСТЬ - НЕОПРЕДЕЛЕННОСТЬ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8086">
                <a:tc>
                  <a:txBody>
                    <a:bodyPr/>
                    <a:lstStyle/>
                    <a:p>
                      <a:r>
                        <a:rPr lang="ru-RU" sz="2400" dirty="0"/>
                        <a:t>Русский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8086">
                <a:tc>
                  <a:txBody>
                    <a:bodyPr/>
                    <a:lstStyle/>
                    <a:p>
                      <a:r>
                        <a:rPr lang="de-DE" sz="2400" dirty="0"/>
                        <a:t>English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+mn-lt"/>
              </a:rPr>
              <a:t>Части речи и их грамматические категории в русском и английском языках: прилагательное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2420887"/>
          <a:ext cx="8229600" cy="2724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68086">
                <a:tc>
                  <a:txBody>
                    <a:bodyPr/>
                    <a:lstStyle/>
                    <a:p>
                      <a:r>
                        <a:rPr lang="ru-RU" sz="2400" dirty="0"/>
                        <a:t>ЯЗЫК  /</a:t>
                      </a:r>
                      <a:r>
                        <a:rPr lang="ru-RU" sz="2400" baseline="0" dirty="0"/>
                        <a:t> КАТЕГОРИЯ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РОД (</a:t>
                      </a:r>
                      <a:r>
                        <a:rPr lang="de-DE" sz="2400" dirty="0"/>
                        <a:t>GENDER</a:t>
                      </a:r>
                      <a:r>
                        <a:rPr lang="ru-RU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ЧИСЛО</a:t>
                      </a:r>
                      <a:r>
                        <a:rPr lang="de-DE" sz="2400" dirty="0"/>
                        <a:t> (NUMBER)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ПАДЕЖ</a:t>
                      </a:r>
                      <a:r>
                        <a:rPr lang="de-DE" sz="2400" dirty="0"/>
                        <a:t> (CASE)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СТЕПЕНИ СРАВНЕНИЯ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8086">
                <a:tc>
                  <a:txBody>
                    <a:bodyPr/>
                    <a:lstStyle/>
                    <a:p>
                      <a:r>
                        <a:rPr lang="ru-RU" sz="2400" dirty="0"/>
                        <a:t>Русский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8086">
                <a:tc>
                  <a:txBody>
                    <a:bodyPr/>
                    <a:lstStyle/>
                    <a:p>
                      <a:r>
                        <a:rPr lang="de-DE" sz="2400" dirty="0"/>
                        <a:t>English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+mn-lt"/>
              </a:rPr>
              <a:t>Части речи и их грамматические категории в русском и английском языках: личное местоимение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01497041"/>
              </p:ext>
            </p:extLst>
          </p:nvPr>
        </p:nvGraphicFramePr>
        <p:xfrm>
          <a:off x="467544" y="2420887"/>
          <a:ext cx="8229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68086">
                <a:tc>
                  <a:txBody>
                    <a:bodyPr/>
                    <a:lstStyle/>
                    <a:p>
                      <a:r>
                        <a:rPr lang="ru-RU" sz="2400" dirty="0"/>
                        <a:t>ЯЗЫК  /</a:t>
                      </a:r>
                      <a:r>
                        <a:rPr lang="ru-RU" sz="2400" baseline="0" dirty="0"/>
                        <a:t> КАТЕГОРИЯ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РОД (</a:t>
                      </a:r>
                      <a:r>
                        <a:rPr lang="de-DE" sz="2400" dirty="0"/>
                        <a:t>GENDER</a:t>
                      </a:r>
                      <a:r>
                        <a:rPr lang="ru-RU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ЧИСЛО</a:t>
                      </a:r>
                      <a:r>
                        <a:rPr lang="de-DE" sz="2400" dirty="0"/>
                        <a:t> (NUMBER)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ПАДЕЖ</a:t>
                      </a:r>
                      <a:r>
                        <a:rPr lang="de-DE" sz="2400" dirty="0"/>
                        <a:t> (CASE)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ЛИЦО</a:t>
                      </a:r>
                    </a:p>
                    <a:p>
                      <a:r>
                        <a:rPr lang="ru-RU" sz="2400" dirty="0"/>
                        <a:t>(</a:t>
                      </a:r>
                      <a:r>
                        <a:rPr lang="de-DE" sz="2400" dirty="0"/>
                        <a:t>PERSON</a:t>
                      </a:r>
                      <a:r>
                        <a:rPr lang="ru-RU" sz="24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8086">
                <a:tc>
                  <a:txBody>
                    <a:bodyPr/>
                    <a:lstStyle/>
                    <a:p>
                      <a:r>
                        <a:rPr lang="ru-RU" sz="2400" dirty="0"/>
                        <a:t>Русский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  (</a:t>
                      </a:r>
                      <a:r>
                        <a:rPr lang="ru-RU" dirty="0"/>
                        <a:t>у</a:t>
                      </a:r>
                      <a:r>
                        <a:rPr lang="ru-RU" baseline="0" dirty="0"/>
                        <a:t> местоимений 3 лица</a:t>
                      </a:r>
                      <a:r>
                        <a:rPr lang="en-US" dirty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8086">
                <a:tc>
                  <a:txBody>
                    <a:bodyPr/>
                    <a:lstStyle/>
                    <a:p>
                      <a:r>
                        <a:rPr lang="de-DE" sz="2400" dirty="0"/>
                        <a:t>English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  (</a:t>
                      </a:r>
                      <a:r>
                        <a:rPr lang="ru-RU" dirty="0"/>
                        <a:t>у</a:t>
                      </a:r>
                      <a:r>
                        <a:rPr lang="ru-RU" baseline="0" dirty="0"/>
                        <a:t> местоимений 3 лица</a:t>
                      </a:r>
                      <a:r>
                        <a:rPr lang="en-US" dirty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+mn-lt"/>
              </a:rPr>
              <a:t>Части речи и их грамматические категории в русском и английском языках: глагол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23528" y="1772816"/>
          <a:ext cx="8496944" cy="4550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341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211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161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1200216">
                <a:tc>
                  <a:txBody>
                    <a:bodyPr/>
                    <a:lstStyle/>
                    <a:p>
                      <a:r>
                        <a:rPr lang="ru-RU" sz="2200" dirty="0"/>
                        <a:t>ЯЗЫК / КАТЕГОРИЯ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Время </a:t>
                      </a:r>
                    </a:p>
                    <a:p>
                      <a:r>
                        <a:rPr lang="de-DE" sz="2200" dirty="0" err="1"/>
                        <a:t>tense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Вид</a:t>
                      </a:r>
                      <a:endParaRPr lang="de-DE" sz="2200" dirty="0"/>
                    </a:p>
                    <a:p>
                      <a:r>
                        <a:rPr lang="de-DE" sz="2200" dirty="0" err="1"/>
                        <a:t>aspect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Лицо</a:t>
                      </a:r>
                      <a:endParaRPr lang="de-DE" sz="2200" dirty="0"/>
                    </a:p>
                    <a:p>
                      <a:r>
                        <a:rPr lang="de-DE" sz="2200" dirty="0" err="1"/>
                        <a:t>person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Число</a:t>
                      </a:r>
                      <a:endParaRPr lang="de-DE" sz="2200" dirty="0"/>
                    </a:p>
                    <a:p>
                      <a:r>
                        <a:rPr lang="de-DE" sz="2200" dirty="0" err="1"/>
                        <a:t>number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Залог</a:t>
                      </a:r>
                      <a:endParaRPr lang="de-DE" sz="2200" dirty="0"/>
                    </a:p>
                    <a:p>
                      <a:r>
                        <a:rPr lang="de-DE" sz="2200" dirty="0" err="1"/>
                        <a:t>voice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наклонение</a:t>
                      </a:r>
                      <a:endParaRPr lang="de-DE" sz="2200" dirty="0"/>
                    </a:p>
                    <a:p>
                      <a:r>
                        <a:rPr lang="de-DE" sz="2200" dirty="0" err="1"/>
                        <a:t>mood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/>
                        <a:t>род</a:t>
                      </a:r>
                      <a:endParaRPr lang="de-DE" sz="2200" dirty="0"/>
                    </a:p>
                    <a:p>
                      <a:r>
                        <a:rPr lang="de-DE" sz="2200" dirty="0" err="1"/>
                        <a:t>gender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56745">
                <a:tc>
                  <a:txBody>
                    <a:bodyPr/>
                    <a:lstStyle/>
                    <a:p>
                      <a:r>
                        <a:rPr lang="ru-RU" dirty="0"/>
                        <a:t>Русский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 (не во всех временах)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  <a:r>
                        <a:rPr lang="ru-RU" baseline="0" dirty="0"/>
                        <a:t> (только в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прошедшем времени)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38826">
                <a:tc>
                  <a:txBody>
                    <a:bodyPr/>
                    <a:lstStyle/>
                    <a:p>
                      <a:r>
                        <a:rPr lang="de-DE" dirty="0"/>
                        <a:t>English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 (не во всех временах)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 (не во всех временах)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+mn-lt"/>
              </a:rPr>
              <a:t>Грамматическое значение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052736"/>
            <a:ext cx="8291264" cy="5073427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Грамматическое значение (ГЗ) </a:t>
            </a:r>
            <a:r>
              <a:rPr lang="ru-RU" dirty="0"/>
              <a:t>-  указание на определенные грамматические категории, заключенное в словоформе, слове, сочетании слов и предложении. </a:t>
            </a:r>
          </a:p>
          <a:p>
            <a:endParaRPr lang="ru-RU" dirty="0"/>
          </a:p>
          <a:p>
            <a:r>
              <a:rPr lang="ru-RU" dirty="0"/>
              <a:t>У русских существительных есть грамматические значения рода, числа и падежа.</a:t>
            </a:r>
          </a:p>
          <a:p>
            <a:endParaRPr lang="ru-RU" dirty="0"/>
          </a:p>
          <a:p>
            <a:r>
              <a:rPr lang="ru-RU" dirty="0"/>
              <a:t>У русских глаголов – грамматические значения вида, времени, наклонения, залога, числа, лица, рода. </a:t>
            </a:r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ru-RU" dirty="0"/>
              <a:t>	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+mn-lt"/>
              </a:rPr>
              <a:t>Части речи и их грамматические категории в русском и английском языках: наречие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79684996"/>
              </p:ext>
            </p:extLst>
          </p:nvPr>
        </p:nvGraphicFramePr>
        <p:xfrm>
          <a:off x="1259632" y="2132856"/>
          <a:ext cx="6336704" cy="2505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793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68086">
                <a:tc>
                  <a:txBody>
                    <a:bodyPr/>
                    <a:lstStyle/>
                    <a:p>
                      <a:r>
                        <a:rPr lang="ru-RU" sz="2400" dirty="0"/>
                        <a:t>ЯЗЫК  /</a:t>
                      </a:r>
                      <a:r>
                        <a:rPr lang="ru-RU" sz="2400" baseline="0" dirty="0"/>
                        <a:t> КАТЕГОРИЯ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СТЕПЕНИ СРАВНЕНИЯ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8086">
                <a:tc>
                  <a:txBody>
                    <a:bodyPr/>
                    <a:lstStyle/>
                    <a:p>
                      <a:r>
                        <a:rPr lang="ru-RU" sz="2400" dirty="0"/>
                        <a:t>Русский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 </a:t>
                      </a:r>
                      <a:r>
                        <a:rPr lang="ru-RU" dirty="0"/>
                        <a:t>много</a:t>
                      </a:r>
                      <a:r>
                        <a:rPr lang="ru-RU" baseline="0" dirty="0"/>
                        <a:t> – больше / более – больше всего</a:t>
                      </a:r>
                      <a:endParaRPr lang="en-US" baseline="0" dirty="0"/>
                    </a:p>
                    <a:p>
                      <a:r>
                        <a:rPr lang="en-US" dirty="0"/>
                        <a:t>   </a:t>
                      </a:r>
                      <a:r>
                        <a:rPr lang="ru-RU" dirty="0"/>
                        <a:t>мало</a:t>
                      </a:r>
                      <a:r>
                        <a:rPr lang="ru-RU" baseline="0" dirty="0"/>
                        <a:t> – меньше / менее – меньше всего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8086">
                <a:tc>
                  <a:txBody>
                    <a:bodyPr/>
                    <a:lstStyle/>
                    <a:p>
                      <a:r>
                        <a:rPr lang="de-DE" sz="2400" dirty="0"/>
                        <a:t>English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  <a:r>
                        <a:rPr lang="ru-RU" baseline="0" dirty="0"/>
                        <a:t> </a:t>
                      </a:r>
                      <a:r>
                        <a:rPr lang="en-US" baseline="0" dirty="0"/>
                        <a:t>many – more – the most</a:t>
                      </a:r>
                    </a:p>
                    <a:p>
                      <a:r>
                        <a:rPr lang="en-US" baseline="0" dirty="0"/>
                        <a:t>   much – more – the most</a:t>
                      </a:r>
                      <a:endParaRPr lang="ru-RU" baseline="0" dirty="0"/>
                    </a:p>
                    <a:p>
                      <a:r>
                        <a:rPr lang="ru-RU" baseline="0" dirty="0"/>
                        <a:t>   </a:t>
                      </a:r>
                      <a:r>
                        <a:rPr lang="en-US" baseline="0"/>
                        <a:t>little – less – the least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+mn-lt"/>
              </a:rPr>
              <a:t>Грамматическое и лексическое значения в сравнении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5214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3347">
                <a:tc>
                  <a:txBody>
                    <a:bodyPr/>
                    <a:lstStyle/>
                    <a:p>
                      <a:r>
                        <a:rPr lang="ru-RU" dirty="0"/>
                        <a:t>Грамматическое значение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Лексическое значение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3347">
                <a:tc>
                  <a:txBody>
                    <a:bodyPr/>
                    <a:lstStyle/>
                    <a:p>
                      <a:r>
                        <a:rPr lang="ru-RU" dirty="0"/>
                        <a:t>абстрактно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конкретно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3347">
                <a:tc>
                  <a:txBody>
                    <a:bodyPr/>
                    <a:lstStyle/>
                    <a:p>
                      <a:r>
                        <a:rPr lang="ru-RU" dirty="0"/>
                        <a:t>повторяется для</a:t>
                      </a:r>
                      <a:r>
                        <a:rPr lang="ru-RU" baseline="0" dirty="0"/>
                        <a:t> целого класса слов</a:t>
                      </a:r>
                      <a:r>
                        <a:rPr lang="ru-RU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индивидуально для каждого слова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3449">
                <a:tc>
                  <a:txBody>
                    <a:bodyPr/>
                    <a:lstStyle/>
                    <a:p>
                      <a:r>
                        <a:rPr lang="ru-RU" dirty="0"/>
                        <a:t>обязательно</a:t>
                      </a:r>
                      <a:r>
                        <a:rPr lang="ru-RU" baseline="0" dirty="0"/>
                        <a:t> присутствие формального показателя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</a:t>
                      </a:r>
                      <a:r>
                        <a:rPr lang="ru-RU" baseline="0" dirty="0"/>
                        <a:t> имеет формального показателя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19214">
                <a:tc>
                  <a:txBody>
                    <a:bodyPr/>
                    <a:lstStyle/>
                    <a:p>
                      <a:r>
                        <a:rPr lang="ru-RU" dirty="0"/>
                        <a:t>выражается, как правило, аффиксами или служебными словами, а не корневой морфемой </a:t>
                      </a:r>
                      <a:r>
                        <a:rPr lang="ru-RU" baseline="0" dirty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как правило, выражается</a:t>
                      </a:r>
                      <a:r>
                        <a:rPr lang="ru-RU" baseline="0" dirty="0"/>
                        <a:t> корневой морфемой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42269">
                <a:tc>
                  <a:txBody>
                    <a:bodyPr/>
                    <a:lstStyle/>
                    <a:p>
                      <a:r>
                        <a:rPr lang="ru-RU" dirty="0"/>
                        <a:t>Грамматические</a:t>
                      </a:r>
                      <a:r>
                        <a:rPr lang="ru-RU" baseline="0" dirty="0"/>
                        <a:t> значения выражают отношения языковых единиц в высказывании. С помощью ГЗ не называется предмет или признак, только выражаются дополнительные смысловые оттенки (напр., множественность).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Лексическим</a:t>
                      </a:r>
                      <a:r>
                        <a:rPr lang="ru-RU" baseline="0" dirty="0"/>
                        <a:t> значениям соответствуют объекты и явления действительности.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+mn-lt"/>
              </a:rPr>
              <a:t>Феномен грамматического значения часто используется в языковой игре в литературе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	</a:t>
            </a:r>
            <a:r>
              <a:rPr lang="ru-RU" dirty="0" err="1"/>
              <a:t>Варкалось</a:t>
            </a:r>
            <a:r>
              <a:rPr lang="ru-RU" dirty="0"/>
              <a:t>. </a:t>
            </a:r>
            <a:r>
              <a:rPr lang="ru-RU" dirty="0" err="1"/>
              <a:t>Хливкие</a:t>
            </a:r>
            <a:r>
              <a:rPr lang="ru-RU" dirty="0"/>
              <a:t> </a:t>
            </a:r>
            <a:r>
              <a:rPr lang="ru-RU" dirty="0" err="1"/>
              <a:t>шорьки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Пырялись по </a:t>
            </a:r>
            <a:r>
              <a:rPr lang="ru-RU" dirty="0" err="1"/>
              <a:t>наве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И </a:t>
            </a:r>
            <a:r>
              <a:rPr lang="ru-RU" dirty="0" err="1"/>
              <a:t>хрюкотали</a:t>
            </a:r>
            <a:r>
              <a:rPr lang="ru-RU" dirty="0"/>
              <a:t> </a:t>
            </a:r>
            <a:r>
              <a:rPr lang="ru-RU" dirty="0" err="1"/>
              <a:t>зелюки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Как </a:t>
            </a:r>
            <a:r>
              <a:rPr lang="ru-RU" dirty="0" err="1"/>
              <a:t>мюмзики</a:t>
            </a:r>
            <a:r>
              <a:rPr lang="ru-RU" dirty="0"/>
              <a:t> в </a:t>
            </a:r>
            <a:r>
              <a:rPr lang="ru-RU" dirty="0" err="1"/>
              <a:t>мове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				(Л. Кэрролл «</a:t>
            </a:r>
            <a:r>
              <a:rPr lang="ru-RU" dirty="0" err="1"/>
              <a:t>Бармаглот</a:t>
            </a:r>
            <a:r>
              <a:rPr lang="ru-RU" dirty="0"/>
              <a:t>»)</a:t>
            </a:r>
          </a:p>
          <a:p>
            <a:pPr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Это стихотворение состоит из несуществующих корневых морфем, но в нем есть существующие в русском языке служебные слова и аффиксы. </a:t>
            </a:r>
          </a:p>
          <a:p>
            <a:pPr marL="0" indent="0">
              <a:buNone/>
            </a:pPr>
            <a:r>
              <a:rPr lang="ru-RU" dirty="0"/>
              <a:t>			Их по меньшей мере 18.</a:t>
            </a:r>
          </a:p>
          <a:p>
            <a:pPr marL="0" indent="0">
              <a:buNone/>
            </a:pPr>
            <a:r>
              <a:rPr lang="ru-RU" dirty="0"/>
              <a:t>			Найдите их.</a:t>
            </a:r>
          </a:p>
          <a:p>
            <a:pPr marL="0" indent="0">
              <a:buNone/>
            </a:pPr>
            <a:r>
              <a:rPr lang="ru-RU" dirty="0"/>
              <a:t>			Какие ГЗ они передают?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Б. </a:t>
            </a:r>
            <a:r>
              <a:rPr lang="ru-RU" dirty="0" err="1"/>
              <a:t>Норман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5.27</a:t>
            </a:r>
            <a:r>
              <a:rPr lang="ru-RU" dirty="0"/>
              <a:t>., 5.26., </a:t>
            </a:r>
            <a:r>
              <a:rPr lang="ru-RU" dirty="0" smtClean="0"/>
              <a:t>5.29 </a:t>
            </a:r>
            <a:r>
              <a:rPr lang="en-GB" dirty="0" smtClean="0"/>
              <a:t>– </a:t>
            </a:r>
            <a:r>
              <a:rPr lang="ru-RU" dirty="0"/>
              <a:t>на занятии  </a:t>
            </a:r>
            <a:endParaRPr lang="ru-RU" dirty="0" smtClean="0"/>
          </a:p>
          <a:p>
            <a:r>
              <a:rPr lang="ru-RU" b="1" dirty="0" smtClean="0"/>
              <a:t>5.8., 5.11., 5.12.</a:t>
            </a:r>
            <a:r>
              <a:rPr lang="ru-RU" dirty="0" smtClean="0"/>
              <a:t>, </a:t>
            </a:r>
            <a:r>
              <a:rPr lang="ru-RU" b="1" dirty="0" smtClean="0"/>
              <a:t>5.30</a:t>
            </a:r>
            <a:r>
              <a:rPr lang="ru-RU" dirty="0" smtClean="0"/>
              <a:t>, </a:t>
            </a:r>
            <a:r>
              <a:rPr lang="ru-RU" b="1" dirty="0" smtClean="0"/>
              <a:t>5.31, 5.35, </a:t>
            </a:r>
            <a:r>
              <a:rPr lang="ru-RU" b="1" dirty="0" smtClean="0"/>
              <a:t>5.68 </a:t>
            </a:r>
            <a:r>
              <a:rPr lang="ru-RU" b="1" smtClean="0"/>
              <a:t>– </a:t>
            </a:r>
            <a:r>
              <a:rPr lang="ru-RU" smtClean="0"/>
              <a:t>дома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3003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Грамматическое значение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	Именно грамматические значения организуют высказывание, делают его адекватным выражением мысли (ср.: </a:t>
            </a:r>
            <a:r>
              <a:rPr lang="ru-RU" i="1" dirty="0"/>
              <a:t>подарок жены </a:t>
            </a:r>
            <a:r>
              <a:rPr lang="ru-RU" dirty="0"/>
              <a:t>и </a:t>
            </a:r>
            <a:r>
              <a:rPr lang="ru-RU" i="1" dirty="0"/>
              <a:t>подарок жене </a:t>
            </a:r>
            <a:r>
              <a:rPr lang="ru-RU" dirty="0"/>
              <a:t>–</a:t>
            </a:r>
            <a:r>
              <a:rPr lang="ru-RU" i="1" dirty="0"/>
              <a:t> </a:t>
            </a:r>
            <a:r>
              <a:rPr lang="ru-RU" dirty="0"/>
              <a:t>ГЗ падежа полностью меняет смысл высказывания). </a:t>
            </a:r>
          </a:p>
          <a:p>
            <a:pPr>
              <a:buNone/>
            </a:pPr>
            <a:r>
              <a:rPr lang="ru-RU" dirty="0"/>
              <a:t>	Поэтому перевести или понять текст на иностранном языке только с помощью словаря без знания грамматики невозможно.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+mn-lt"/>
              </a:rPr>
              <a:t>Способы выражения грамматического значения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166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Формальные показатели ГЗ в разных языках:</a:t>
            </a:r>
          </a:p>
          <a:p>
            <a:r>
              <a:rPr lang="ru-RU" dirty="0"/>
              <a:t>грамматические (служебные) морфемы: окончание, суффикс, постфикс и др. аффиксы, в том числе нулевые;</a:t>
            </a:r>
          </a:p>
          <a:p>
            <a:r>
              <a:rPr lang="ru-RU" dirty="0"/>
              <a:t>внутренняя флексия (чередование);</a:t>
            </a:r>
          </a:p>
          <a:p>
            <a:r>
              <a:rPr lang="ru-RU" dirty="0"/>
              <a:t>супплетивные ряды;</a:t>
            </a:r>
            <a:endParaRPr lang="de-DE" dirty="0"/>
          </a:p>
          <a:p>
            <a:r>
              <a:rPr lang="ru-RU" dirty="0"/>
              <a:t>ударение и интонация;</a:t>
            </a:r>
            <a:endParaRPr lang="de-DE" dirty="0"/>
          </a:p>
          <a:p>
            <a:r>
              <a:rPr lang="ru-RU" dirty="0"/>
              <a:t>порядок слов;</a:t>
            </a:r>
          </a:p>
          <a:p>
            <a:r>
              <a:rPr lang="ru-RU" dirty="0"/>
              <a:t>редупликация (повтор слова, морфемы или ее части);</a:t>
            </a:r>
          </a:p>
          <a:p>
            <a:r>
              <a:rPr lang="ru-RU" dirty="0"/>
              <a:t>служебные слова (предлоги, артикли, вспомогательные слова).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+mn-lt"/>
              </a:rPr>
              <a:t>Служебные морфемы (аффиксы)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русском языке большинство ГЗ выражается </a:t>
            </a:r>
            <a:r>
              <a:rPr lang="ru-RU" b="1" dirty="0"/>
              <a:t>флексиями</a:t>
            </a:r>
            <a:r>
              <a:rPr lang="ru-RU" dirty="0"/>
              <a:t> (окончаниями): </a:t>
            </a:r>
            <a:r>
              <a:rPr lang="ru-RU" i="1" dirty="0" err="1"/>
              <a:t>школ-</a:t>
            </a:r>
            <a:r>
              <a:rPr lang="ru-RU" b="1" i="1" dirty="0" err="1"/>
              <a:t>а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i="1" dirty="0" err="1"/>
              <a:t>школ-</a:t>
            </a:r>
            <a:r>
              <a:rPr lang="ru-RU" b="1" i="1" dirty="0" err="1"/>
              <a:t>ы</a:t>
            </a:r>
            <a:r>
              <a:rPr lang="ru-RU" b="1" i="1" dirty="0"/>
              <a:t> </a:t>
            </a:r>
            <a:r>
              <a:rPr lang="ru-RU" dirty="0"/>
              <a:t>(значение рода, числа и падежа); </a:t>
            </a:r>
            <a:r>
              <a:rPr lang="ru-RU" i="1" dirty="0" err="1"/>
              <a:t>чита-</a:t>
            </a:r>
            <a:r>
              <a:rPr lang="ru-RU" b="1" i="1" dirty="0" err="1"/>
              <a:t>ю</a:t>
            </a:r>
            <a:r>
              <a:rPr lang="ru-RU" dirty="0"/>
              <a:t> – </a:t>
            </a:r>
            <a:r>
              <a:rPr lang="ru-RU" i="1" dirty="0" err="1"/>
              <a:t>чита-</a:t>
            </a:r>
            <a:r>
              <a:rPr lang="ru-RU" b="1" i="1" dirty="0" err="1"/>
              <a:t>ешь</a:t>
            </a:r>
            <a:r>
              <a:rPr lang="ru-RU" dirty="0"/>
              <a:t> (значение лица и числа); </a:t>
            </a:r>
            <a:r>
              <a:rPr lang="ru-RU" i="1" dirty="0"/>
              <a:t>читал </a:t>
            </a:r>
            <a:r>
              <a:rPr lang="cs-CZ" b="1" dirty="0"/>
              <a:t>ø</a:t>
            </a:r>
            <a:r>
              <a:rPr lang="ru-RU" dirty="0"/>
              <a:t> – </a:t>
            </a:r>
            <a:r>
              <a:rPr lang="ru-RU" i="1" dirty="0" err="1"/>
              <a:t>читал-</a:t>
            </a:r>
            <a:r>
              <a:rPr lang="ru-RU" b="1" i="1" dirty="0" err="1"/>
              <a:t>а</a:t>
            </a:r>
            <a:r>
              <a:rPr lang="ru-RU" b="1" dirty="0"/>
              <a:t> </a:t>
            </a:r>
            <a:r>
              <a:rPr lang="ru-RU" dirty="0"/>
              <a:t>(значение рода и числа) </a:t>
            </a:r>
          </a:p>
          <a:p>
            <a:pPr>
              <a:buNone/>
            </a:pPr>
            <a:r>
              <a:rPr lang="ru-RU" dirty="0"/>
              <a:t>	или </a:t>
            </a:r>
            <a:r>
              <a:rPr lang="ru-RU" b="1" dirty="0"/>
              <a:t>суффиксами</a:t>
            </a:r>
            <a:r>
              <a:rPr lang="ru-RU" dirty="0"/>
              <a:t>: </a:t>
            </a:r>
            <a:r>
              <a:rPr lang="ru-RU" i="1" dirty="0"/>
              <a:t>красный</a:t>
            </a:r>
            <a:r>
              <a:rPr lang="ru-RU" dirty="0"/>
              <a:t> – </a:t>
            </a:r>
            <a:r>
              <a:rPr lang="ru-RU" i="1" dirty="0" err="1"/>
              <a:t>красн-</a:t>
            </a:r>
            <a:r>
              <a:rPr lang="ru-RU" b="1" i="1" dirty="0" err="1"/>
              <a:t>ее</a:t>
            </a:r>
            <a:r>
              <a:rPr lang="ru-RU" dirty="0"/>
              <a:t> (значение сравнительной степени), </a:t>
            </a:r>
            <a:r>
              <a:rPr lang="ru-RU" i="1" dirty="0" err="1"/>
              <a:t>пиш-</a:t>
            </a:r>
            <a:r>
              <a:rPr lang="ru-RU" b="1" i="1" dirty="0" err="1"/>
              <a:t>и</a:t>
            </a:r>
            <a:r>
              <a:rPr lang="ru-RU" b="1" dirty="0"/>
              <a:t> </a:t>
            </a:r>
            <a:r>
              <a:rPr lang="ru-RU" dirty="0"/>
              <a:t>(значение повелительного наклонения). </a:t>
            </a:r>
          </a:p>
          <a:p>
            <a:r>
              <a:rPr lang="ru-RU" dirty="0"/>
              <a:t>В английской грамматической традиции принято считать аффикс множественного числа существительных и аффикс 3 лица единственного числа глаголов</a:t>
            </a:r>
            <a:r>
              <a:rPr lang="en-US" dirty="0"/>
              <a:t> </a:t>
            </a:r>
            <a:r>
              <a:rPr lang="ru-RU" dirty="0"/>
              <a:t>–</a:t>
            </a:r>
            <a:r>
              <a:rPr lang="en-US" dirty="0"/>
              <a:t>s </a:t>
            </a:r>
            <a:r>
              <a:rPr lang="ru-RU" b="1" dirty="0"/>
              <a:t>суффиксами</a:t>
            </a:r>
            <a:r>
              <a:rPr lang="ru-RU" dirty="0"/>
              <a:t>: </a:t>
            </a:r>
            <a:r>
              <a:rPr lang="en-US" i="1" dirty="0"/>
              <a:t>girl-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i="1" dirty="0"/>
              <a:t>notebook-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i="1" dirty="0"/>
              <a:t>pen-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i="1" dirty="0"/>
              <a:t>he sing-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i="1" dirty="0"/>
              <a:t>it rain-</a:t>
            </a:r>
            <a:r>
              <a:rPr lang="en-US" b="1" i="1" dirty="0"/>
              <a:t>s</a:t>
            </a:r>
            <a:r>
              <a:rPr lang="en-US" dirty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+mn-lt"/>
              </a:rPr>
              <a:t>Нулевые морфемы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r>
              <a:rPr lang="ru-RU" dirty="0"/>
              <a:t>В грамматике многих языков принято выделять </a:t>
            </a:r>
            <a:r>
              <a:rPr lang="ru-RU" b="1" dirty="0"/>
              <a:t>нулевые морфемы.</a:t>
            </a:r>
          </a:p>
          <a:p>
            <a:r>
              <a:rPr lang="ru-RU" b="1" dirty="0"/>
              <a:t>Нулевая морфема </a:t>
            </a:r>
            <a:r>
              <a:rPr lang="ru-RU" dirty="0"/>
              <a:t>не имеет фонетического выражения, т. е. это не морфема, а ее (значимое) </a:t>
            </a:r>
            <a:r>
              <a:rPr lang="ru-RU" b="1" dirty="0"/>
              <a:t>отсутствие</a:t>
            </a:r>
            <a:r>
              <a:rPr lang="ru-RU" dirty="0"/>
              <a:t>.</a:t>
            </a:r>
          </a:p>
          <a:p>
            <a:r>
              <a:rPr lang="ru-RU" dirty="0"/>
              <a:t>Почему возможно существование языкового знака, у которого нет материальной стороны (звуковой формы)? </a:t>
            </a:r>
          </a:p>
          <a:p>
            <a:pPr>
              <a:buNone/>
            </a:pPr>
            <a:r>
              <a:rPr lang="ru-RU" dirty="0"/>
              <a:t>	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214290"/>
            <a:ext cx="8643998" cy="64294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/>
              <a:t>Нулевые морфемы </a:t>
            </a:r>
            <a:r>
              <a:rPr lang="ru-RU" dirty="0"/>
              <a:t>выделяют по аналогии с другими формами того же слова или с другими словами, которые выражают то же самое ГЗ фонетически оформленными морфемами.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	Так, в русском языке и в английском языке возможно выделить нулевые окончания и суффиксы: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i="1" dirty="0"/>
              <a:t>дом</a:t>
            </a:r>
            <a:r>
              <a:rPr lang="ru-RU" dirty="0"/>
              <a:t> </a:t>
            </a:r>
            <a:r>
              <a:rPr lang="cs-CZ" b="1" dirty="0"/>
              <a:t>ø</a:t>
            </a:r>
            <a:r>
              <a:rPr lang="ru-RU" dirty="0"/>
              <a:t> (им. и </a:t>
            </a:r>
            <a:r>
              <a:rPr lang="ru-RU" dirty="0" err="1"/>
              <a:t>вин.п</a:t>
            </a:r>
            <a:r>
              <a:rPr lang="ru-RU" dirty="0"/>
              <a:t>. ед.ч.) – </a:t>
            </a:r>
            <a:r>
              <a:rPr lang="ru-RU" b="1" dirty="0">
                <a:solidFill>
                  <a:srgbClr val="00B050"/>
                </a:solidFill>
              </a:rPr>
              <a:t>нулевое окончание </a:t>
            </a:r>
            <a:r>
              <a:rPr lang="ru-RU" dirty="0"/>
              <a:t>выделяется, так как в остальных падежах у слова </a:t>
            </a:r>
            <a:r>
              <a:rPr lang="ru-RU" i="1" dirty="0"/>
              <a:t>дом</a:t>
            </a:r>
            <a:r>
              <a:rPr lang="ru-RU" dirty="0"/>
              <a:t> есть окончания, а также потому что подавляющее большинство других существительных -  другого типа склонения или другого рода - имеет в им. и вин. п. ед. ч. окончания: </a:t>
            </a:r>
            <a:r>
              <a:rPr lang="ru-RU" i="1" dirty="0" err="1"/>
              <a:t>пап-</a:t>
            </a:r>
            <a:r>
              <a:rPr lang="ru-RU" b="1" i="1" dirty="0" err="1"/>
              <a:t>а</a:t>
            </a:r>
            <a:r>
              <a:rPr lang="ru-RU" dirty="0"/>
              <a:t>, </a:t>
            </a:r>
            <a:r>
              <a:rPr lang="ru-RU" i="1" dirty="0" err="1"/>
              <a:t>мам-</a:t>
            </a:r>
            <a:r>
              <a:rPr lang="ru-RU" b="1" i="1" dirty="0" err="1"/>
              <a:t>а</a:t>
            </a:r>
            <a:r>
              <a:rPr lang="ru-RU" dirty="0"/>
              <a:t>, </a:t>
            </a:r>
            <a:r>
              <a:rPr lang="ru-RU" i="1" dirty="0" err="1"/>
              <a:t>окн-</a:t>
            </a:r>
            <a:r>
              <a:rPr lang="ru-RU" b="1" i="1" dirty="0" err="1"/>
              <a:t>о</a:t>
            </a:r>
            <a:r>
              <a:rPr lang="ru-RU" dirty="0"/>
              <a:t>. </a:t>
            </a:r>
          </a:p>
          <a:p>
            <a:pPr>
              <a:buNone/>
            </a:pPr>
            <a:r>
              <a:rPr lang="en-US" b="1" i="1" dirty="0"/>
              <a:t>I love </a:t>
            </a:r>
            <a:r>
              <a:rPr lang="en-US" b="1" dirty="0"/>
              <a:t>ø</a:t>
            </a:r>
            <a:r>
              <a:rPr lang="en-US" dirty="0"/>
              <a:t> / </a:t>
            </a:r>
            <a:r>
              <a:rPr lang="en-US" b="1" i="1" dirty="0"/>
              <a:t>you love ø</a:t>
            </a:r>
            <a:r>
              <a:rPr lang="en-US" dirty="0"/>
              <a:t>/ </a:t>
            </a:r>
            <a:r>
              <a:rPr lang="en-US" b="1" i="1" dirty="0"/>
              <a:t>we love ø </a:t>
            </a:r>
            <a:r>
              <a:rPr lang="en-US" dirty="0"/>
              <a:t>/ </a:t>
            </a:r>
            <a:r>
              <a:rPr lang="en-US" b="1" i="1" dirty="0"/>
              <a:t>they love ø </a:t>
            </a:r>
            <a:r>
              <a:rPr lang="ru-RU" dirty="0"/>
              <a:t>(</a:t>
            </a:r>
            <a:r>
              <a:rPr lang="en-US" dirty="0"/>
              <a:t>present simple</a:t>
            </a:r>
            <a:r>
              <a:rPr lang="ru-RU" dirty="0"/>
              <a:t>)</a:t>
            </a:r>
            <a:r>
              <a:rPr lang="en-US" dirty="0"/>
              <a:t> – </a:t>
            </a:r>
            <a:r>
              <a:rPr lang="ru-RU" b="1" dirty="0">
                <a:solidFill>
                  <a:srgbClr val="00B050"/>
                </a:solidFill>
              </a:rPr>
              <a:t>нулевой суффикс</a:t>
            </a:r>
            <a:r>
              <a:rPr lang="ru-RU" dirty="0"/>
              <a:t> выделяется в данных формах, так как для выражения ГЗ 3 л. ед.ч. используется суффикс </a:t>
            </a:r>
            <a:r>
              <a:rPr lang="en-US" dirty="0"/>
              <a:t>-s-:  </a:t>
            </a:r>
            <a:r>
              <a:rPr lang="en-US" i="1" dirty="0"/>
              <a:t>he / she love</a:t>
            </a:r>
            <a:r>
              <a:rPr lang="en-US" b="1" i="1" dirty="0"/>
              <a:t>s</a:t>
            </a:r>
            <a:r>
              <a:rPr lang="en-US" dirty="0"/>
              <a:t>. </a:t>
            </a:r>
            <a:endParaRPr lang="ru-RU" dirty="0"/>
          </a:p>
          <a:p>
            <a:pPr>
              <a:buNone/>
            </a:pPr>
            <a:r>
              <a:rPr lang="ru-RU" b="1" i="1" dirty="0"/>
              <a:t>дай</a:t>
            </a:r>
            <a:r>
              <a:rPr lang="ru-RU" dirty="0"/>
              <a:t> </a:t>
            </a:r>
            <a:r>
              <a:rPr lang="cs-CZ" b="1" dirty="0"/>
              <a:t>ø</a:t>
            </a:r>
            <a:r>
              <a:rPr lang="ru-RU" b="1" dirty="0"/>
              <a:t> </a:t>
            </a:r>
            <a:r>
              <a:rPr lang="cs-CZ" b="1" dirty="0"/>
              <a:t>ø</a:t>
            </a:r>
            <a:r>
              <a:rPr lang="ru-RU" dirty="0"/>
              <a:t>! (</a:t>
            </a:r>
            <a:r>
              <a:rPr lang="ru-RU" dirty="0" err="1"/>
              <a:t>пов</a:t>
            </a:r>
            <a:r>
              <a:rPr lang="ru-RU" dirty="0"/>
              <a:t>. накл. 2 л. ед.ч.) – в этой форме выделяется </a:t>
            </a:r>
            <a:r>
              <a:rPr lang="ru-RU" b="1" dirty="0">
                <a:solidFill>
                  <a:srgbClr val="00B050"/>
                </a:solidFill>
              </a:rPr>
              <a:t>нулевой суффикс и нулевое окончание</a:t>
            </a:r>
            <a:r>
              <a:rPr lang="ru-RU" dirty="0"/>
              <a:t>, так как 1) у многих других глаголов данный набор ГЗ  (</a:t>
            </a:r>
            <a:r>
              <a:rPr lang="ru-RU" dirty="0" err="1"/>
              <a:t>пов</a:t>
            </a:r>
            <a:r>
              <a:rPr lang="ru-RU" dirty="0"/>
              <a:t>. накл. 2 л. ед.ч.) выражается суффиксом –и-: </a:t>
            </a:r>
            <a:r>
              <a:rPr lang="ru-RU" i="1" dirty="0" err="1"/>
              <a:t>пиш-</a:t>
            </a:r>
            <a:r>
              <a:rPr lang="ru-RU" b="1" i="1" dirty="0" err="1"/>
              <a:t>и</a:t>
            </a:r>
            <a:r>
              <a:rPr lang="ru-RU" i="1" dirty="0"/>
              <a:t>!</a:t>
            </a:r>
            <a:r>
              <a:rPr lang="ru-RU" dirty="0"/>
              <a:t> </a:t>
            </a:r>
            <a:r>
              <a:rPr lang="ru-RU" i="1" dirty="0" err="1"/>
              <a:t>нес-</a:t>
            </a:r>
            <a:r>
              <a:rPr lang="ru-RU" b="1" i="1" dirty="0" err="1"/>
              <a:t>и</a:t>
            </a:r>
            <a:r>
              <a:rPr lang="ru-RU" i="1" dirty="0"/>
              <a:t>! </a:t>
            </a:r>
            <a:r>
              <a:rPr lang="ru-RU" i="1" dirty="0" err="1"/>
              <a:t>звон-</a:t>
            </a:r>
            <a:r>
              <a:rPr lang="ru-RU" b="1" i="1" dirty="0" err="1"/>
              <a:t>и</a:t>
            </a:r>
            <a:r>
              <a:rPr lang="ru-RU" i="1" dirty="0"/>
              <a:t>! </a:t>
            </a:r>
            <a:r>
              <a:rPr lang="ru-RU" dirty="0"/>
              <a:t>2) ГЗ мн. ч. в </a:t>
            </a:r>
            <a:r>
              <a:rPr lang="ru-RU" dirty="0" err="1"/>
              <a:t>пов</a:t>
            </a:r>
            <a:r>
              <a:rPr lang="ru-RU" dirty="0"/>
              <a:t>. накл. выражается окончанием –те: </a:t>
            </a:r>
            <a:r>
              <a:rPr lang="ru-RU" i="1" dirty="0" err="1"/>
              <a:t>пиш-и-</a:t>
            </a:r>
            <a:r>
              <a:rPr lang="ru-RU" b="1" i="1" dirty="0" err="1"/>
              <a:t>те</a:t>
            </a:r>
            <a:r>
              <a:rPr lang="ru-RU" i="1" dirty="0"/>
              <a:t>! </a:t>
            </a:r>
            <a:r>
              <a:rPr lang="ru-RU" i="1" dirty="0" err="1"/>
              <a:t>нес-и-</a:t>
            </a:r>
            <a:r>
              <a:rPr lang="ru-RU" b="1" i="1" dirty="0" err="1"/>
              <a:t>те</a:t>
            </a:r>
            <a:r>
              <a:rPr lang="ru-RU" i="1" dirty="0"/>
              <a:t>!</a:t>
            </a:r>
          </a:p>
          <a:p>
            <a:pPr>
              <a:buNone/>
            </a:pPr>
            <a:r>
              <a:rPr lang="ru-RU" b="1" i="1" dirty="0"/>
              <a:t>нес</a:t>
            </a:r>
            <a:r>
              <a:rPr lang="ru-RU" dirty="0"/>
              <a:t> </a:t>
            </a:r>
            <a:r>
              <a:rPr lang="cs-CZ" b="1" dirty="0"/>
              <a:t>ø</a:t>
            </a:r>
            <a:r>
              <a:rPr lang="ru-RU" b="1" dirty="0"/>
              <a:t> </a:t>
            </a:r>
            <a:r>
              <a:rPr lang="cs-CZ" b="1" dirty="0"/>
              <a:t>ø</a:t>
            </a:r>
            <a:r>
              <a:rPr lang="ru-RU" dirty="0"/>
              <a:t> (</a:t>
            </a:r>
            <a:r>
              <a:rPr lang="ru-RU" dirty="0" err="1"/>
              <a:t>прош.вр</a:t>
            </a:r>
            <a:r>
              <a:rPr lang="ru-RU" dirty="0"/>
              <a:t>. м.р. ед.ч.) - в этой форме выделяются </a:t>
            </a:r>
            <a:r>
              <a:rPr lang="ru-RU" b="1" dirty="0">
                <a:solidFill>
                  <a:srgbClr val="00B050"/>
                </a:solidFill>
              </a:rPr>
              <a:t>нулевой суффикс и нулевое окончание</a:t>
            </a:r>
            <a:r>
              <a:rPr lang="ru-RU" dirty="0"/>
              <a:t>, так как 1) у подавляющего большинства русских глаголов ГЗ прошедшего времени выражается суффиксом –л-: </a:t>
            </a:r>
            <a:r>
              <a:rPr lang="ru-RU" i="1" dirty="0" err="1"/>
              <a:t>зна-</a:t>
            </a:r>
            <a:r>
              <a:rPr lang="ru-RU" b="1" i="1" dirty="0" err="1"/>
              <a:t>л</a:t>
            </a:r>
            <a:r>
              <a:rPr lang="ru-RU" b="1" i="1" dirty="0"/>
              <a:t> </a:t>
            </a:r>
            <a:r>
              <a:rPr lang="cs-CZ" b="1" dirty="0"/>
              <a:t>ø</a:t>
            </a:r>
            <a:r>
              <a:rPr lang="ru-RU" dirty="0"/>
              <a:t>;  2) ГЗ ж.р. и ср. р. в </a:t>
            </a:r>
            <a:r>
              <a:rPr lang="ru-RU" dirty="0" err="1"/>
              <a:t>прош</a:t>
            </a:r>
            <a:r>
              <a:rPr lang="ru-RU" dirty="0"/>
              <a:t>. </a:t>
            </a:r>
            <a:r>
              <a:rPr lang="ru-RU" dirty="0" err="1"/>
              <a:t>вр</a:t>
            </a:r>
            <a:r>
              <a:rPr lang="ru-RU" dirty="0"/>
              <a:t>. выражаются окончаниями: </a:t>
            </a:r>
            <a:r>
              <a:rPr lang="ru-RU" i="1" dirty="0" err="1"/>
              <a:t>жда-л-</a:t>
            </a:r>
            <a:r>
              <a:rPr lang="ru-RU" b="1" i="1" dirty="0" err="1"/>
              <a:t>а</a:t>
            </a:r>
            <a:r>
              <a:rPr lang="ru-RU" dirty="0"/>
              <a:t>, </a:t>
            </a:r>
            <a:r>
              <a:rPr lang="ru-RU" i="1" dirty="0" err="1"/>
              <a:t>тек-л-</a:t>
            </a:r>
            <a:r>
              <a:rPr lang="ru-RU" b="1" i="1" dirty="0" err="1"/>
              <a:t>о</a:t>
            </a:r>
            <a:r>
              <a:rPr lang="ru-RU" dirty="0"/>
              <a:t>. </a:t>
            </a:r>
            <a:endParaRPr lang="ru-RU" b="1" i="1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+mn-lt"/>
              </a:rPr>
              <a:t>Внутренняя флексия (чередование звуков внутри морфемы)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Этот способ часто встречается в разных языках мира: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i="1" dirty="0"/>
              <a:t>take</a:t>
            </a:r>
            <a:r>
              <a:rPr lang="en-US" dirty="0"/>
              <a:t> – </a:t>
            </a:r>
            <a:r>
              <a:rPr lang="en-US" i="1" dirty="0"/>
              <a:t>took</a:t>
            </a:r>
            <a:r>
              <a:rPr lang="en-US" dirty="0"/>
              <a:t> </a:t>
            </a:r>
            <a:r>
              <a:rPr lang="ru-RU" dirty="0"/>
              <a:t>(англ. яз.)</a:t>
            </a:r>
            <a:r>
              <a:rPr lang="en-US" dirty="0"/>
              <a:t>- [</a:t>
            </a:r>
            <a:r>
              <a:rPr lang="en-US" dirty="0" err="1"/>
              <a:t>teik</a:t>
            </a:r>
            <a:r>
              <a:rPr lang="en-US" dirty="0"/>
              <a:t>] </a:t>
            </a:r>
            <a:r>
              <a:rPr lang="en-US" dirty="0" err="1"/>
              <a:t>ll</a:t>
            </a:r>
            <a:r>
              <a:rPr lang="en-US" dirty="0"/>
              <a:t> [</a:t>
            </a:r>
            <a:r>
              <a:rPr lang="en-US" dirty="0" err="1"/>
              <a:t>tuk</a:t>
            </a:r>
            <a:r>
              <a:rPr lang="en-US" dirty="0"/>
              <a:t>] </a:t>
            </a:r>
            <a:r>
              <a:rPr lang="ru-RU" dirty="0"/>
              <a:t>чередование в корне – формальный показатель времени глагола;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i="1" dirty="0"/>
              <a:t>die Mutter </a:t>
            </a:r>
            <a:r>
              <a:rPr lang="en-US" dirty="0"/>
              <a:t>– </a:t>
            </a:r>
            <a:r>
              <a:rPr lang="en-US" i="1" dirty="0"/>
              <a:t>die </a:t>
            </a:r>
            <a:r>
              <a:rPr lang="cs-CZ" i="1" dirty="0"/>
              <a:t>M</a:t>
            </a:r>
            <a:r>
              <a:rPr lang="de-DE" i="1" dirty="0" err="1"/>
              <a:t>ütter</a:t>
            </a:r>
            <a:r>
              <a:rPr lang="de-DE" i="1" dirty="0"/>
              <a:t> </a:t>
            </a:r>
            <a:r>
              <a:rPr lang="ru-RU" dirty="0"/>
              <a:t>(«</a:t>
            </a:r>
            <a:r>
              <a:rPr lang="ru-RU" dirty="0" err="1"/>
              <a:t>мама-мамы</a:t>
            </a:r>
            <a:r>
              <a:rPr lang="ru-RU" dirty="0"/>
              <a:t>», нем. яз.) </a:t>
            </a:r>
            <a:r>
              <a:rPr lang="en-US" dirty="0"/>
              <a:t>[u] </a:t>
            </a:r>
            <a:r>
              <a:rPr lang="en-US" dirty="0" err="1"/>
              <a:t>ll</a:t>
            </a:r>
            <a:r>
              <a:rPr lang="en-US" dirty="0"/>
              <a:t> [y] </a:t>
            </a:r>
            <a:r>
              <a:rPr lang="ru-RU" dirty="0"/>
              <a:t>чередование в корне – формальный показатель числа существительного</a:t>
            </a:r>
            <a:r>
              <a:rPr lang="en-US" dirty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600" b="1" dirty="0" err="1"/>
              <a:t>Супплетивизм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ru-RU" b="1" dirty="0" err="1"/>
              <a:t>Супплетивизм</a:t>
            </a:r>
            <a:r>
              <a:rPr lang="ru-RU" dirty="0"/>
              <a:t> – образование разных грамматических форм одного и того же слова от разных корней:</a:t>
            </a:r>
          </a:p>
          <a:p>
            <a:r>
              <a:rPr lang="ru-RU" i="1" dirty="0"/>
              <a:t>идти – иду – шел – шедший</a:t>
            </a:r>
          </a:p>
          <a:p>
            <a:r>
              <a:rPr lang="ru-RU" i="1" dirty="0"/>
              <a:t>хорошо – лучше </a:t>
            </a:r>
          </a:p>
          <a:p>
            <a:r>
              <a:rPr lang="ru-RU" i="1" dirty="0"/>
              <a:t>я – мне, меня, мной</a:t>
            </a:r>
            <a:endParaRPr lang="en-US" i="1" dirty="0"/>
          </a:p>
          <a:p>
            <a:r>
              <a:rPr lang="ru-RU" i="1" dirty="0"/>
              <a:t>он - его</a:t>
            </a:r>
          </a:p>
          <a:p>
            <a:r>
              <a:rPr lang="ru-RU" i="1" dirty="0"/>
              <a:t>человек – люди</a:t>
            </a:r>
            <a:endParaRPr lang="en-US" i="1" dirty="0"/>
          </a:p>
          <a:p>
            <a:r>
              <a:rPr lang="en-US" i="1" dirty="0"/>
              <a:t>good – better </a:t>
            </a:r>
            <a:endParaRPr lang="ru-RU" i="1" dirty="0"/>
          </a:p>
          <a:p>
            <a:r>
              <a:rPr lang="en-US" i="1" dirty="0"/>
              <a:t>he goes – he went</a:t>
            </a:r>
            <a:endParaRPr lang="ru-RU" i="1" dirty="0"/>
          </a:p>
          <a:p>
            <a:r>
              <a:rPr lang="en-US" i="1" dirty="0"/>
              <a:t>I –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</TotalTime>
  <Words>1274</Words>
  <Application>Microsoft Office PowerPoint</Application>
  <PresentationFormat>Экран (4:3)</PresentationFormat>
  <Paragraphs>212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Раздел 5. Грамматика языка-4</vt:lpstr>
      <vt:lpstr>Грамматическое значение</vt:lpstr>
      <vt:lpstr>Грамматическое значение</vt:lpstr>
      <vt:lpstr>Способы выражения грамматического значения</vt:lpstr>
      <vt:lpstr>Служебные морфемы (аффиксы)</vt:lpstr>
      <vt:lpstr>Нулевые морфемы</vt:lpstr>
      <vt:lpstr>Слайд 7</vt:lpstr>
      <vt:lpstr>Внутренняя флексия (чередование звуков внутри морфемы)</vt:lpstr>
      <vt:lpstr>Супплетивизм</vt:lpstr>
      <vt:lpstr>Ударение и интонация</vt:lpstr>
      <vt:lpstr>Редупликация </vt:lpstr>
      <vt:lpstr>Служебные слова </vt:lpstr>
      <vt:lpstr>Разнообразие способов выражения ГЗ</vt:lpstr>
      <vt:lpstr>Омонимия грамматических показателей</vt:lpstr>
      <vt:lpstr>Слайд 15</vt:lpstr>
      <vt:lpstr>Части речи и их грамматические категории в русском и английском языках: существительное</vt:lpstr>
      <vt:lpstr>Части речи и их грамматические категории в русском и английском языках: прилагательное</vt:lpstr>
      <vt:lpstr>Части речи и их грамматические категории в русском и английском языках: личное местоимение</vt:lpstr>
      <vt:lpstr>Части речи и их грамматические категории в русском и английском языках: глагол</vt:lpstr>
      <vt:lpstr>Части речи и их грамматические категории в русском и английском языках: наречие</vt:lpstr>
      <vt:lpstr>Грамматическое и лексическое значения в сравнении</vt:lpstr>
      <vt:lpstr>Феномен грамматического значения часто используется в языковой игре в литературе</vt:lpstr>
      <vt:lpstr>Б. Норман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Раздел 5. Грамматика языка</dc:title>
  <dc:creator>Julia</dc:creator>
  <cp:lastModifiedBy>ArskayaUA</cp:lastModifiedBy>
  <cp:revision>108</cp:revision>
  <dcterms:created xsi:type="dcterms:W3CDTF">2020-02-17T23:29:59Z</dcterms:created>
  <dcterms:modified xsi:type="dcterms:W3CDTF">2024-04-23T08:37:33Z</dcterms:modified>
</cp:coreProperties>
</file>