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8" r:id="rId3"/>
    <p:sldId id="286" r:id="rId4"/>
    <p:sldId id="304" r:id="rId5"/>
    <p:sldId id="297" r:id="rId6"/>
    <p:sldId id="298" r:id="rId7"/>
    <p:sldId id="299" r:id="rId8"/>
    <p:sldId id="305" r:id="rId9"/>
    <p:sldId id="301" r:id="rId10"/>
    <p:sldId id="300" r:id="rId11"/>
    <p:sldId id="302" r:id="rId12"/>
    <p:sldId id="30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5E44E2-607C-4A5B-900A-082C9D666821}" type="datetimeFigureOut">
              <a:rPr lang="ru-RU" smtClean="0"/>
              <a:pPr/>
              <a:t>12.11.2023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EC595B-7EF2-45FF-8699-54178B363F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417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1ECEE-43E8-4662-8CEA-7AEE55D9D57E}" type="datetimeFigureOut">
              <a:rPr lang="ru-RU" smtClean="0"/>
              <a:pPr/>
              <a:t>12.11.2023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C2DA0-9FF2-41DB-BDF5-120F1D45EB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1ECEE-43E8-4662-8CEA-7AEE55D9D57E}" type="datetimeFigureOut">
              <a:rPr lang="ru-RU" smtClean="0"/>
              <a:pPr/>
              <a:t>12.11.2023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C2DA0-9FF2-41DB-BDF5-120F1D45EB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1ECEE-43E8-4662-8CEA-7AEE55D9D57E}" type="datetimeFigureOut">
              <a:rPr lang="ru-RU" smtClean="0"/>
              <a:pPr/>
              <a:t>12.11.2023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C2DA0-9FF2-41DB-BDF5-120F1D45EB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1ECEE-43E8-4662-8CEA-7AEE55D9D57E}" type="datetimeFigureOut">
              <a:rPr lang="ru-RU" smtClean="0"/>
              <a:pPr/>
              <a:t>12.11.2023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C2DA0-9FF2-41DB-BDF5-120F1D45EB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1ECEE-43E8-4662-8CEA-7AEE55D9D57E}" type="datetimeFigureOut">
              <a:rPr lang="ru-RU" smtClean="0"/>
              <a:pPr/>
              <a:t>12.11.2023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C2DA0-9FF2-41DB-BDF5-120F1D45EB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1ECEE-43E8-4662-8CEA-7AEE55D9D57E}" type="datetimeFigureOut">
              <a:rPr lang="ru-RU" smtClean="0"/>
              <a:pPr/>
              <a:t>12.11.2023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C2DA0-9FF2-41DB-BDF5-120F1D45EB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1ECEE-43E8-4662-8CEA-7AEE55D9D57E}" type="datetimeFigureOut">
              <a:rPr lang="ru-RU" smtClean="0"/>
              <a:pPr/>
              <a:t>12.11.2023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C2DA0-9FF2-41DB-BDF5-120F1D45EB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1ECEE-43E8-4662-8CEA-7AEE55D9D57E}" type="datetimeFigureOut">
              <a:rPr lang="ru-RU" smtClean="0"/>
              <a:pPr/>
              <a:t>12.11.2023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C2DA0-9FF2-41DB-BDF5-120F1D45EB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1ECEE-43E8-4662-8CEA-7AEE55D9D57E}" type="datetimeFigureOut">
              <a:rPr lang="ru-RU" smtClean="0"/>
              <a:pPr/>
              <a:t>12.11.2023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C2DA0-9FF2-41DB-BDF5-120F1D45EB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1ECEE-43E8-4662-8CEA-7AEE55D9D57E}" type="datetimeFigureOut">
              <a:rPr lang="ru-RU" smtClean="0"/>
              <a:pPr/>
              <a:t>12.11.2023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C2DA0-9FF2-41DB-BDF5-120F1D45EB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1ECEE-43E8-4662-8CEA-7AEE55D9D57E}" type="datetimeFigureOut">
              <a:rPr lang="ru-RU" smtClean="0"/>
              <a:pPr/>
              <a:t>12.11.2023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3C2DA0-9FF2-41DB-BDF5-120F1D45EB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A3C2DA0-9FF2-41DB-BDF5-120F1D45EB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C01ECEE-43E8-4662-8CEA-7AEE55D9D57E}" type="datetimeFigureOut">
              <a:rPr lang="ru-RU" smtClean="0"/>
              <a:pPr/>
              <a:t>12.11.2023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762000"/>
            <a:ext cx="2445488" cy="2286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3568" y="1215008"/>
            <a:ext cx="7846640" cy="137998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ЛИНГВОКУЛЬТУРОЛОГИЯ 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611560" y="2852936"/>
            <a:ext cx="7486600" cy="149884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Тем</a:t>
            </a:r>
            <a:r>
              <a:rPr lang="en-US" sz="3200" b="1" dirty="0" smtClean="0">
                <a:solidFill>
                  <a:srgbClr val="C00000"/>
                </a:solidFill>
              </a:rPr>
              <a:t>a</a:t>
            </a:r>
            <a:endParaRPr lang="ru-RU" sz="32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3200" b="1" dirty="0" err="1" smtClean="0">
                <a:solidFill>
                  <a:srgbClr val="C00000"/>
                </a:solidFill>
              </a:rPr>
              <a:t>Лингвокультурология</a:t>
            </a:r>
            <a:r>
              <a:rPr lang="ru-RU" sz="3200" b="1" dirty="0" smtClean="0">
                <a:solidFill>
                  <a:srgbClr val="C00000"/>
                </a:solidFill>
              </a:rPr>
              <a:t> как научная дисциплина синтезирующего типа </a:t>
            </a:r>
          </a:p>
          <a:p>
            <a:pPr algn="ctr"/>
            <a:endParaRPr lang="ru-RU" sz="3200" b="1" dirty="0" smtClean="0">
              <a:solidFill>
                <a:srgbClr val="C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98356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Межпредметные</a:t>
            </a:r>
            <a:r>
              <a:rPr lang="ru-RU" dirty="0" smtClean="0"/>
              <a:t> связи ЛК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Ближний круг</a:t>
            </a:r>
            <a:r>
              <a:rPr lang="ru-RU" sz="3200" dirty="0" smtClean="0"/>
              <a:t>: </a:t>
            </a:r>
            <a:r>
              <a:rPr lang="ru-RU" sz="3200" dirty="0" err="1" smtClean="0"/>
              <a:t>этнолингвистика</a:t>
            </a:r>
            <a:r>
              <a:rPr lang="ru-RU" sz="3200" dirty="0" smtClean="0"/>
              <a:t>, </a:t>
            </a:r>
            <a:r>
              <a:rPr lang="ru-RU" sz="3200" dirty="0" err="1" smtClean="0"/>
              <a:t>лингвострановедение</a:t>
            </a:r>
            <a:r>
              <a:rPr lang="ru-RU" sz="3200" dirty="0" smtClean="0"/>
              <a:t>, межкультурная коммуникация, языкознание, практика иностранного языка и культуры, социолингвистика.</a:t>
            </a:r>
          </a:p>
          <a:p>
            <a:r>
              <a:rPr lang="ru-RU" sz="3200" b="1" dirty="0" smtClean="0"/>
              <a:t>Широкий круг:   </a:t>
            </a:r>
            <a:r>
              <a:rPr lang="ru-RU" sz="3200" dirty="0" smtClean="0"/>
              <a:t>философия, культурология, этнология, </a:t>
            </a:r>
            <a:r>
              <a:rPr lang="ru-RU" sz="3200" dirty="0" err="1" smtClean="0"/>
              <a:t>этнометодология</a:t>
            </a:r>
            <a:r>
              <a:rPr lang="ru-RU" sz="3200" dirty="0" smtClean="0"/>
              <a:t>, этнография коммуникации, регионоведение.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12726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Методология и методы ЛК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2800" dirty="0" smtClean="0"/>
              <a:t>Антропоцентрический подход к </a:t>
            </a:r>
            <a:r>
              <a:rPr lang="ru-RU" sz="2800" dirty="0" err="1" smtClean="0"/>
              <a:t>лингвокультуре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Семиотический подход и его методы (структурно-функциональный, семантический и др.)</a:t>
            </a:r>
          </a:p>
          <a:p>
            <a:r>
              <a:rPr lang="ru-RU" sz="2800" dirty="0" err="1" smtClean="0"/>
              <a:t>Лингвокогнитивный</a:t>
            </a:r>
            <a:r>
              <a:rPr lang="ru-RU" sz="2800" dirty="0" smtClean="0"/>
              <a:t>, концептуальный подход;</a:t>
            </a:r>
          </a:p>
          <a:p>
            <a:r>
              <a:rPr lang="ru-RU" sz="2800" dirty="0" smtClean="0"/>
              <a:t>Наблюдение, </a:t>
            </a:r>
            <a:r>
              <a:rPr lang="ru-RU" sz="2800" b="1" dirty="0" smtClean="0"/>
              <a:t>сравнение</a:t>
            </a:r>
            <a:r>
              <a:rPr lang="ru-RU" sz="2800" dirty="0" smtClean="0"/>
              <a:t>, интерпретация, классификация, </a:t>
            </a:r>
            <a:r>
              <a:rPr lang="ru-RU" sz="2800" dirty="0" err="1" smtClean="0"/>
              <a:t>типологизация</a:t>
            </a:r>
            <a:r>
              <a:rPr lang="ru-RU" sz="2800" dirty="0" smtClean="0"/>
              <a:t>, эксперимент</a:t>
            </a:r>
          </a:p>
          <a:p>
            <a:r>
              <a:rPr lang="ru-RU" sz="2800" dirty="0" smtClean="0"/>
              <a:t>Кросс-культурный анализ;</a:t>
            </a:r>
          </a:p>
          <a:p>
            <a:r>
              <a:rPr lang="ru-RU" sz="2800" dirty="0" smtClean="0"/>
              <a:t>Категориальный анализ.</a:t>
            </a:r>
          </a:p>
          <a:p>
            <a:r>
              <a:rPr lang="ru-RU" sz="2800" dirty="0" smtClean="0"/>
              <a:t>Функциональный анализ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996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задачи ЛК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Выявить имплицированную в языковых знаках (словах, словосочетаниях, предложениях/высказываниях, текстах/дискурсах) культурную обусловленность и культурную информацию.</a:t>
            </a:r>
          </a:p>
          <a:p>
            <a:r>
              <a:rPr lang="ru-RU" dirty="0" smtClean="0"/>
              <a:t>Объяснить эксплицированную культурную специфику языка;</a:t>
            </a:r>
          </a:p>
          <a:p>
            <a:r>
              <a:rPr lang="ru-RU" dirty="0" smtClean="0"/>
              <a:t>Раскрыть влияние культуры на языковую картину мира, национальную </a:t>
            </a:r>
            <a:r>
              <a:rPr lang="ru-RU" dirty="0" err="1" smtClean="0"/>
              <a:t>концептосферу</a:t>
            </a:r>
            <a:r>
              <a:rPr lang="ru-RU" dirty="0" smtClean="0"/>
              <a:t>; </a:t>
            </a:r>
          </a:p>
          <a:p>
            <a:r>
              <a:rPr lang="ru-RU" dirty="0" smtClean="0"/>
              <a:t>Способствовать формированию </a:t>
            </a:r>
            <a:r>
              <a:rPr lang="ru-RU" dirty="0" err="1" smtClean="0"/>
              <a:t>лингвокультурологической</a:t>
            </a:r>
            <a:r>
              <a:rPr lang="ru-RU" dirty="0" smtClean="0"/>
              <a:t> компетенции первичной и вторичной языковой личности.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8646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762000"/>
            <a:ext cx="2445488" cy="2286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836712"/>
            <a:ext cx="3816424" cy="115212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ПЛАН</a:t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 работы над темой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95536" y="2590056"/>
            <a:ext cx="7283152" cy="2999184"/>
          </a:xfrm>
        </p:spPr>
        <p:txBody>
          <a:bodyPr>
            <a:normAutofit fontScale="55000" lnSpcReduction="20000"/>
          </a:bodyPr>
          <a:lstStyle/>
          <a:p>
            <a:pPr marL="114300" indent="0">
              <a:buNone/>
            </a:pPr>
            <a:r>
              <a:rPr lang="ru-RU" sz="4400" b="1" dirty="0" smtClean="0"/>
              <a:t>Пункты раскрытия темы</a:t>
            </a:r>
            <a:r>
              <a:rPr lang="ru-RU" sz="4400" dirty="0" smtClean="0"/>
              <a:t>. </a:t>
            </a:r>
          </a:p>
          <a:p>
            <a:pPr marL="857250" indent="-742950">
              <a:buFont typeface="+mj-lt"/>
              <a:buAutoNum type="arabicPeriod"/>
            </a:pPr>
            <a:r>
              <a:rPr lang="ru-RU" sz="4400" b="1" dirty="0" smtClean="0"/>
              <a:t>Контрольные вопросы по теме к следующему семинару: </a:t>
            </a:r>
            <a:r>
              <a:rPr lang="ru-RU" sz="4400" dirty="0" smtClean="0"/>
              <a:t>что определяет специфику ЛК? Каков её объект, предмет? Методы? </a:t>
            </a:r>
            <a:r>
              <a:rPr lang="ru-RU" sz="4400" dirty="0" err="1" smtClean="0"/>
              <a:t>Межпредметные</a:t>
            </a:r>
            <a:r>
              <a:rPr lang="ru-RU" sz="4400" dirty="0" smtClean="0"/>
              <a:t> связи? Задачи и цели?  </a:t>
            </a:r>
            <a:endParaRPr lang="ru-RU" sz="4400" dirty="0"/>
          </a:p>
          <a:p>
            <a:pPr marL="857250" indent="-742950">
              <a:buFont typeface="+mj-lt"/>
              <a:buAutoNum type="arabicPeriod"/>
            </a:pPr>
            <a:r>
              <a:rPr lang="ru-RU" sz="4400" b="1" dirty="0" smtClean="0"/>
              <a:t>СРС: </a:t>
            </a:r>
            <a:r>
              <a:rPr lang="ru-RU" sz="4400" dirty="0" smtClean="0"/>
              <a:t>Базовые понятия </a:t>
            </a:r>
            <a:r>
              <a:rPr lang="ru-RU" sz="4400" dirty="0" err="1" smtClean="0"/>
              <a:t>лингвокультурологии</a:t>
            </a:r>
            <a:r>
              <a:rPr lang="ru-RU" sz="4400" dirty="0"/>
              <a:t> </a:t>
            </a:r>
            <a:r>
              <a:rPr lang="ru-RU" sz="4400" dirty="0" smtClean="0"/>
              <a:t>(С.47-53); культурная коннотация как экспонент культуры в языковом знаке (с. 53 – 57)</a:t>
            </a:r>
            <a:endParaRPr lang="ru-RU" sz="4400" dirty="0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3518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426170"/>
          </a:xfrm>
        </p:spPr>
        <p:txBody>
          <a:bodyPr/>
          <a:lstStyle/>
          <a:p>
            <a:pPr algn="ctr"/>
            <a:r>
              <a:rPr lang="ru-RU" sz="3200" b="1" dirty="0"/>
              <a:t>П</a:t>
            </a:r>
            <a:r>
              <a:rPr lang="ru-RU" sz="3200" b="1" dirty="0" smtClean="0"/>
              <a:t>особия </a:t>
            </a:r>
            <a:br>
              <a:rPr lang="ru-RU" sz="3200" b="1" dirty="0" smtClean="0"/>
            </a:br>
            <a:r>
              <a:rPr lang="ru-RU" sz="3200" b="1" dirty="0" smtClean="0"/>
              <a:t>для изучения материала по теме</a:t>
            </a:r>
            <a:endParaRPr lang="ru-RU" sz="3200" b="1" dirty="0"/>
          </a:p>
        </p:txBody>
      </p:sp>
      <p:sp>
        <p:nvSpPr>
          <p:cNvPr id="4" name="Содержимое 3"/>
          <p:cNvSpPr txBox="1">
            <a:spLocks noGrp="1"/>
          </p:cNvSpPr>
          <p:nvPr>
            <p:ph idx="1"/>
          </p:nvPr>
        </p:nvSpPr>
        <p:spPr>
          <a:xfrm>
            <a:off x="467544" y="1916832"/>
            <a:ext cx="7620000" cy="442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>
                <a:solidFill>
                  <a:srgbClr val="FF0000"/>
                </a:solidFill>
              </a:rPr>
              <a:t>Маслова В.А. </a:t>
            </a:r>
            <a:r>
              <a:rPr lang="ru-RU" b="1" u="sng" dirty="0" err="1">
                <a:solidFill>
                  <a:srgbClr val="FF0000"/>
                </a:solidFill>
              </a:rPr>
              <a:t>Лингвокультурология</a:t>
            </a:r>
            <a:r>
              <a:rPr lang="ru-RU" b="1" u="sng" dirty="0">
                <a:solidFill>
                  <a:srgbClr val="FF0000"/>
                </a:solidFill>
              </a:rPr>
              <a:t>: учебное пособие для вузов. – М.: </a:t>
            </a:r>
            <a:r>
              <a:rPr lang="en-US" b="1" u="sng" dirty="0">
                <a:solidFill>
                  <a:srgbClr val="FF0000"/>
                </a:solidFill>
              </a:rPr>
              <a:t>ACADEMIA</a:t>
            </a:r>
            <a:r>
              <a:rPr lang="ru-RU" b="1" u="sng" dirty="0">
                <a:solidFill>
                  <a:srgbClr val="FF0000"/>
                </a:solidFill>
              </a:rPr>
              <a:t>, 2001.</a:t>
            </a:r>
            <a:endParaRPr lang="ru-RU" b="1" dirty="0">
              <a:solidFill>
                <a:srgbClr val="FF0000"/>
              </a:solidFill>
            </a:endParaRPr>
          </a:p>
          <a:p>
            <a:pPr lvl="0"/>
            <a:r>
              <a:rPr lang="ru-RU" dirty="0" err="1" smtClean="0"/>
              <a:t>Готлиб</a:t>
            </a:r>
            <a:r>
              <a:rPr lang="ru-RU" dirty="0"/>
              <a:t>, О. М.  Китай. </a:t>
            </a:r>
            <a:r>
              <a:rPr lang="ru-RU" dirty="0" err="1"/>
              <a:t>Лингвострановедение</a:t>
            </a:r>
            <a:r>
              <a:rPr lang="ru-RU" dirty="0"/>
              <a:t>: </a:t>
            </a:r>
            <a:r>
              <a:rPr lang="ru-RU" dirty="0" err="1"/>
              <a:t>георгафич</a:t>
            </a:r>
            <a:r>
              <a:rPr lang="ru-RU" dirty="0"/>
              <a:t>. положение, </a:t>
            </a:r>
            <a:r>
              <a:rPr lang="ru-RU" dirty="0" err="1"/>
              <a:t>биологич</a:t>
            </a:r>
            <a:r>
              <a:rPr lang="ru-RU" dirty="0"/>
              <a:t>. ресурсы, </a:t>
            </a:r>
            <a:r>
              <a:rPr lang="ru-RU" dirty="0" err="1"/>
              <a:t>администрат</a:t>
            </a:r>
            <a:r>
              <a:rPr lang="ru-RU" dirty="0"/>
              <a:t>. деление, нации и языки, </a:t>
            </a:r>
            <a:r>
              <a:rPr lang="ru-RU" dirty="0" err="1"/>
              <a:t>госуд</a:t>
            </a:r>
            <a:r>
              <a:rPr lang="ru-RU" dirty="0"/>
              <a:t>. устройство, флаг, герб и гимн, столица Китая - Пекин, китайские иероглифы : учеб. пособие - 2-е изд., </a:t>
            </a:r>
            <a:r>
              <a:rPr lang="ru-RU" dirty="0" err="1"/>
              <a:t>испр</a:t>
            </a:r>
            <a:r>
              <a:rPr lang="ru-RU" dirty="0"/>
              <a:t>. и доп. - М. : Восточная книга, </a:t>
            </a:r>
            <a:r>
              <a:rPr lang="ru-RU" dirty="0" smtClean="0"/>
              <a:t>2012</a:t>
            </a:r>
            <a:endParaRPr lang="ru-RU" dirty="0"/>
          </a:p>
          <a:p>
            <a:pPr lvl="0"/>
            <a:r>
              <a:rPr lang="ru-RU" b="1" u="sng" dirty="0">
                <a:solidFill>
                  <a:srgbClr val="FF0000"/>
                </a:solidFill>
              </a:rPr>
              <a:t>Верещагин Е.М. Костомаров В.Г. Язык и культура: методическое руководство. – М.: Русский язык, 1990.</a:t>
            </a:r>
          </a:p>
          <a:p>
            <a:pPr lvl="0"/>
            <a:r>
              <a:rPr lang="ru-RU" dirty="0" smtClean="0"/>
              <a:t>Корнилов </a:t>
            </a:r>
            <a:r>
              <a:rPr lang="ru-RU" dirty="0"/>
              <a:t>О.А. Языковые картины мира как производные национальных менталитетов. – М.: </a:t>
            </a:r>
            <a:r>
              <a:rPr lang="ru-RU" dirty="0" err="1"/>
              <a:t>ЧеРо</a:t>
            </a:r>
            <a:r>
              <a:rPr lang="ru-RU" dirty="0"/>
              <a:t>, 2003. 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ЛИНГВОКУЛЬТУРА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С одной стороны, это культура, представленная в национальном языке;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С другой сторон, это язык, отражающий культурно обусловленную семантику. 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711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Лингвокультурология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sz="3200" dirty="0" smtClean="0"/>
              <a:t>наука </a:t>
            </a:r>
            <a:r>
              <a:rPr lang="ru-RU" sz="3200" dirty="0" smtClean="0">
                <a:solidFill>
                  <a:srgbClr val="FF0000"/>
                </a:solidFill>
              </a:rPr>
              <a:t>синтезирующего типа 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14300" indent="0" algn="ctr">
              <a:buNone/>
            </a:pPr>
            <a:r>
              <a:rPr lang="ru-RU" dirty="0" smtClean="0"/>
              <a:t>1</a:t>
            </a:r>
            <a:r>
              <a:rPr lang="ru-RU" u="sng" dirty="0" smtClean="0"/>
              <a:t>. </a:t>
            </a:r>
            <a:r>
              <a:rPr lang="ru-RU" b="1" u="sng" dirty="0" smtClean="0">
                <a:solidFill>
                  <a:srgbClr val="7030A0"/>
                </a:solidFill>
              </a:rPr>
              <a:t>Синтетичность</a:t>
            </a:r>
            <a:r>
              <a:rPr lang="ru-RU" u="sng" dirty="0" smtClean="0">
                <a:solidFill>
                  <a:srgbClr val="7030A0"/>
                </a:solidFill>
              </a:rPr>
              <a:t>  /слитность </a:t>
            </a:r>
            <a:r>
              <a:rPr lang="ru-RU" dirty="0" smtClean="0">
                <a:solidFill>
                  <a:srgbClr val="7030A0"/>
                </a:solidFill>
              </a:rPr>
              <a:t>ОБЪЕКТА изучения: </a:t>
            </a:r>
            <a:r>
              <a:rPr lang="ru-RU" b="1" dirty="0" smtClean="0">
                <a:solidFill>
                  <a:srgbClr val="C00000"/>
                </a:solidFill>
              </a:rPr>
              <a:t>ЛИНГВОКУЛЬТУРА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 культура, представленная языком, даёт возможность рассмотрения этноса, региона  как ЛИНГВОКУЛЬТУРЫ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Акцент на ЯЗЫКЕ - язык, созданный в истории </a:t>
            </a:r>
            <a:r>
              <a:rPr lang="ru-RU" b="1" dirty="0" smtClean="0">
                <a:solidFill>
                  <a:srgbClr val="7030A0"/>
                </a:solidFill>
              </a:rPr>
              <a:t>культуры народа</a:t>
            </a:r>
            <a:r>
              <a:rPr lang="ru-RU" dirty="0" smtClean="0">
                <a:solidFill>
                  <a:srgbClr val="7030A0"/>
                </a:solidFill>
              </a:rPr>
              <a:t>, </a:t>
            </a:r>
            <a:r>
              <a:rPr lang="ru-RU" dirty="0" err="1" smtClean="0">
                <a:solidFill>
                  <a:srgbClr val="7030A0"/>
                </a:solidFill>
              </a:rPr>
              <a:t>опредмечивающий</a:t>
            </a:r>
            <a:r>
              <a:rPr lang="ru-RU" dirty="0" smtClean="0">
                <a:solidFill>
                  <a:srgbClr val="7030A0"/>
                </a:solidFill>
              </a:rPr>
              <a:t> и представляющий её. </a:t>
            </a:r>
            <a:endParaRPr lang="ru-RU" dirty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2</a:t>
            </a:r>
            <a:r>
              <a:rPr lang="ru-RU" u="sng" dirty="0" smtClean="0">
                <a:solidFill>
                  <a:srgbClr val="7030A0"/>
                </a:solidFill>
              </a:rPr>
              <a:t>. </a:t>
            </a:r>
            <a:r>
              <a:rPr lang="ru-RU" b="1" u="sng" dirty="0" smtClean="0">
                <a:solidFill>
                  <a:srgbClr val="00B050"/>
                </a:solidFill>
              </a:rPr>
              <a:t>Сложность </a:t>
            </a:r>
            <a:r>
              <a:rPr lang="ru-RU" dirty="0" smtClean="0">
                <a:solidFill>
                  <a:srgbClr val="00B050"/>
                </a:solidFill>
              </a:rPr>
              <a:t>исходных и </a:t>
            </a:r>
            <a:r>
              <a:rPr lang="ru-RU" dirty="0" err="1" smtClean="0">
                <a:solidFill>
                  <a:srgbClr val="00B050"/>
                </a:solidFill>
              </a:rPr>
              <a:t>взаимопересекающих</a:t>
            </a:r>
            <a:r>
              <a:rPr lang="ru-RU" dirty="0" smtClean="0">
                <a:solidFill>
                  <a:srgbClr val="00B050"/>
                </a:solidFill>
              </a:rPr>
              <a:t> понятий, включающихся в объект рассмотрения: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Культура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– </a:t>
            </a:r>
            <a:r>
              <a:rPr lang="ru-RU" u="sng" dirty="0" smtClean="0">
                <a:solidFill>
                  <a:srgbClr val="00B050"/>
                </a:solidFill>
              </a:rPr>
              <a:t>субъект</a:t>
            </a:r>
            <a:r>
              <a:rPr lang="ru-RU" dirty="0" smtClean="0">
                <a:solidFill>
                  <a:srgbClr val="00B050"/>
                </a:solidFill>
              </a:rPr>
              <a:t>:  народ, этнос, страна, цивилизация, языковая личность;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Народ</a:t>
            </a:r>
            <a:r>
              <a:rPr lang="ru-RU" dirty="0" smtClean="0">
                <a:solidFill>
                  <a:srgbClr val="FF0000"/>
                </a:solidFill>
              </a:rPr>
              <a:t> (</a:t>
            </a:r>
            <a:r>
              <a:rPr lang="ru-RU" dirty="0" err="1" smtClean="0">
                <a:solidFill>
                  <a:srgbClr val="FF0000"/>
                </a:solidFill>
              </a:rPr>
              <a:t>колл</a:t>
            </a:r>
            <a:r>
              <a:rPr lang="ru-RU" dirty="0" smtClean="0">
                <a:solidFill>
                  <a:srgbClr val="FF0000"/>
                </a:solidFill>
              </a:rPr>
              <a:t>.) </a:t>
            </a:r>
            <a:r>
              <a:rPr lang="ru-RU" dirty="0" smtClean="0">
                <a:solidFill>
                  <a:srgbClr val="00B050"/>
                </a:solidFill>
              </a:rPr>
              <a:t>– </a:t>
            </a:r>
            <a:r>
              <a:rPr lang="ru-RU" dirty="0" err="1" smtClean="0">
                <a:solidFill>
                  <a:srgbClr val="00B050"/>
                </a:solidFill>
              </a:rPr>
              <a:t>лингвокультурное</a:t>
            </a:r>
            <a:r>
              <a:rPr lang="ru-RU" dirty="0" smtClean="0">
                <a:solidFill>
                  <a:srgbClr val="00B050"/>
                </a:solidFill>
              </a:rPr>
              <a:t> сообщество,  – языковая личность (инд.) (носитель и </a:t>
            </a:r>
            <a:r>
              <a:rPr lang="ru-RU" dirty="0" err="1" smtClean="0">
                <a:solidFill>
                  <a:srgbClr val="00B050"/>
                </a:solidFill>
              </a:rPr>
              <a:t>актор</a:t>
            </a:r>
            <a:r>
              <a:rPr lang="ru-RU" dirty="0" smtClean="0">
                <a:solidFill>
                  <a:srgbClr val="00B050"/>
                </a:solidFill>
              </a:rPr>
              <a:t>)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Культура:</a:t>
            </a:r>
            <a:r>
              <a:rPr lang="ru-RU" dirty="0" smtClean="0">
                <a:solidFill>
                  <a:srgbClr val="FF0000"/>
                </a:solidFill>
              </a:rPr>
              <a:t> созданное ЗНАЧИМОЕ для человека и народа, передаваемое из поколения в поколение; традиции, обычаи, образ жизни,  ментальность, способ видения мира, ценностные  морально-нравственные установки,, сущность – ментальные программы норм , стандартов, эталонов, моделей отношения и поведения</a:t>
            </a:r>
            <a:r>
              <a:rPr lang="ru-RU" dirty="0" smtClean="0">
                <a:solidFill>
                  <a:srgbClr val="0070C0"/>
                </a:solidFill>
              </a:rPr>
              <a:t>;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Язык: </a:t>
            </a:r>
            <a:r>
              <a:rPr lang="ru-RU" dirty="0" smtClean="0">
                <a:solidFill>
                  <a:srgbClr val="FF0000"/>
                </a:solidFill>
              </a:rPr>
              <a:t>ЭКСПОНЕНТ,  </a:t>
            </a:r>
            <a:r>
              <a:rPr lang="ru-RU" dirty="0">
                <a:solidFill>
                  <a:srgbClr val="FF0000"/>
                </a:solidFill>
              </a:rPr>
              <a:t>у</a:t>
            </a:r>
            <a:r>
              <a:rPr lang="ru-RU" dirty="0" smtClean="0">
                <a:solidFill>
                  <a:srgbClr val="FF0000"/>
                </a:solidFill>
              </a:rPr>
              <a:t>словие  и орудие культуры; тип, фонетический и графический облик, лексический состав (словарь), грамматика – строй речевого мышления (язык в ряду других языков) – </a:t>
            </a:r>
            <a:r>
              <a:rPr lang="ru-RU" dirty="0" err="1" smtClean="0">
                <a:solidFill>
                  <a:srgbClr val="FF0000"/>
                </a:solidFill>
              </a:rPr>
              <a:t>этнокогнитивный</a:t>
            </a:r>
            <a:r>
              <a:rPr lang="ru-RU" dirty="0" smtClean="0">
                <a:solidFill>
                  <a:srgbClr val="FF0000"/>
                </a:solidFill>
              </a:rPr>
              <a:t> характер. </a:t>
            </a:r>
            <a:r>
              <a:rPr lang="ru-RU" u="sng" dirty="0" smtClean="0">
                <a:solidFill>
                  <a:srgbClr val="FF0000"/>
                </a:solidFill>
              </a:rPr>
              <a:t>КУЛЬТУРНАЯ ПАМЯТЬ ценностных смыслов.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Язык: знаковая  </a:t>
            </a:r>
            <a:r>
              <a:rPr lang="ru-RU" dirty="0" err="1" smtClean="0">
                <a:solidFill>
                  <a:srgbClr val="FF0000"/>
                </a:solidFill>
              </a:rPr>
              <a:t>этнокогнитивная</a:t>
            </a:r>
            <a:r>
              <a:rPr lang="ru-RU" dirty="0" smtClean="0">
                <a:solidFill>
                  <a:srgbClr val="FF0000"/>
                </a:solidFill>
              </a:rPr>
              <a:t>  система – номинация, семантика лексическая и концептуальная; прагматика, синтактика , символика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Язык – картина мира, механизм и способ познания и коммуникации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3877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Предмет изучения в </a:t>
            </a:r>
            <a:r>
              <a:rPr lang="ru-RU" dirty="0" err="1" smtClean="0"/>
              <a:t>лингвокультурологии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СПОСОБЫ И ФЕНОМЕНЫ ПРОЯВЛЕНИЯ </a:t>
            </a:r>
            <a:r>
              <a:rPr lang="ru-RU" b="1" dirty="0" smtClean="0"/>
              <a:t>КУЛЬТУРНОЙ ОБУСЛОВЛЕННОСТИ ЯЗЫКА </a:t>
            </a:r>
          </a:p>
          <a:p>
            <a:r>
              <a:rPr lang="ru-RU" dirty="0" smtClean="0"/>
              <a:t>Категории культуры – модели мира в базовых знаках языка; </a:t>
            </a:r>
          </a:p>
          <a:p>
            <a:r>
              <a:rPr lang="ru-RU" dirty="0" smtClean="0"/>
              <a:t>Номинация (выделяемый значимый признак); коннотации знака;  эквивалентность – </a:t>
            </a:r>
            <a:r>
              <a:rPr lang="ru-RU" dirty="0" err="1" smtClean="0"/>
              <a:t>безыквивалентность</a:t>
            </a:r>
            <a:r>
              <a:rPr lang="ru-RU" dirty="0" smtClean="0"/>
              <a:t>, лакуны, образность, ключевые концепты </a:t>
            </a:r>
            <a:r>
              <a:rPr lang="ru-RU" dirty="0" err="1" smtClean="0"/>
              <a:t>лингвокультуры</a:t>
            </a:r>
            <a:r>
              <a:rPr lang="ru-RU" dirty="0" smtClean="0"/>
              <a:t>, этнокультурные сценарии ситуаций, стереотипы, ритуалы, категории культуры, прецедентные феномены и т.д.</a:t>
            </a:r>
          </a:p>
          <a:p>
            <a:r>
              <a:rPr lang="ru-RU" b="1" u="sng" dirty="0" smtClean="0"/>
              <a:t>Особо значимые </a:t>
            </a:r>
            <a:r>
              <a:rPr lang="ru-RU" b="1" u="sng" dirty="0" smtClean="0">
                <a:solidFill>
                  <a:srgbClr val="00B0F0"/>
                </a:solidFill>
              </a:rPr>
              <a:t>сферы языка</a:t>
            </a:r>
            <a:r>
              <a:rPr lang="ru-RU" b="1" u="sng" dirty="0" smtClean="0"/>
              <a:t> с точки зрения ЛК</a:t>
            </a:r>
            <a:r>
              <a:rPr lang="ru-RU" dirty="0" smtClean="0"/>
              <a:t>= носители культурной информации, составляющие ядро МАТЕРИАЛА изучения в ЛК:</a:t>
            </a:r>
          </a:p>
          <a:p>
            <a:r>
              <a:rPr lang="ru-RU" b="1" dirty="0" err="1">
                <a:solidFill>
                  <a:srgbClr val="00B0F0"/>
                </a:solidFill>
              </a:rPr>
              <a:t>п</a:t>
            </a:r>
            <a:r>
              <a:rPr lang="ru-RU" b="1" dirty="0" err="1" smtClean="0">
                <a:solidFill>
                  <a:srgbClr val="00B0F0"/>
                </a:solidFill>
              </a:rPr>
              <a:t>аремиология</a:t>
            </a:r>
            <a:r>
              <a:rPr lang="ru-RU" b="1" dirty="0" smtClean="0">
                <a:solidFill>
                  <a:srgbClr val="00B0F0"/>
                </a:solidFill>
              </a:rPr>
              <a:t>, включая фразеологию; </a:t>
            </a:r>
            <a:r>
              <a:rPr lang="ru-RU" b="1" dirty="0" err="1" smtClean="0">
                <a:solidFill>
                  <a:srgbClr val="00B0F0"/>
                </a:solidFill>
              </a:rPr>
              <a:t>метафорика</a:t>
            </a:r>
            <a:r>
              <a:rPr lang="ru-RU" b="1" dirty="0" smtClean="0">
                <a:solidFill>
                  <a:srgbClr val="00B0F0"/>
                </a:solidFill>
              </a:rPr>
              <a:t>, антропонимика, топонимика, символика…</a:t>
            </a:r>
          </a:p>
          <a:p>
            <a:endParaRPr lang="ru-RU" b="1" dirty="0" smtClean="0">
              <a:solidFill>
                <a:srgbClr val="00B0F0"/>
              </a:solidFill>
            </a:endParaRP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2504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Единица ЛК- </a:t>
            </a:r>
            <a:r>
              <a:rPr lang="ru-RU" b="1" dirty="0" err="1" smtClean="0"/>
              <a:t>лингвокультурема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Знак, взятый с точки зрения репрезентации в нём культурологической информации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Все ли знаки языка являются </a:t>
            </a:r>
            <a:r>
              <a:rPr lang="ru-RU" dirty="0" err="1" smtClean="0"/>
              <a:t>лингвокультуремами</a:t>
            </a:r>
            <a:r>
              <a:rPr lang="ru-RU" dirty="0" smtClean="0"/>
              <a:t>?  </a:t>
            </a:r>
            <a:endParaRPr lang="ru-RU" dirty="0"/>
          </a:p>
          <a:p>
            <a:r>
              <a:rPr lang="ru-RU" sz="1800" i="1" dirty="0" err="1" smtClean="0"/>
              <a:t>Русск.яз</a:t>
            </a:r>
            <a:r>
              <a:rPr lang="ru-RU" sz="1800" i="1" dirty="0" smtClean="0"/>
              <a:t>.     </a:t>
            </a:r>
            <a:r>
              <a:rPr lang="ru-RU" sz="1800" i="1" dirty="0" err="1" smtClean="0"/>
              <a:t>Фр.яз</a:t>
            </a:r>
            <a:r>
              <a:rPr lang="ru-RU" sz="1800" i="1" dirty="0" smtClean="0"/>
              <a:t> </a:t>
            </a:r>
            <a:r>
              <a:rPr lang="fr-FR" sz="1800" i="1" dirty="0" smtClean="0"/>
              <a:t>                           </a:t>
            </a:r>
            <a:r>
              <a:rPr lang="ru-RU" sz="1800" i="1" dirty="0" err="1" smtClean="0"/>
              <a:t>Кит.яз</a:t>
            </a:r>
            <a:r>
              <a:rPr lang="ru-RU" sz="1800" i="1" dirty="0" smtClean="0"/>
              <a:t>. </a:t>
            </a:r>
          </a:p>
          <a:p>
            <a:r>
              <a:rPr lang="ru-RU" sz="1800" i="1" dirty="0" smtClean="0"/>
              <a:t>Мать             </a:t>
            </a:r>
            <a:r>
              <a:rPr lang="en-US" sz="1800" i="1" dirty="0" smtClean="0"/>
              <a:t>Ma </a:t>
            </a:r>
            <a:r>
              <a:rPr lang="fr-FR" sz="1800" i="1" dirty="0" smtClean="0"/>
              <a:t>mère</a:t>
            </a:r>
            <a:endParaRPr lang="ru-RU" sz="1800" i="1" dirty="0" smtClean="0"/>
          </a:p>
          <a:p>
            <a:r>
              <a:rPr lang="ru-RU" sz="1800" i="1" dirty="0" smtClean="0"/>
              <a:t>Мама</a:t>
            </a:r>
            <a:r>
              <a:rPr lang="fr-FR" sz="1800" i="1" dirty="0" smtClean="0"/>
              <a:t>            Maman</a:t>
            </a:r>
          </a:p>
          <a:p>
            <a:r>
              <a:rPr lang="ru-RU" sz="1800" i="1" dirty="0" smtClean="0"/>
              <a:t>Мамочка,     </a:t>
            </a:r>
            <a:r>
              <a:rPr lang="fr-FR" sz="1800" i="1" dirty="0" smtClean="0"/>
              <a:t>Ma petite maman </a:t>
            </a:r>
            <a:endParaRPr lang="ru-RU" sz="1800" i="1" dirty="0" smtClean="0"/>
          </a:p>
          <a:p>
            <a:r>
              <a:rPr lang="ru-RU" sz="1800" i="1" dirty="0" smtClean="0"/>
              <a:t>мамуля,</a:t>
            </a:r>
          </a:p>
          <a:p>
            <a:r>
              <a:rPr lang="ru-RU" sz="1800" i="1" dirty="0" smtClean="0"/>
              <a:t> мамка</a:t>
            </a:r>
          </a:p>
          <a:p>
            <a:endParaRPr lang="ru-RU" sz="1800" i="1" dirty="0"/>
          </a:p>
          <a:p>
            <a:r>
              <a:rPr lang="ru-RU" sz="1800" i="1" dirty="0" smtClean="0"/>
              <a:t>Сценарий ситуации. </a:t>
            </a:r>
          </a:p>
          <a:p>
            <a:r>
              <a:rPr lang="ru-RU" sz="1800" i="1" dirty="0" smtClean="0"/>
              <a:t>Здравствуйте! </a:t>
            </a:r>
            <a:r>
              <a:rPr lang="en-US" sz="1800" i="1" dirty="0" smtClean="0"/>
              <a:t> Bonjour! </a:t>
            </a:r>
            <a:r>
              <a:rPr lang="ru-RU" sz="1800" i="1" dirty="0" smtClean="0"/>
              <a:t>  Кит. Яз. Сценарий? </a:t>
            </a:r>
            <a:endParaRPr lang="en-US" sz="1800" i="1" dirty="0" smtClean="0"/>
          </a:p>
          <a:p>
            <a:r>
              <a:rPr lang="ru-RU" sz="1800" i="1" dirty="0" smtClean="0"/>
              <a:t>До свидания. Пока!</a:t>
            </a:r>
          </a:p>
          <a:p>
            <a:r>
              <a:rPr lang="ru-RU" sz="1800" i="1" dirty="0" smtClean="0"/>
              <a:t>Спасибо! </a:t>
            </a:r>
            <a:r>
              <a:rPr lang="en-US" sz="1800" i="1" dirty="0" smtClean="0"/>
              <a:t>Merci! </a:t>
            </a:r>
            <a:endParaRPr lang="ru-RU" sz="1800" i="1" dirty="0"/>
          </a:p>
        </p:txBody>
      </p:sp>
    </p:spTree>
    <p:extLst>
      <p:ext uri="{BB962C8B-B14F-4D97-AF65-F5344CB8AC3E}">
        <p14:creationId xmlns:p14="http://schemas.microsoft.com/office/powerpoint/2010/main" val="1288509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Культурная коннотация знаков в </a:t>
            </a:r>
            <a:r>
              <a:rPr lang="ru-RU" dirty="0" err="1" smtClean="0"/>
              <a:t>лингвокультуре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Ассоциативные оценочные и образные значе</a:t>
            </a:r>
            <a:r>
              <a:rPr lang="ru-RU" b="1" dirty="0" smtClean="0">
                <a:solidFill>
                  <a:srgbClr val="FF0000"/>
                </a:solidFill>
              </a:rPr>
              <a:t>ния, наслаивающиеся на основное предметное (денотативно-</a:t>
            </a:r>
            <a:r>
              <a:rPr lang="ru-RU" b="1" dirty="0" err="1" smtClean="0">
                <a:solidFill>
                  <a:srgbClr val="FF0000"/>
                </a:solidFill>
              </a:rPr>
              <a:t>сигинфикативное</a:t>
            </a:r>
            <a:r>
              <a:rPr lang="ru-RU" b="1" dirty="0" smtClean="0">
                <a:solidFill>
                  <a:srgbClr val="FF0000"/>
                </a:solidFill>
              </a:rPr>
              <a:t>) значение знака именно в данной </a:t>
            </a:r>
            <a:r>
              <a:rPr lang="ru-RU" b="1" dirty="0" err="1" smtClean="0">
                <a:solidFill>
                  <a:srgbClr val="FF0000"/>
                </a:solidFill>
              </a:rPr>
              <a:t>лингвокультуре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</a:p>
          <a:p>
            <a:endParaRPr lang="ru-RU" dirty="0"/>
          </a:p>
          <a:p>
            <a:r>
              <a:rPr lang="ru-RU" dirty="0" smtClean="0"/>
              <a:t>Пример: знак </a:t>
            </a:r>
            <a:r>
              <a:rPr lang="ru-RU" i="1" dirty="0" smtClean="0"/>
              <a:t>БЕРЕЗА</a:t>
            </a:r>
            <a:r>
              <a:rPr lang="ru-RU" dirty="0" smtClean="0"/>
              <a:t> в русской </a:t>
            </a:r>
            <a:r>
              <a:rPr lang="ru-RU" dirty="0" err="1" smtClean="0"/>
              <a:t>лингвокультуре</a:t>
            </a:r>
            <a:endParaRPr lang="ru-RU" dirty="0" smtClean="0"/>
          </a:p>
          <a:p>
            <a:r>
              <a:rPr lang="ru-RU" dirty="0" smtClean="0"/>
              <a:t>Образ России</a:t>
            </a:r>
          </a:p>
          <a:p>
            <a:r>
              <a:rPr lang="ru-RU" dirty="0" smtClean="0"/>
              <a:t>Стройной девушки</a:t>
            </a:r>
          </a:p>
          <a:p>
            <a:r>
              <a:rPr lang="ru-RU" dirty="0" smtClean="0"/>
              <a:t>Невесты.</a:t>
            </a:r>
          </a:p>
          <a:p>
            <a:pPr marL="114300" indent="0">
              <a:buNone/>
            </a:pPr>
            <a:r>
              <a:rPr lang="ru-RU" dirty="0" err="1" smtClean="0"/>
              <a:t>Аффективность</a:t>
            </a:r>
            <a:r>
              <a:rPr lang="ru-RU" dirty="0" smtClean="0"/>
              <a:t> и символичность коннотации.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445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Принцип культурного релятивизма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Отдавать себе отчет, что носители другого языка являются носителями иной культуры, пытаться понять культурное «обоснование» и специфичность, а не проявлять культурный </a:t>
            </a:r>
            <a:r>
              <a:rPr lang="ru-RU" dirty="0" err="1" smtClean="0">
                <a:solidFill>
                  <a:srgbClr val="C00000"/>
                </a:solidFill>
              </a:rPr>
              <a:t>этноцентризм</a:t>
            </a:r>
            <a:r>
              <a:rPr lang="ru-RU" dirty="0" smtClean="0">
                <a:solidFill>
                  <a:srgbClr val="C00000"/>
                </a:solidFill>
              </a:rPr>
              <a:t>. </a:t>
            </a:r>
          </a:p>
          <a:p>
            <a:endParaRPr lang="ru-RU" dirty="0"/>
          </a:p>
          <a:p>
            <a:r>
              <a:rPr lang="ru-RU" dirty="0" smtClean="0"/>
              <a:t>В </a:t>
            </a:r>
            <a:r>
              <a:rPr lang="ru-RU" dirty="0" err="1" smtClean="0"/>
              <a:t>лингвокультуре</a:t>
            </a:r>
            <a:r>
              <a:rPr lang="ru-RU" dirty="0" smtClean="0"/>
              <a:t>,  в её фундаментальной специфичности,  при сравнении можно выделить и УНИВЕРСАЛЬНОЕ. </a:t>
            </a:r>
          </a:p>
          <a:p>
            <a:r>
              <a:rPr lang="ru-RU" dirty="0" smtClean="0"/>
              <a:t>Универсальное в </a:t>
            </a:r>
            <a:r>
              <a:rPr lang="ru-RU" dirty="0" err="1" smtClean="0"/>
              <a:t>лингвокультурах</a:t>
            </a:r>
            <a:r>
              <a:rPr lang="ru-RU" dirty="0" smtClean="0"/>
              <a:t> определяется принципом единства человека, природы и мира.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3319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C09QH3iDYSZce3zG7lU8ci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C09QH3iDYSZce3zG7lU8ci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1494</TotalTime>
  <Words>809</Words>
  <Application>Microsoft Office PowerPoint</Application>
  <PresentationFormat>Экран (4:3)</PresentationFormat>
  <Paragraphs>80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Соседство</vt:lpstr>
      <vt:lpstr>ЛИНГВОКУЛЬТУРОЛОГИЯ </vt:lpstr>
      <vt:lpstr>ПЛАН  работы над темой</vt:lpstr>
      <vt:lpstr>Пособия  для изучения материала по теме</vt:lpstr>
      <vt:lpstr>ЛИНГВОКУЛЬТУРА</vt:lpstr>
      <vt:lpstr>Лингвокультурология - наука синтезирующего типа </vt:lpstr>
      <vt:lpstr>Предмет изучения в лингвокультурологии</vt:lpstr>
      <vt:lpstr>Единица ЛК- лингвокультурема</vt:lpstr>
      <vt:lpstr>Культурная коннотация знаков в лингвокультуре</vt:lpstr>
      <vt:lpstr>Принцип культурного релятивизма</vt:lpstr>
      <vt:lpstr>Межпредметные связи ЛК</vt:lpstr>
      <vt:lpstr>Методология и методы ЛК</vt:lpstr>
      <vt:lpstr>Цели и задачи ЛК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à la philologie  romane et l’histoire  de la langue française</dc:title>
  <dc:creator>Admin</dc:creator>
  <cp:lastModifiedBy>User</cp:lastModifiedBy>
  <cp:revision>136</cp:revision>
  <dcterms:created xsi:type="dcterms:W3CDTF">2012-02-08T09:22:17Z</dcterms:created>
  <dcterms:modified xsi:type="dcterms:W3CDTF">2023-11-12T02:10:09Z</dcterms:modified>
</cp:coreProperties>
</file>