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1" r:id="rId4"/>
    <p:sldId id="256" r:id="rId5"/>
    <p:sldId id="257" r:id="rId6"/>
    <p:sldId id="274" r:id="rId7"/>
    <p:sldId id="258" r:id="rId8"/>
    <p:sldId id="260" r:id="rId9"/>
    <p:sldId id="259" r:id="rId10"/>
    <p:sldId id="261" r:id="rId11"/>
    <p:sldId id="262" r:id="rId12"/>
    <p:sldId id="264" r:id="rId13"/>
    <p:sldId id="269" r:id="rId14"/>
    <p:sldId id="268" r:id="rId15"/>
    <p:sldId id="272" r:id="rId16"/>
    <p:sldId id="266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1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7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4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0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3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9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71D1-2909-43BA-80D3-608BED2A3981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97A9-04D2-4D70-BC0E-20513A62D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Научные направления в языкознании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Сравнительно-историческое языкознание</a:t>
            </a:r>
          </a:p>
          <a:p>
            <a:r>
              <a:rPr lang="ru-RU" dirty="0" smtClean="0"/>
              <a:t>Системно-структурное языкознание (структурализм)</a:t>
            </a:r>
          </a:p>
          <a:p>
            <a:r>
              <a:rPr lang="ru-RU" dirty="0" smtClean="0"/>
              <a:t>Антропоцентрическое языкознание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8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98425"/>
            <a:ext cx="10515600" cy="22510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Регулярные фонетические соответствия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 расширяющихся кругов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02847"/>
              </p:ext>
            </p:extLst>
          </p:nvPr>
        </p:nvGraphicFramePr>
        <p:xfrm>
          <a:off x="1981199" y="2616198"/>
          <a:ext cx="8724900" cy="2499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28"/>
                <a:gridCol w="1689073"/>
                <a:gridCol w="1574800"/>
                <a:gridCol w="1485900"/>
                <a:gridCol w="1181100"/>
                <a:gridCol w="965199"/>
              </a:tblGrid>
              <a:tr h="4419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Рус.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Болг</a:t>
                      </a:r>
                      <a:r>
                        <a:rPr lang="ru-RU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Польск.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Лит.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Нем.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Англ.</a:t>
                      </a:r>
                      <a:endParaRPr lang="ru-RU" sz="2800" dirty="0"/>
                    </a:p>
                  </a:txBody>
                  <a:tcPr/>
                </a:tc>
              </a:tr>
              <a:tr h="441962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г</a:t>
                      </a:r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оло</a:t>
                      </a:r>
                      <a:r>
                        <a:rPr lang="ru-RU" sz="2800" i="1" dirty="0" smtClean="0"/>
                        <a:t>ва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г</a:t>
                      </a:r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ла</a:t>
                      </a:r>
                      <a:r>
                        <a:rPr lang="ru-RU" sz="2800" i="1" dirty="0" smtClean="0"/>
                        <a:t>ва, 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g</a:t>
                      </a:r>
                      <a:r>
                        <a:rPr lang="en-US" sz="2800" i="1" dirty="0" err="1" smtClean="0">
                          <a:solidFill>
                            <a:srgbClr val="FF0000"/>
                          </a:solidFill>
                        </a:rPr>
                        <a:t>ło</a:t>
                      </a:r>
                      <a:r>
                        <a:rPr lang="en-US" sz="2800" i="1" dirty="0" err="1" smtClean="0"/>
                        <a:t>wa</a:t>
                      </a:r>
                      <a:r>
                        <a:rPr lang="en-US" sz="2800" i="1" dirty="0" smtClean="0"/>
                        <a:t>, 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g</a:t>
                      </a:r>
                      <a:r>
                        <a:rPr lang="en-US" sz="2800" i="1" dirty="0" err="1" smtClean="0">
                          <a:solidFill>
                            <a:srgbClr val="FF0000"/>
                          </a:solidFill>
                        </a:rPr>
                        <a:t>al</a:t>
                      </a:r>
                      <a:r>
                        <a:rPr lang="en-US" sz="2800" i="1" dirty="0" err="1" smtClean="0"/>
                        <a:t>va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</a:tr>
              <a:tr h="441962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ворона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err="1" smtClean="0"/>
                        <a:t>врана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wrona</a:t>
                      </a:r>
                      <a:r>
                        <a:rPr lang="en-US" sz="2800" i="1" dirty="0" smtClean="0"/>
                        <a:t>,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varnas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</a:tr>
              <a:tr h="762838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з</a:t>
                      </a:r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оло</a:t>
                      </a:r>
                      <a:r>
                        <a:rPr lang="ru-RU" sz="2800" i="1" dirty="0" smtClean="0"/>
                        <a:t>то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/>
                        <a:t>з</a:t>
                      </a:r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ла</a:t>
                      </a:r>
                      <a:r>
                        <a:rPr lang="ru-RU" sz="2800" i="1" dirty="0" smtClean="0"/>
                        <a:t>то</a:t>
                      </a:r>
                    </a:p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 smtClean="0"/>
                        <a:t>z</a:t>
                      </a:r>
                      <a:r>
                        <a:rPr lang="en-US" sz="2800" i="1" dirty="0" err="1" smtClean="0">
                          <a:solidFill>
                            <a:srgbClr val="FF0000"/>
                          </a:solidFill>
                        </a:rPr>
                        <a:t>ło</a:t>
                      </a:r>
                      <a:r>
                        <a:rPr lang="en-US" sz="2800" i="1" dirty="0" err="1" smtClean="0"/>
                        <a:t>to</a:t>
                      </a:r>
                      <a:endParaRPr lang="ru-RU" sz="2800" i="1" dirty="0" smtClean="0"/>
                    </a:p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g</a:t>
                      </a:r>
                      <a:r>
                        <a:rPr lang="en-US" sz="2800" i="1" dirty="0" smtClean="0">
                          <a:solidFill>
                            <a:srgbClr val="FF0000"/>
                          </a:solidFill>
                        </a:rPr>
                        <a:t>ol</a:t>
                      </a:r>
                      <a:r>
                        <a:rPr lang="en-US" sz="2800" i="1" dirty="0" smtClean="0"/>
                        <a:t>d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gold</a:t>
                      </a:r>
                      <a:endParaRPr lang="ru-RU" sz="28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00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238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Сопоставительная лексикология</a:t>
            </a:r>
            <a:endParaRPr lang="ru-RU" sz="3200" dirty="0"/>
          </a:p>
        </p:txBody>
      </p:sp>
      <p:pic>
        <p:nvPicPr>
          <p:cNvPr id="4098" name="Picture 2" descr="https://nemaloknig.com/picimg/127/1279/12796/127963/img_7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660893"/>
            <a:ext cx="10248900" cy="62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3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3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Сопоставительная лексикология</a:t>
            </a:r>
            <a:endParaRPr lang="ru-RU" sz="3200" dirty="0"/>
          </a:p>
        </p:txBody>
      </p:sp>
      <p:pic>
        <p:nvPicPr>
          <p:cNvPr id="6146" name="Picture 2" descr="https://fsd.multiurok.ru/html/2019/12/08/s_5ded0cb658faf/1283178_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48" y="659670"/>
            <a:ext cx="6269651" cy="55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4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Сопоставительная лексикология</a:t>
            </a:r>
            <a:br>
              <a:rPr lang="ru-RU" dirty="0" smtClean="0"/>
            </a:br>
            <a:r>
              <a:rPr lang="ru-RU" dirty="0" smtClean="0"/>
              <a:t>Учет семантических изменений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437835"/>
              </p:ext>
            </p:extLst>
          </p:nvPr>
        </p:nvGraphicFramePr>
        <p:xfrm>
          <a:off x="838200" y="2019300"/>
          <a:ext cx="10515600" cy="338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9105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славянские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англ.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праязык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город, град,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gro̅d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altLang="ru-RU" sz="1800" dirty="0" smtClean="0">
                          <a:latin typeface="Arial" panose="020B0604020202020204" pitchFamily="34" charset="0"/>
                        </a:rPr>
                        <a:t>’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населенный пункт определенного типа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Garten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сад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Garden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сад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gord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огороженное место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берег,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брujeг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бряг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brzeg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břeg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 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берег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Berg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гора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Iceberg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гора (ледяная)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berg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высокий берег реки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Сопоставительная грамматика</a:t>
            </a:r>
            <a:br>
              <a:rPr lang="ru-RU" sz="2800" dirty="0" smtClean="0"/>
            </a:br>
            <a:r>
              <a:rPr lang="ru-RU" sz="2800" dirty="0" smtClean="0"/>
              <a:t>Одинаковые грамматические значения выражаются схожим образом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94928"/>
              </p:ext>
            </p:extLst>
          </p:nvPr>
        </p:nvGraphicFramePr>
        <p:xfrm>
          <a:off x="2392360" y="2067518"/>
          <a:ext cx="5934075" cy="146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685"/>
                <a:gridCol w="1531620"/>
                <a:gridCol w="1416685"/>
                <a:gridCol w="1569085"/>
              </a:tblGrid>
              <a:tr h="1299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Лат.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</a:t>
                      </a:r>
                      <a:r>
                        <a:rPr lang="ru-RU" sz="1800" dirty="0" smtClean="0">
                          <a:effectLst/>
                        </a:rPr>
                        <a:t>. п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бог             друг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аnthropos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человек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</a:t>
                      </a:r>
                      <a:r>
                        <a:rPr lang="en-US" sz="1800">
                          <a:effectLst/>
                        </a:rPr>
                        <a:t>m</a:t>
                      </a:r>
                      <a:r>
                        <a:rPr lang="ru-RU" sz="1800">
                          <a:effectLst/>
                        </a:rPr>
                        <a:t>icus (друг)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Зват</a:t>
                      </a:r>
                      <a:r>
                        <a:rPr lang="ru-RU" sz="1800" dirty="0" smtClean="0">
                          <a:effectLst/>
                        </a:rPr>
                        <a:t>. п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бож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е </a:t>
                      </a:r>
                      <a:r>
                        <a:rPr lang="ru-RU" sz="1800" dirty="0" smtClean="0">
                          <a:effectLst/>
                        </a:rPr>
                        <a:t>       </a:t>
                      </a:r>
                      <a:r>
                        <a:rPr lang="ru-RU" sz="1800" dirty="0" err="1" smtClean="0">
                          <a:effectLst/>
                        </a:rPr>
                        <a:t>друж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аnthrop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аmic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507436"/>
              </p:ext>
            </p:extLst>
          </p:nvPr>
        </p:nvGraphicFramePr>
        <p:xfrm>
          <a:off x="2392360" y="3898817"/>
          <a:ext cx="5934075" cy="800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685"/>
                <a:gridCol w="1531620"/>
                <a:gridCol w="1416685"/>
                <a:gridCol w="15690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</a:t>
                      </a:r>
                      <a:r>
                        <a:rPr lang="ru-RU" sz="1600" dirty="0" smtClean="0">
                          <a:effectLst/>
                        </a:rPr>
                        <a:t>. п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tu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дат. п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тебе        себе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tibi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sibi</a:t>
                      </a:r>
                      <a:endParaRPr lang="ru-RU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41759"/>
              </p:ext>
            </p:extLst>
          </p:nvPr>
        </p:nvGraphicFramePr>
        <p:xfrm>
          <a:off x="1734820" y="5174799"/>
          <a:ext cx="8386492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143"/>
                <a:gridCol w="844868"/>
                <a:gridCol w="1735909"/>
                <a:gridCol w="1161143"/>
                <a:gridCol w="1161143"/>
                <a:gridCol w="1161143"/>
                <a:gridCol w="11611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сиж</a:t>
                      </a:r>
                      <a:r>
                        <a:rPr lang="ru-RU" dirty="0" smtClean="0"/>
                        <a:t>-у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</a:t>
                      </a:r>
                      <a:r>
                        <a:rPr lang="ru-RU" dirty="0" smtClean="0"/>
                        <a:t>-ишь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сид-ит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</a:t>
                      </a:r>
                      <a:r>
                        <a:rPr lang="ru-RU" dirty="0" smtClean="0"/>
                        <a:t>-им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сид-ите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сид-ят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sid-imus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-itis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sid-unt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25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f.ppt-online.org/files1/slide/p/PHmgx4AENnp35orJQqYTS1IewiWtKO7s2ZdczGbkLv/slide-13.jpg" title="Сходство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-1222" b="9502"/>
          <a:stretch/>
        </p:blipFill>
        <p:spPr bwMode="auto">
          <a:xfrm>
            <a:off x="952500" y="365125"/>
            <a:ext cx="9791700" cy="68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/>
              <a:t>Сходство в системе окончаний славянских языков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8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bkc.ru/blog/img/expert/tr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66" y="0"/>
            <a:ext cx="8539848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0226" y="6109454"/>
            <a:ext cx="886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Реформатский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А. А.  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Введение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в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языковедение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06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Термины генеалогической классификации языков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01454"/>
              </p:ext>
            </p:extLst>
          </p:nvPr>
        </p:nvGraphicFramePr>
        <p:xfrm>
          <a:off x="838200" y="1825625"/>
          <a:ext cx="10698480" cy="5032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0072"/>
                <a:gridCol w="5458408"/>
              </a:tblGrid>
              <a:tr h="7956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термин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пример</a:t>
                      </a:r>
                      <a:endParaRPr lang="ru-RU" sz="2000" dirty="0"/>
                    </a:p>
                  </a:txBody>
                  <a:tcPr/>
                </a:tc>
              </a:tr>
              <a:tr h="79119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праязык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/>
                        <a:t>праиндоевропейский</a:t>
                      </a:r>
                      <a:endParaRPr lang="ru-RU" sz="2000" i="1" dirty="0"/>
                    </a:p>
                  </a:txBody>
                  <a:tcPr/>
                </a:tc>
              </a:tr>
              <a:tr h="1148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языковая семья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индоевропейская, алтайская, </a:t>
                      </a:r>
                      <a:r>
                        <a:rPr lang="ru-RU" sz="2000" i="1" dirty="0" err="1" smtClean="0"/>
                        <a:t>афразийская</a:t>
                      </a:r>
                      <a:endParaRPr lang="ru-RU" sz="2000" i="1" dirty="0" smtClean="0"/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</a:tr>
              <a:tr h="1148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языковая группа (ветвь)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славянская, германская,</a:t>
                      </a:r>
                      <a:r>
                        <a:rPr lang="ru-RU" sz="2000" i="1" baseline="0" dirty="0" smtClean="0"/>
                        <a:t> </a:t>
                      </a:r>
                      <a:r>
                        <a:rPr lang="ru-RU" sz="2000" i="1" dirty="0" smtClean="0"/>
                        <a:t>романская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</a:tr>
              <a:tr h="1148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языковая подгруппа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восточнославянская,</a:t>
                      </a:r>
                      <a:r>
                        <a:rPr lang="ru-RU" sz="2000" i="1" baseline="0" dirty="0" smtClean="0"/>
                        <a:t> з</a:t>
                      </a:r>
                      <a:r>
                        <a:rPr lang="ru-RU" sz="2000" i="1" dirty="0" smtClean="0"/>
                        <a:t>ападнославянская, южнослявянская</a:t>
                      </a:r>
                      <a:endParaRPr lang="ru-RU" sz="20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9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420687"/>
            <a:ext cx="10515600" cy="1325563"/>
          </a:xfrm>
        </p:spPr>
        <p:txBody>
          <a:bodyPr/>
          <a:lstStyle/>
          <a:p>
            <a:r>
              <a:rPr lang="ru-RU" dirty="0" smtClean="0"/>
              <a:t>Сравнительно-историческое языкознание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Предмет</a:t>
            </a:r>
            <a:r>
              <a:rPr lang="ru-RU" dirty="0" smtClean="0"/>
              <a:t> – язык с точки зрения его происхождения и развития.</a:t>
            </a:r>
          </a:p>
          <a:p>
            <a:r>
              <a:rPr lang="ru-RU" b="1" dirty="0" smtClean="0"/>
              <a:t>Метод </a:t>
            </a:r>
            <a:r>
              <a:rPr lang="ru-RU" dirty="0" smtClean="0"/>
              <a:t>– сравнительно-исторический – совокупность приемов, позволяющих доказать родство определенных языков и восстановить древнейшие факты их истории.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42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Генеалогическая классификация языков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- это </a:t>
            </a:r>
            <a:r>
              <a:rPr lang="ru-RU" sz="3600" dirty="0"/>
              <a:t>группировка </a:t>
            </a:r>
            <a:r>
              <a:rPr lang="ru-RU" sz="3600" b="1" dirty="0"/>
              <a:t>языков</a:t>
            </a:r>
            <a:r>
              <a:rPr lang="ru-RU" sz="3600" dirty="0"/>
              <a:t> </a:t>
            </a:r>
            <a:r>
              <a:rPr lang="ru-RU" sz="3600" b="1" dirty="0"/>
              <a:t>мира</a:t>
            </a:r>
            <a:r>
              <a:rPr lang="ru-RU" sz="3600" dirty="0"/>
              <a:t>, основанная на установлении между ними языкового </a:t>
            </a:r>
            <a:r>
              <a:rPr lang="ru-RU" sz="3600" dirty="0" smtClean="0"/>
              <a:t>родства, т.е. происхождения</a:t>
            </a:r>
            <a:r>
              <a:rPr lang="ru-RU" sz="3600" dirty="0"/>
              <a:t> </a:t>
            </a:r>
            <a:r>
              <a:rPr lang="ru-RU" sz="3600" b="1" dirty="0"/>
              <a:t>языков</a:t>
            </a:r>
            <a:r>
              <a:rPr lang="ru-RU" sz="3600" dirty="0"/>
              <a:t> от одного общего </a:t>
            </a:r>
            <a:r>
              <a:rPr lang="ru-RU" sz="3600" b="1" dirty="0" smtClean="0"/>
              <a:t>языка</a:t>
            </a:r>
            <a:r>
              <a:rPr lang="ru-RU" sz="3600" dirty="0" smtClean="0"/>
              <a:t>-предка.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205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42900"/>
            <a:ext cx="2755899" cy="420052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Санскри́т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sz="3100" dirty="0" smtClean="0"/>
              <a:t>’</a:t>
            </a:r>
            <a:r>
              <a:rPr lang="ru-RU" sz="3100" dirty="0" smtClean="0"/>
              <a:t>обработанный, совершенный</a:t>
            </a:r>
            <a:r>
              <a:rPr lang="en-US" sz="3100" dirty="0" smtClean="0"/>
              <a:t>’</a:t>
            </a:r>
            <a:r>
              <a:rPr lang="ru-RU" sz="3100" dirty="0" smtClean="0"/>
              <a:t>)</a:t>
            </a:r>
            <a:br>
              <a:rPr lang="ru-RU" sz="3100" dirty="0" smtClean="0"/>
            </a:br>
            <a:r>
              <a:rPr lang="ru-RU" sz="3100" dirty="0" smtClean="0"/>
              <a:t>— древний литературный язык Индии (середина </a:t>
            </a:r>
            <a:r>
              <a:rPr lang="en-US" sz="3100" dirty="0" smtClean="0"/>
              <a:t>II </a:t>
            </a:r>
            <a:r>
              <a:rPr lang="ru-RU" sz="3100" dirty="0" smtClean="0"/>
              <a:t>тысячелетия до н.э.)</a:t>
            </a:r>
            <a:endParaRPr lang="ru-RU" sz="3100" dirty="0"/>
          </a:p>
        </p:txBody>
      </p:sp>
      <p:pic>
        <p:nvPicPr>
          <p:cNvPr id="1028" name="Picture 4" descr="https://images.assettype.com/swarajya/2016-05/8371d498-07c9-4922-aa23-cf8bc2226e69/GettyImages-131921653%20(1).jpg?w=1280&amp;q=100&amp;fmt=pjpeg&amp;auto=form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5" y="342900"/>
            <a:ext cx="7692186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4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288924"/>
            <a:ext cx="10515600" cy="5946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«Аксиомой сравнительно-исторического языкознания является признание того, что материальное </a:t>
            </a:r>
            <a:r>
              <a:rPr lang="ru-RU" dirty="0">
                <a:solidFill>
                  <a:srgbClr val="FF0000"/>
                </a:solidFill>
              </a:rPr>
              <a:t>родство языков – результат общности их происхождения»</a:t>
            </a:r>
            <a:r>
              <a:rPr lang="ru-RU" dirty="0"/>
              <a:t> (Н.Ф. </a:t>
            </a:r>
            <a:r>
              <a:rPr lang="ru-RU" dirty="0" smtClean="0"/>
              <a:t>Алефиренко</a:t>
            </a:r>
            <a:r>
              <a:rPr lang="ru-RU" dirty="0"/>
              <a:t>)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Язык-основа, праязык </a:t>
            </a:r>
            <a:r>
              <a:rPr lang="ru-RU" dirty="0" smtClean="0"/>
              <a:t>– язык, от которого произошли родственные языки, относящиеся к данной семье языков или группе языков.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Сравнительно-исторический метод  - </a:t>
            </a:r>
            <a:r>
              <a:rPr lang="ru-RU" dirty="0"/>
              <a:t> совокупность приёмов, которые позволяют изучить </a:t>
            </a:r>
            <a:r>
              <a:rPr lang="ru-RU" dirty="0" smtClean="0"/>
              <a:t>соотношения между </a:t>
            </a:r>
            <a:r>
              <a:rPr lang="ru-RU" dirty="0"/>
              <a:t>родственными языками и дать описание их </a:t>
            </a:r>
            <a:r>
              <a:rPr lang="ru-RU" dirty="0" smtClean="0"/>
              <a:t>эволюции, установить </a:t>
            </a:r>
            <a:r>
              <a:rPr lang="ru-RU" dirty="0"/>
              <a:t>исторические закономерности в развитии </a:t>
            </a:r>
            <a:r>
              <a:rPr lang="ru-RU" dirty="0" smtClean="0"/>
              <a:t>языков.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Общность происхождения языков =родство </a:t>
            </a:r>
            <a:r>
              <a:rPr lang="ru-RU" dirty="0" smtClean="0"/>
              <a:t>устанавливается с помощью сопоставления </a:t>
            </a:r>
            <a:r>
              <a:rPr lang="ru-RU" b="1" dirty="0" smtClean="0"/>
              <a:t>инвентаря</a:t>
            </a:r>
            <a:r>
              <a:rPr lang="ru-RU" dirty="0" smtClean="0"/>
              <a:t> языков, т.е. единиц фонетического уровня, морфем, слов.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4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Методики сравнительно-исторического языкознания: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Внешняя реконструкция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Цель – установление родства языков.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Внутренняя реконструкция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Цель – изучение истории отдельного языка или группы родственных языков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58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Внешняя реконструкция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Сопоставительная фонетика</a:t>
            </a:r>
            <a:br>
              <a:rPr lang="ru-RU" dirty="0" smtClean="0"/>
            </a:br>
            <a:r>
              <a:rPr lang="ru-RU" dirty="0" smtClean="0"/>
              <a:t>Регулярные фонетические соответствия</a:t>
            </a:r>
            <a:endParaRPr lang="ru-RU" dirty="0"/>
          </a:p>
        </p:txBody>
      </p:sp>
      <p:pic>
        <p:nvPicPr>
          <p:cNvPr id="3074" name="Picture 2" descr="http://genling.ru/books/item/f00/s00/z0000014/pic/000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7786"/>
            <a:ext cx="9509911" cy="27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6200" y="4940300"/>
            <a:ext cx="6605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222222"/>
                </a:solidFill>
                <a:effectLst/>
                <a:latin typeface="Open Sans"/>
              </a:rPr>
              <a:t>Англ.               Нем.</a:t>
            </a:r>
          </a:p>
          <a:p>
            <a:r>
              <a:rPr lang="en-US" sz="2800" b="0" i="1" dirty="0" smtClean="0">
                <a:solidFill>
                  <a:srgbClr val="222222"/>
                </a:solidFill>
                <a:effectLst/>
                <a:latin typeface="Open Sans"/>
              </a:rPr>
              <a:t>dance </a:t>
            </a:r>
            <a:r>
              <a:rPr lang="ru-RU" sz="2800" b="0" i="1" dirty="0" smtClean="0">
                <a:solidFill>
                  <a:srgbClr val="222222"/>
                </a:solidFill>
                <a:effectLst/>
                <a:latin typeface="Open Sans"/>
              </a:rPr>
              <a:t>           </a:t>
            </a:r>
            <a:r>
              <a:rPr lang="en-US" sz="2800" b="0" i="1" dirty="0" err="1" smtClean="0">
                <a:solidFill>
                  <a:srgbClr val="222222"/>
                </a:solidFill>
                <a:effectLst/>
                <a:latin typeface="Open Sans"/>
              </a:rPr>
              <a:t>tanzen</a:t>
            </a:r>
            <a:r>
              <a:rPr lang="en-US" sz="2800" b="0" i="1" dirty="0" smtClean="0">
                <a:solidFill>
                  <a:srgbClr val="222222"/>
                </a:solidFill>
                <a:effectLst/>
                <a:latin typeface="Open Sans"/>
              </a:rPr>
              <a:t> </a:t>
            </a:r>
            <a:endParaRPr lang="ru-RU" sz="2800" b="0" i="1" dirty="0" smtClean="0">
              <a:solidFill>
                <a:srgbClr val="222222"/>
              </a:solidFill>
              <a:effectLst/>
              <a:latin typeface="Open Sans"/>
            </a:endParaRPr>
          </a:p>
          <a:p>
            <a:r>
              <a:rPr lang="en-US" sz="2800" b="0" i="1" dirty="0" smtClean="0">
                <a:solidFill>
                  <a:srgbClr val="222222"/>
                </a:solidFill>
                <a:effectLst/>
                <a:latin typeface="Open Sans"/>
              </a:rPr>
              <a:t>drink </a:t>
            </a:r>
            <a:r>
              <a:rPr lang="ru-RU" sz="2800" b="0" i="1" dirty="0" smtClean="0">
                <a:solidFill>
                  <a:srgbClr val="222222"/>
                </a:solidFill>
                <a:effectLst/>
                <a:latin typeface="Open Sans"/>
              </a:rPr>
              <a:t>             </a:t>
            </a:r>
            <a:r>
              <a:rPr lang="en-US" sz="2800" b="0" i="1" dirty="0" err="1" smtClean="0">
                <a:solidFill>
                  <a:srgbClr val="222222"/>
                </a:solidFill>
                <a:effectLst/>
                <a:latin typeface="Open Sans"/>
              </a:rPr>
              <a:t>trinken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266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Регулярные фонетические соответствия</a:t>
            </a:r>
            <a:endParaRPr lang="ru-RU" dirty="0"/>
          </a:p>
        </p:txBody>
      </p:sp>
      <p:pic>
        <p:nvPicPr>
          <p:cNvPr id="2050" name="Picture 2" descr="http://genling.ru/books/item/f00/s00/z0000014/pic/000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9" y="2552700"/>
            <a:ext cx="7948784" cy="21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2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Регулярные фонетические соответствия</a:t>
            </a:r>
            <a:br>
              <a:rPr lang="ru-RU" dirty="0" smtClean="0"/>
            </a:br>
            <a:r>
              <a:rPr lang="ru-RU" dirty="0" smtClean="0"/>
              <a:t>Опора </a:t>
            </a:r>
            <a:r>
              <a:rPr lang="ru-RU" dirty="0" smtClean="0">
                <a:solidFill>
                  <a:srgbClr val="FF0000"/>
                </a:solidFill>
              </a:rPr>
              <a:t>на внутреннюю реконструкцию </a:t>
            </a:r>
            <a:r>
              <a:rPr lang="ru-RU" dirty="0" smtClean="0"/>
              <a:t>- диахронное изучение фонетики отдельных языков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0" y="2143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</a:t>
            </a:r>
            <a:r>
              <a:rPr lang="en-US" sz="3600" dirty="0" smtClean="0"/>
              <a:t>[</a:t>
            </a:r>
            <a:r>
              <a:rPr lang="ru-RU" sz="3600" dirty="0" smtClean="0"/>
              <a:t>г</a:t>
            </a:r>
            <a:r>
              <a:rPr lang="en-US" sz="3600" dirty="0" smtClean="0"/>
              <a:t>]</a:t>
            </a:r>
            <a:endParaRPr lang="ru-RU" sz="3600" dirty="0" smtClean="0"/>
          </a:p>
          <a:p>
            <a:endParaRPr lang="ru-RU" sz="3600" i="1" dirty="0"/>
          </a:p>
          <a:p>
            <a:r>
              <a:rPr lang="ru-RU" sz="3600" i="1" dirty="0" smtClean="0"/>
              <a:t>жена (рус.)-</a:t>
            </a:r>
            <a:r>
              <a:rPr lang="ru-RU" sz="3600" dirty="0"/>
              <a:t>  </a:t>
            </a:r>
            <a:r>
              <a:rPr lang="ru-RU" sz="3600" i="1" dirty="0" err="1" smtClean="0"/>
              <a:t>kona</a:t>
            </a:r>
            <a:r>
              <a:rPr lang="ru-RU" sz="3600" i="1" dirty="0" smtClean="0"/>
              <a:t> (норв.) – </a:t>
            </a:r>
            <a:r>
              <a:rPr lang="ru-RU" sz="3600" i="1" dirty="0" err="1" smtClean="0"/>
              <a:t>gyne</a:t>
            </a:r>
            <a:r>
              <a:rPr lang="ru-RU" sz="3600" i="1" dirty="0" smtClean="0"/>
              <a:t>(греч.) </a:t>
            </a:r>
          </a:p>
          <a:p>
            <a:pPr marL="0" indent="0">
              <a:buNone/>
            </a:pPr>
            <a:r>
              <a:rPr lang="ru-RU" dirty="0" smtClean="0"/>
              <a:t>Дру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 </a:t>
            </a:r>
            <a:r>
              <a:rPr lang="en-US" dirty="0" smtClean="0"/>
              <a:t>// </a:t>
            </a:r>
            <a:r>
              <a:rPr lang="ru-RU" dirty="0" smtClean="0"/>
              <a:t>дру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у</a:t>
            </a:r>
          </a:p>
          <a:p>
            <a:pPr marL="0" indent="0">
              <a:buNone/>
            </a:pPr>
            <a:r>
              <a:rPr lang="ru-RU" dirty="0" smtClean="0"/>
              <a:t>Но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а </a:t>
            </a:r>
            <a:r>
              <a:rPr lang="ru-RU" dirty="0"/>
              <a:t> </a:t>
            </a:r>
            <a:r>
              <a:rPr lang="en-US" dirty="0"/>
              <a:t>// </a:t>
            </a:r>
            <a:r>
              <a:rPr lang="ru-RU" dirty="0" smtClean="0"/>
              <a:t> но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ной</a:t>
            </a:r>
            <a:endParaRPr lang="ru-RU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51000" y="2654300"/>
            <a:ext cx="201930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013200" y="2628900"/>
            <a:ext cx="17780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52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341</Words>
  <Application>Microsoft Office PowerPoint</Application>
  <PresentationFormat>Произвольный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Научные направления в языкознании</vt:lpstr>
      <vt:lpstr>Сравнительно-историческое языкознание</vt:lpstr>
      <vt:lpstr>Генеалогическая классификация языков</vt:lpstr>
      <vt:lpstr>Санскри́т  (’обработанный, совершенный’) — древний литературный язык Индии (середина II тысячелетия до н.э.)</vt:lpstr>
      <vt:lpstr>Презентация PowerPoint</vt:lpstr>
      <vt:lpstr>Методики сравнительно-исторического языкознания:</vt:lpstr>
      <vt:lpstr>Внешняя реконструкция Сопоставительная фонетика Регулярные фонетические соответствия</vt:lpstr>
      <vt:lpstr>Регулярные фонетические соответствия</vt:lpstr>
      <vt:lpstr>Регулярные фонетические соответствия Опора на внутреннюю реконструкцию - диахронное изучение фонетики отдельных языков</vt:lpstr>
      <vt:lpstr>Регулярные фонетические соответствия  Метод расширяющихся кругов</vt:lpstr>
      <vt:lpstr>Сопоставительная лексикология</vt:lpstr>
      <vt:lpstr>Сопоставительная лексикология</vt:lpstr>
      <vt:lpstr>Сопоставительная лексикология Учет семантических изменений</vt:lpstr>
      <vt:lpstr>Сопоставительная грамматика Одинаковые грамматические значения выражаются схожим образом</vt:lpstr>
      <vt:lpstr>Сходство в системе окончаний славянских языков</vt:lpstr>
      <vt:lpstr>Презентация PowerPoint</vt:lpstr>
      <vt:lpstr>Термины генеалогической классификации языков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Санскри́т «обработанный, совершенный». — древний литературный язык Индии со</dc:title>
  <dc:creator>а</dc:creator>
  <cp:lastModifiedBy>Бухгалтер</cp:lastModifiedBy>
  <cp:revision>25</cp:revision>
  <dcterms:created xsi:type="dcterms:W3CDTF">2020-05-05T00:28:54Z</dcterms:created>
  <dcterms:modified xsi:type="dcterms:W3CDTF">2020-12-01T09:39:49Z</dcterms:modified>
</cp:coreProperties>
</file>