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98775"/>
          </a:xfrm>
          <a:solidFill>
            <a:schemeClr val="bg1">
              <a:alpha val="55000"/>
            </a:schemeClr>
          </a:solidFill>
          <a:ln w="38100" cap="rnd" cmpd="dbl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/>
          <a:lstStyle/>
          <a:p>
            <a:r>
              <a:rPr lang="ru-RU" dirty="0">
                <a:latin typeface="DisneyPark" panose="03030603050000020002" pitchFamily="65" charset="-52"/>
              </a:rPr>
              <a:t>Японское письмо </a:t>
            </a:r>
            <a:r>
              <a:rPr lang="ru-RU" i="1" dirty="0" err="1" smtClean="0">
                <a:latin typeface="DisneyPark" panose="03030603050000020002" pitchFamily="65" charset="-52"/>
              </a:rPr>
              <a:t>кана</a:t>
            </a:r>
            <a:endParaRPr lang="ru-RU" i="1" dirty="0">
              <a:latin typeface="DisneyPark" panose="03030603050000020002" pitchFamily="65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933056"/>
            <a:ext cx="3272408" cy="1752600"/>
          </a:xfrm>
        </p:spPr>
        <p:txBody>
          <a:bodyPr>
            <a:normAutofit/>
          </a:bodyPr>
          <a:lstStyle/>
          <a:p>
            <a:pPr algn="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4047"/>
            <a:ext cx="1728192" cy="1143000"/>
          </a:xfrm>
          <a:solidFill>
            <a:schemeClr val="bg1">
              <a:alpha val="49000"/>
            </a:schemeClr>
          </a:solidFill>
          <a:ln w="38100" cap="rnd" cmpd="dbl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/>
          <a:lstStyle/>
          <a:p>
            <a:r>
              <a:rPr lang="vi-VN" dirty="0" smtClean="0">
                <a:latin typeface="DisneyPark" panose="03030603050000020002" pitchFamily="65" charset="-52"/>
              </a:rPr>
              <a:t>Кана́</a:t>
            </a:r>
            <a:endParaRPr lang="ru-RU" dirty="0">
              <a:latin typeface="DisneyPark" panose="03030603050000020002" pitchFamily="65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solidFill>
            <a:schemeClr val="bg1">
              <a:alpha val="33000"/>
            </a:schemeClr>
          </a:solidFill>
          <a:ln w="38100" cap="rnd" cmpd="dbl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(яп.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仮</a:t>
            </a:r>
            <a:r>
              <a:rPr lang="ja-JP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名</a:t>
            </a:r>
            <a:r>
              <a:rPr lang="ru-RU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японская слоговая азбука, существующая в двух графических формах: </a:t>
            </a:r>
            <a:r>
              <a:rPr lang="ru-RU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катакана</a:t>
            </a:r>
            <a:r>
              <a:rPr lang="ru-RU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ja-JP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хирагана</a:t>
            </a:r>
            <a:r>
              <a:rPr lang="ru-RU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вида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различаются начертаниями: знаки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округлы (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ひらがな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 время как знаки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катаканы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угловаты (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カタカナ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немногие знаки похожи (наиболее очевидное сходство имеют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カ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り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リ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せ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セ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почти полностью совпадают только знаки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ヘ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брать в расчёт расширение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катаканы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айнского языка), то соответствие между знаками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катаканы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взаимно однозначно, то есть любой текст, записанный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быть точно так же записан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катаканой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наоборот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Знаками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пишутся изменяемые части японских слов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окуригана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сами слова, а также, зачастую, и пояснительное прочтение иероглифов (боковая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фуригана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Катакана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сегодня, в основном, используется для записи слов, заимствованных из других, прежде всего, европейских языков (так называемых лексических заимствований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гайрайго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также устаревшие слоговые азбуки: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хэнтайгана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манъёгана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8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184" y="-27384"/>
            <a:ext cx="2592288" cy="1143000"/>
          </a:xfrm>
          <a:solidFill>
            <a:schemeClr val="bg1">
              <a:alpha val="60000"/>
            </a:schemeClr>
          </a:solidFill>
          <a:ln w="38100" cap="rnd" cmpd="dbl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>
            <a:normAutofit fontScale="90000"/>
          </a:bodyPr>
          <a:lstStyle/>
          <a:p>
            <a:r>
              <a:rPr lang="vi-VN" sz="4800" dirty="0">
                <a:latin typeface="DisneyPark" panose="03030603050000020002" pitchFamily="65" charset="-52"/>
              </a:rPr>
              <a:t>Хира́гана</a:t>
            </a:r>
            <a:endParaRPr lang="ru-RU" sz="4800" dirty="0">
              <a:latin typeface="DisneyPark" panose="03030603050000020002" pitchFamily="65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15126"/>
            <a:ext cx="3816424" cy="2442874"/>
          </a:xfrm>
          <a:noFill/>
          <a:ln w="38100" cap="rnd" cmpd="dbl">
            <a:noFill/>
            <a:prstDash val="sysDash"/>
          </a:ln>
        </p:spPr>
      </p:pic>
      <p:sp>
        <p:nvSpPr>
          <p:cNvPr id="5" name="TextBox 4"/>
          <p:cNvSpPr txBox="1"/>
          <p:nvPr/>
        </p:nvSpPr>
        <p:spPr>
          <a:xfrm>
            <a:off x="3491880" y="1143443"/>
            <a:ext cx="5544616" cy="3139321"/>
          </a:xfrm>
          <a:prstGeom prst="rect">
            <a:avLst/>
          </a:prstGeom>
          <a:solidFill>
            <a:schemeClr val="bg1">
              <a:alpha val="39000"/>
            </a:schemeClr>
          </a:solidFill>
          <a:ln w="38100" cap="rnd" cmpd="dbl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яп.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平仮名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японская слоговая азбука, одна из составляющих японской письменности наряду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катаканой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арабскими цифрами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ромадзи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(латинским алфавитом).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катакана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вместе составляют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один символ выражает одну мору. Знак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передавать гласный звук (например, а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あ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согласного с последующей гласной (например, та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た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носовой сонант н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ん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который, в зависимости от контекста, может звучать как [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n], [m], [ŋ]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превращать предыдущий гласный звук в носовой.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297605"/>
            <a:ext cx="3240360" cy="3970318"/>
          </a:xfrm>
          <a:prstGeom prst="rect">
            <a:avLst/>
          </a:prstGeom>
          <a:solidFill>
            <a:schemeClr val="bg1">
              <a:alpha val="39000"/>
            </a:schemeClr>
          </a:solidFill>
          <a:ln w="38100" cap="rnd" cmpd="dbl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для слов, в записи которых нет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частицы, такие как кара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から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из, от, с»), и суффиксы, например, ~сан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さん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господин», «госпожа»).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употребляется в словах вместо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тех случаях, когда предполагается, что читатель не знает каких-то иероглифов, или эти иероглифы незнакомы самому пишущему, и в неофициальной переписке. </a:t>
            </a:r>
          </a:p>
        </p:txBody>
      </p:sp>
    </p:spTree>
    <p:extLst>
      <p:ext uri="{BB962C8B-B14F-4D97-AF65-F5344CB8AC3E}">
        <p14:creationId xmlns:p14="http://schemas.microsoft.com/office/powerpoint/2010/main" val="20647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1" y="188640"/>
            <a:ext cx="4618856" cy="6048672"/>
          </a:xfrm>
          <a:solidFill>
            <a:schemeClr val="bg1">
              <a:alpha val="59000"/>
            </a:schemeClr>
          </a:solidFill>
          <a:ln w="38100" cap="rnd" cmpd="dbl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глаголов и прилагательных также записываются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хираганой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слове «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табэмасита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(яп. </a:t>
            </a:r>
            <a:r>
              <a:rPr lang="ja-JP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食べました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 «есть, принимать пищу» в прошедшем времени) так пишутся слоги бэ,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си, та.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Хираганой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записан последний слог корня слова — это обычно для глаголов.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используется для записи фонетических подсказок к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кандзи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называемых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фуриганой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статье Японское письмо дан обзор использования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каны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кандзи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ромадзи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хираганы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лежит базовый набор символов,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годзю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он, из которого можно образовывать дополнительные звуки. При добавлении значка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дакутэн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нигори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(゛), глухая согласная т озвончается в звонкую согласную д, соответственно к переходит в г, с →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 → б. К знакам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хираганы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начинающимся на х, также можно добавлять значок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хандакутэн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(゜), который изменяет звук х в п.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уменьшенные знаки для звуков я, ю и ё (символы </a:t>
            </a:r>
            <a:r>
              <a:rPr lang="ja-JP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ゃ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ja-JP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ゅ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ja-JP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ょ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соответственно). При их добавлении к слогам, оканчивающимся на и, их окончание заменяется гладкой палатализацией. Такое добавление называется ё: он. Уменьшенный знак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っ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называемый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сокуон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обозначает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геминацию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(удвоение) согласной. Он встречается перед щелевыми и смычными согласными, а иногда и на конце предложений. В системе Поливанова этот знак отображается удвоением последующего согласного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9560" y="2420888"/>
            <a:ext cx="4248472" cy="4247317"/>
          </a:xfrm>
          <a:prstGeom prst="rect">
            <a:avLst/>
          </a:prstGeom>
          <a:solidFill>
            <a:schemeClr val="bg1">
              <a:alpha val="39000"/>
            </a:schemeClr>
          </a:solidFill>
          <a:ln w="38100" cap="rnd" cmpd="dbl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неформальном письме уменьшенные знаки для гласных иногда используются для передачи затухающего звука (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はぁ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ねぇ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знаки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 редко. Знаки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ゐ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вэ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ゑ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упразднены и на письме не используются. Знак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нововведением, призванным выражать твёрдый звук «в» в иностранных языках, но так как такого звука в японском нет, его часто произносят как б. Этот знак редко используется, поскольку заимствованные слова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гайрайго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транслитерации обычно записываются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катаканой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71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0"/>
            <a:ext cx="2664296" cy="1143000"/>
          </a:xfrm>
          <a:solidFill>
            <a:schemeClr val="bg1">
              <a:alpha val="47000"/>
            </a:schemeClr>
          </a:solidFill>
          <a:ln w="38100" cap="rnd" cmpd="dbl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/>
          <a:lstStyle/>
          <a:p>
            <a:r>
              <a:rPr lang="vi-VN" dirty="0">
                <a:latin typeface="DisneyPark" panose="03030603050000020002" pitchFamily="65" charset="-52"/>
                <a:cs typeface="Times New Roman" panose="02020603050405020304" pitchFamily="18" charset="0"/>
              </a:rPr>
              <a:t>Ката́кана</a:t>
            </a:r>
            <a:endParaRPr lang="ru-RU" dirty="0">
              <a:latin typeface="DisneyPark" panose="03030603050000020002" pitchFamily="65" charset="-52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75290"/>
            <a:ext cx="4546848" cy="5661248"/>
          </a:xfrm>
          <a:solidFill>
            <a:schemeClr val="bg1">
              <a:alpha val="54000"/>
            </a:schemeClr>
          </a:solidFill>
          <a:ln w="38100" cap="rnd" cmpd="dbl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(яп. </a:t>
            </a: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片仮名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яп. </a:t>
            </a: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カタカナ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двух (наряду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графических форм японской слоговой азбуки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катаканы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характерны короткие прямые линии и острые углы. Современное использование сводится преимущественно к записи слов неяпонского происхождения. Распространено использование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катаканы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записи названий животных и растений, а также в качестве стилистического приёма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Катакана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развилась из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манъёганы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по-видимому, её изобрели японские буддийские монахи в начале периода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Хэйан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(VIII—IX века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катакана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выполняла служебную роль, аналогичную скорописи, позже она превратилась в независимую систему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1946 года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катаканой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пользовались для записи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окуриганы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(после реформы это стали делать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Сегодня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катаканой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записывают заимствованные слова, подогнанные под японскую фонетику.</a:t>
            </a:r>
          </a:p>
        </p:txBody>
      </p:sp>
      <p:pic>
        <p:nvPicPr>
          <p:cNvPr id="1026" name="Picture 2" descr="C:\Users\1\Desktop\2738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373246" cy="24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  <a:solidFill>
            <a:schemeClr val="bg1">
              <a:alpha val="46000"/>
            </a:schemeClr>
          </a:solidFill>
          <a:ln w="38100" cap="rnd" cmpd="dbl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/>
          <a:lstStyle/>
          <a:p>
            <a:r>
              <a:rPr lang="ru-RU" dirty="0" smtClean="0">
                <a:latin typeface="DisneyPark" panose="03030603050000020002" pitchFamily="65" charset="-52"/>
              </a:rPr>
              <a:t>Спасибо за внимание!</a:t>
            </a:r>
            <a:endParaRPr lang="ru-RU" dirty="0">
              <a:latin typeface="DisneyPark" panose="03030603050000020002" pitchFamily="65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864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836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Японское письмо кана</vt:lpstr>
      <vt:lpstr>Кана́</vt:lpstr>
      <vt:lpstr>Хира́гана</vt:lpstr>
      <vt:lpstr>Презентация PowerPoint</vt:lpstr>
      <vt:lpstr>Ката́кана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Японское письмо кана</dc:title>
  <dc:creator>RINA_wal</dc:creator>
  <cp:lastModifiedBy>Бухгалтер</cp:lastModifiedBy>
  <cp:revision>6</cp:revision>
  <dcterms:created xsi:type="dcterms:W3CDTF">2020-12-22T12:00:33Z</dcterms:created>
  <dcterms:modified xsi:type="dcterms:W3CDTF">2021-06-14T15:45:47Z</dcterms:modified>
</cp:coreProperties>
</file>