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73" r:id="rId5"/>
    <p:sldId id="260" r:id="rId6"/>
    <p:sldId id="269" r:id="rId7"/>
    <p:sldId id="274" r:id="rId8"/>
    <p:sldId id="275" r:id="rId9"/>
    <p:sldId id="270" r:id="rId10"/>
    <p:sldId id="27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48683-A09F-491D-856D-032613969CC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236E5-A6D9-4FE2-8DD1-0B945FAE3F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6430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236E5-A6D9-4FE2-8DD1-0B945FAE3FD1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1122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236E5-A6D9-4FE2-8DD1-0B945FAE3FD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1197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CA87-F68A-43CA-AD40-666CA49F66C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CA87-F68A-43CA-AD40-666CA49F66C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273B1-B8EF-4EA8-AE62-97FB8C01F9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Раздел 5. Грамматика </a:t>
            </a:r>
            <a:r>
              <a:rPr lang="ru-RU" b="1" dirty="0" smtClean="0"/>
              <a:t>языка. </a:t>
            </a:r>
            <a:br>
              <a:rPr lang="ru-RU" b="1" dirty="0" smtClean="0"/>
            </a:br>
            <a:r>
              <a:rPr lang="ru-RU" sz="3600" b="1" smtClean="0"/>
              <a:t>Части 1-2. </a:t>
            </a:r>
            <a:r>
              <a:rPr lang="ru-RU" sz="3600" b="1" dirty="0" smtClean="0"/>
              <a:t>Основные понятия. </a:t>
            </a:r>
            <a:r>
              <a:rPr lang="ru-RU" sz="3600" b="1" dirty="0" smtClean="0"/>
              <a:t>Морфемы. Типы аффиксов и их функции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Типы аффиксов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интерфикс </a:t>
            </a:r>
            <a:r>
              <a:rPr lang="ru-RU" dirty="0" smtClean="0"/>
              <a:t>– связывает две части сложного слова: </a:t>
            </a:r>
            <a:r>
              <a:rPr lang="ru-RU" i="1" dirty="0" smtClean="0"/>
              <a:t>слов-</a:t>
            </a:r>
            <a:r>
              <a:rPr lang="ru-RU" b="1" i="1" dirty="0" smtClean="0"/>
              <a:t>о</a:t>
            </a:r>
            <a:r>
              <a:rPr lang="ru-RU" i="1" dirty="0" smtClean="0"/>
              <a:t>-образование</a:t>
            </a:r>
            <a:r>
              <a:rPr lang="ru-RU" dirty="0" smtClean="0"/>
              <a:t>, </a:t>
            </a:r>
            <a:r>
              <a:rPr lang="ru-RU" i="1" dirty="0" err="1" smtClean="0"/>
              <a:t>земл</a:t>
            </a:r>
            <a:r>
              <a:rPr lang="ru-RU" i="1" dirty="0" smtClean="0"/>
              <a:t>-</a:t>
            </a:r>
            <a:r>
              <a:rPr lang="ru-RU" b="1" i="1" dirty="0" smtClean="0"/>
              <a:t>е</a:t>
            </a:r>
            <a:r>
              <a:rPr lang="ru-RU" i="1" dirty="0" smtClean="0"/>
              <a:t>-пользование</a:t>
            </a:r>
            <a:r>
              <a:rPr lang="ru-RU" dirty="0" smtClean="0"/>
              <a:t>, </a:t>
            </a:r>
            <a:r>
              <a:rPr lang="ru-RU" i="1" dirty="0" err="1" smtClean="0"/>
              <a:t>двадцат</a:t>
            </a:r>
            <a:r>
              <a:rPr lang="ru-RU" i="1" dirty="0" smtClean="0"/>
              <a:t>-</a:t>
            </a:r>
            <a:r>
              <a:rPr lang="ru-RU" b="1" i="1" dirty="0" smtClean="0"/>
              <a:t>и</a:t>
            </a:r>
            <a:r>
              <a:rPr lang="ru-RU" i="1" dirty="0" smtClean="0"/>
              <a:t>-пят-</a:t>
            </a:r>
            <a:r>
              <a:rPr lang="ru-RU" b="1" i="1" dirty="0" smtClean="0"/>
              <a:t>и</a:t>
            </a:r>
            <a:r>
              <a:rPr lang="ru-RU" i="1" dirty="0" smtClean="0"/>
              <a:t>-рублевый</a:t>
            </a:r>
            <a:r>
              <a:rPr lang="ru-RU" dirty="0" smtClean="0"/>
              <a:t>, </a:t>
            </a:r>
            <a:r>
              <a:rPr lang="en-US" i="1" dirty="0" err="1" smtClean="0"/>
              <a:t>Jahr-</a:t>
            </a:r>
            <a:r>
              <a:rPr lang="en-US" b="1" i="1" dirty="0" err="1" smtClean="0"/>
              <a:t>es</a:t>
            </a:r>
            <a:r>
              <a:rPr lang="en-US" i="1" dirty="0" err="1" smtClean="0"/>
              <a:t>-bericht</a:t>
            </a:r>
            <a:r>
              <a:rPr lang="en-US" dirty="0" smtClean="0"/>
              <a:t>, </a:t>
            </a:r>
            <a:r>
              <a:rPr lang="en-US" i="1" dirty="0" smtClean="0"/>
              <a:t>Monat-</a:t>
            </a:r>
            <a:r>
              <a:rPr lang="en-US" b="1" i="1" dirty="0" smtClean="0"/>
              <a:t>s</a:t>
            </a:r>
            <a:r>
              <a:rPr lang="en-US" i="1" dirty="0" smtClean="0"/>
              <a:t>-</a:t>
            </a:r>
            <a:r>
              <a:rPr lang="en-US" i="1" dirty="0" err="1" smtClean="0"/>
              <a:t>karte</a:t>
            </a:r>
            <a:r>
              <a:rPr lang="en-US" dirty="0" smtClean="0"/>
              <a:t>, </a:t>
            </a:r>
            <a:r>
              <a:rPr lang="en-US" i="1" dirty="0" err="1" smtClean="0"/>
              <a:t>Linie</a:t>
            </a:r>
            <a:r>
              <a:rPr lang="en-US" i="1" dirty="0" smtClean="0"/>
              <a:t>-</a:t>
            </a:r>
            <a:r>
              <a:rPr lang="en-US" b="1" i="1" dirty="0" smtClean="0"/>
              <a:t>n</a:t>
            </a:r>
            <a:r>
              <a:rPr lang="en-US" i="1" dirty="0" smtClean="0"/>
              <a:t>-bus</a:t>
            </a:r>
            <a:endParaRPr lang="ru-RU" i="1" dirty="0" smtClean="0"/>
          </a:p>
          <a:p>
            <a:pPr marL="0" indent="0">
              <a:buNone/>
            </a:pPr>
            <a:r>
              <a:rPr lang="ru-RU" u="sng" dirty="0" smtClean="0"/>
              <a:t>Функция интерфикса </a:t>
            </a:r>
            <a:r>
              <a:rPr lang="ru-RU" dirty="0" smtClean="0"/>
              <a:t>– словообразовательная (в европейских языках)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ru-RU" b="1" dirty="0" smtClean="0"/>
              <a:t>инфикс</a:t>
            </a:r>
            <a:r>
              <a:rPr lang="ru-RU" dirty="0" smtClean="0"/>
              <a:t> – морфема, которая включается внутрь другой морфемы: </a:t>
            </a:r>
            <a:r>
              <a:rPr lang="en-US" i="1" dirty="0" err="1" smtClean="0"/>
              <a:t>fikas</a:t>
            </a:r>
            <a:r>
              <a:rPr lang="ru-RU" dirty="0" smtClean="0"/>
              <a:t> (язык </a:t>
            </a:r>
            <a:r>
              <a:rPr lang="ru-RU" dirty="0" err="1" smtClean="0"/>
              <a:t>бонток</a:t>
            </a:r>
            <a:r>
              <a:rPr lang="ru-RU" dirty="0" smtClean="0"/>
              <a:t>, используется на Филиппинах) (сильный)</a:t>
            </a:r>
            <a:r>
              <a:rPr lang="en-US" dirty="0" smtClean="0"/>
              <a:t> – </a:t>
            </a:r>
            <a:r>
              <a:rPr lang="en-US" i="1" dirty="0" smtClean="0"/>
              <a:t>f-</a:t>
            </a:r>
            <a:r>
              <a:rPr lang="en-US" b="1" i="1" dirty="0" smtClean="0"/>
              <a:t>um</a:t>
            </a:r>
            <a:r>
              <a:rPr lang="en-US" i="1" dirty="0" smtClean="0"/>
              <a:t>-</a:t>
            </a:r>
            <a:r>
              <a:rPr lang="en-US" i="1" dirty="0" err="1" smtClean="0"/>
              <a:t>ikas</a:t>
            </a:r>
            <a:r>
              <a:rPr lang="ru-RU" i="1" dirty="0" smtClean="0"/>
              <a:t> </a:t>
            </a:r>
            <a:r>
              <a:rPr lang="ru-RU" dirty="0" smtClean="0"/>
              <a:t>(усиливать, становиться сильным)</a:t>
            </a:r>
            <a:r>
              <a:rPr lang="en-US" dirty="0" smtClean="0"/>
              <a:t>, </a:t>
            </a:r>
            <a:r>
              <a:rPr lang="en-US" i="1" dirty="0" err="1" smtClean="0"/>
              <a:t>kilad</a:t>
            </a:r>
            <a:r>
              <a:rPr lang="ru-RU" dirty="0" smtClean="0"/>
              <a:t> (красный)</a:t>
            </a:r>
            <a:r>
              <a:rPr lang="en-US" dirty="0" smtClean="0"/>
              <a:t> – </a:t>
            </a:r>
            <a:r>
              <a:rPr lang="en-US" i="1" dirty="0" smtClean="0"/>
              <a:t>k-</a:t>
            </a:r>
            <a:r>
              <a:rPr lang="en-US" b="1" i="1" dirty="0" smtClean="0"/>
              <a:t>um</a:t>
            </a:r>
            <a:r>
              <a:rPr lang="en-US" i="1" dirty="0" smtClean="0"/>
              <a:t>-</a:t>
            </a:r>
            <a:r>
              <a:rPr lang="en-US" i="1" dirty="0" err="1" smtClean="0"/>
              <a:t>ilad</a:t>
            </a:r>
            <a:r>
              <a:rPr lang="en-US" dirty="0" smtClean="0"/>
              <a:t>, </a:t>
            </a:r>
            <a:r>
              <a:rPr lang="en-US" dirty="0" err="1" smtClean="0"/>
              <a:t>fusul</a:t>
            </a:r>
            <a:r>
              <a:rPr lang="ru-RU" dirty="0" smtClean="0"/>
              <a:t> (враг)</a:t>
            </a:r>
            <a:r>
              <a:rPr lang="en-US" dirty="0" smtClean="0"/>
              <a:t> – </a:t>
            </a:r>
            <a:r>
              <a:rPr lang="en-US" i="1" dirty="0" smtClean="0"/>
              <a:t>f-</a:t>
            </a:r>
            <a:r>
              <a:rPr lang="en-US" b="1" i="1" dirty="0" smtClean="0"/>
              <a:t>um</a:t>
            </a:r>
            <a:r>
              <a:rPr lang="en-US" i="1" dirty="0" smtClean="0"/>
              <a:t>-</a:t>
            </a:r>
            <a:r>
              <a:rPr lang="en-US" i="1" dirty="0" err="1" smtClean="0"/>
              <a:t>usul</a:t>
            </a:r>
            <a:r>
              <a:rPr lang="ru-RU" dirty="0" smtClean="0"/>
              <a:t>. </a:t>
            </a:r>
            <a:r>
              <a:rPr lang="en-US" dirty="0" smtClean="0"/>
              <a:t>UM – </a:t>
            </a:r>
            <a:r>
              <a:rPr lang="ru-RU" dirty="0" smtClean="0"/>
              <a:t>инфикс инфинитива. </a:t>
            </a:r>
            <a:r>
              <a:rPr lang="ru-RU" u="sng" dirty="0" smtClean="0"/>
              <a:t>Функция инфикса </a:t>
            </a:r>
            <a:r>
              <a:rPr lang="ru-RU" dirty="0" smtClean="0"/>
              <a:t>– словообразовательная. </a:t>
            </a:r>
          </a:p>
          <a:p>
            <a:pPr marL="0" indent="0">
              <a:buNone/>
            </a:pPr>
            <a:r>
              <a:rPr lang="ru-RU" b="1" dirty="0" err="1"/>
              <a:t>ц</a:t>
            </a:r>
            <a:r>
              <a:rPr lang="ru-RU" b="1" dirty="0" err="1" smtClean="0"/>
              <a:t>иркумфикс</a:t>
            </a:r>
            <a:r>
              <a:rPr lang="ru-RU" dirty="0" smtClean="0"/>
              <a:t> – морфема, которая присоединяется впереди и сзади другой морфемы одновременно: </a:t>
            </a:r>
            <a:r>
              <a:rPr lang="en-US" dirty="0" err="1" smtClean="0"/>
              <a:t>chokma</a:t>
            </a:r>
            <a:r>
              <a:rPr lang="en-US" dirty="0" smtClean="0"/>
              <a:t> (</a:t>
            </a:r>
            <a:r>
              <a:rPr lang="ru-RU" dirty="0" smtClean="0"/>
              <a:t>он хороший</a:t>
            </a:r>
            <a:r>
              <a:rPr lang="en-US" dirty="0" smtClean="0"/>
              <a:t>) - </a:t>
            </a:r>
            <a:r>
              <a:rPr lang="en-US" b="1" dirty="0" err="1" smtClean="0"/>
              <a:t>ik</a:t>
            </a:r>
            <a:r>
              <a:rPr lang="en-US" dirty="0" smtClean="0"/>
              <a:t>-</a:t>
            </a:r>
            <a:r>
              <a:rPr lang="en-US" dirty="0" err="1" smtClean="0"/>
              <a:t>chokm</a:t>
            </a:r>
            <a:r>
              <a:rPr lang="en-US" dirty="0" smtClean="0"/>
              <a:t>-</a:t>
            </a:r>
            <a:r>
              <a:rPr lang="en-US" b="1" dirty="0" smtClean="0"/>
              <a:t>o</a:t>
            </a:r>
            <a:r>
              <a:rPr lang="ru-RU" dirty="0" smtClean="0"/>
              <a:t> (он нехороший)</a:t>
            </a:r>
            <a:r>
              <a:rPr lang="en-US" dirty="0" smtClean="0"/>
              <a:t>, </a:t>
            </a:r>
            <a:r>
              <a:rPr lang="en-US" dirty="0" err="1" smtClean="0"/>
              <a:t>lokna</a:t>
            </a:r>
            <a:r>
              <a:rPr lang="ru-RU" dirty="0" smtClean="0"/>
              <a:t> (это желтое)</a:t>
            </a:r>
            <a:r>
              <a:rPr lang="en-US" dirty="0" smtClean="0"/>
              <a:t> – </a:t>
            </a:r>
            <a:r>
              <a:rPr lang="en-US" b="1" dirty="0" err="1" smtClean="0"/>
              <a:t>ik</a:t>
            </a:r>
            <a:r>
              <a:rPr lang="en-US" dirty="0" smtClean="0"/>
              <a:t>-</a:t>
            </a:r>
            <a:r>
              <a:rPr lang="en-US" dirty="0" err="1" smtClean="0"/>
              <a:t>lokn</a:t>
            </a:r>
            <a:r>
              <a:rPr lang="en-US" dirty="0" smtClean="0"/>
              <a:t>-</a:t>
            </a:r>
            <a:r>
              <a:rPr lang="en-US" b="1" dirty="0" smtClean="0"/>
              <a:t>o</a:t>
            </a:r>
            <a:r>
              <a:rPr lang="ru-RU" dirty="0" smtClean="0"/>
              <a:t> (это </a:t>
            </a:r>
            <a:r>
              <a:rPr lang="ru-RU" dirty="0" err="1" smtClean="0"/>
              <a:t>нежелтое</a:t>
            </a:r>
            <a:r>
              <a:rPr lang="ru-RU" dirty="0" smtClean="0"/>
              <a:t>) (язык </a:t>
            </a:r>
            <a:r>
              <a:rPr lang="ru-RU" dirty="0" err="1" smtClean="0"/>
              <a:t>чикасо</a:t>
            </a:r>
            <a:r>
              <a:rPr lang="ru-RU" dirty="0" smtClean="0"/>
              <a:t>); </a:t>
            </a:r>
            <a:r>
              <a:rPr lang="en-US" dirty="0" err="1" smtClean="0"/>
              <a:t>lieben</a:t>
            </a:r>
            <a:r>
              <a:rPr lang="en-US" dirty="0" smtClean="0"/>
              <a:t> – </a:t>
            </a:r>
            <a:r>
              <a:rPr lang="en-US" dirty="0" err="1" smtClean="0"/>
              <a:t>liebte</a:t>
            </a:r>
            <a:r>
              <a:rPr lang="en-US" dirty="0" smtClean="0"/>
              <a:t> – </a:t>
            </a:r>
            <a:r>
              <a:rPr lang="en-US" b="1" dirty="0" err="1" smtClean="0"/>
              <a:t>ge</a:t>
            </a:r>
            <a:r>
              <a:rPr lang="en-US" dirty="0" smtClean="0"/>
              <a:t>-</a:t>
            </a:r>
            <a:r>
              <a:rPr lang="en-US" dirty="0" err="1" smtClean="0"/>
              <a:t>lieb</a:t>
            </a:r>
            <a:r>
              <a:rPr lang="en-US" dirty="0" smtClean="0"/>
              <a:t>-</a:t>
            </a:r>
            <a:r>
              <a:rPr lang="en-US" b="1" dirty="0" smtClean="0"/>
              <a:t>t</a:t>
            </a:r>
            <a:r>
              <a:rPr lang="en-US" dirty="0" smtClean="0"/>
              <a:t> (</a:t>
            </a:r>
            <a:r>
              <a:rPr lang="ru-RU" dirty="0" smtClean="0"/>
              <a:t>немецкий язык, три формы глагола </a:t>
            </a:r>
            <a:r>
              <a:rPr lang="ru-RU" i="1" dirty="0" smtClean="0"/>
              <a:t>любить</a:t>
            </a:r>
            <a:r>
              <a:rPr lang="en-US" dirty="0" smtClean="0"/>
              <a:t>); </a:t>
            </a:r>
            <a:r>
              <a:rPr lang="ru-RU" dirty="0" smtClean="0"/>
              <a:t>бегать – </a:t>
            </a:r>
            <a:r>
              <a:rPr lang="ru-RU" b="1" dirty="0" smtClean="0"/>
              <a:t>на</a:t>
            </a:r>
            <a:r>
              <a:rPr lang="ru-RU" dirty="0" smtClean="0"/>
              <a:t>-бегать-</a:t>
            </a:r>
            <a:r>
              <a:rPr lang="ru-RU" b="1" dirty="0" err="1" smtClean="0"/>
              <a:t>ся</a:t>
            </a:r>
            <a:r>
              <a:rPr lang="ru-RU" dirty="0" smtClean="0"/>
              <a:t>. </a:t>
            </a:r>
            <a:r>
              <a:rPr lang="ru-RU" strike="sngStrike" dirty="0"/>
              <a:t>б</a:t>
            </a:r>
            <a:r>
              <a:rPr lang="ru-RU" strike="sngStrike" dirty="0" smtClean="0"/>
              <a:t>егаться  набегать;</a:t>
            </a:r>
            <a:r>
              <a:rPr lang="ru-RU" dirty="0" smtClean="0"/>
              <a:t> стол – </a:t>
            </a:r>
            <a:r>
              <a:rPr lang="ru-RU" b="1" dirty="0" smtClean="0"/>
              <a:t>на</a:t>
            </a:r>
            <a:r>
              <a:rPr lang="ru-RU" dirty="0" smtClean="0"/>
              <a:t>-столь-</a:t>
            </a:r>
            <a:r>
              <a:rPr lang="ru-RU" b="1" dirty="0" smtClean="0"/>
              <a:t>н</a:t>
            </a:r>
            <a:r>
              <a:rPr lang="ru-RU" dirty="0" smtClean="0"/>
              <a:t>-</a:t>
            </a:r>
            <a:r>
              <a:rPr lang="ru-RU" dirty="0" err="1" smtClean="0"/>
              <a:t>ый</a:t>
            </a:r>
            <a:r>
              <a:rPr lang="ru-RU" dirty="0" smtClean="0"/>
              <a:t> </a:t>
            </a:r>
            <a:r>
              <a:rPr lang="ru-RU" strike="sngStrike" dirty="0" err="1" smtClean="0"/>
              <a:t>настол</a:t>
            </a:r>
            <a:r>
              <a:rPr lang="ru-RU" strike="sngStrike" dirty="0" smtClean="0"/>
              <a:t> </a:t>
            </a:r>
            <a:r>
              <a:rPr lang="ru-RU" dirty="0" smtClean="0"/>
              <a:t>стольный </a:t>
            </a:r>
            <a:r>
              <a:rPr lang="ru-RU" u="sng" dirty="0" smtClean="0"/>
              <a:t>Функция</a:t>
            </a:r>
            <a:r>
              <a:rPr lang="ru-RU" dirty="0" smtClean="0"/>
              <a:t>  </a:t>
            </a:r>
            <a:r>
              <a:rPr lang="ru-RU" dirty="0" err="1" smtClean="0"/>
              <a:t>циркумфикса</a:t>
            </a:r>
            <a:r>
              <a:rPr lang="ru-RU" dirty="0" smtClean="0"/>
              <a:t> – словообразовательная.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9244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Грамматику любого языка принято делить на </a:t>
            </a:r>
            <a:r>
              <a:rPr lang="ru-RU" b="1" dirty="0" smtClean="0"/>
              <a:t>морфологию</a:t>
            </a:r>
            <a:r>
              <a:rPr lang="ru-RU" dirty="0" smtClean="0"/>
              <a:t>, т.е. словоизменение и </a:t>
            </a:r>
            <a:r>
              <a:rPr lang="ru-RU" b="1" dirty="0" smtClean="0"/>
              <a:t>синтаксис</a:t>
            </a:r>
            <a:r>
              <a:rPr lang="ru-RU" dirty="0" smtClean="0"/>
              <a:t>, т.е. правила составления предложений.</a:t>
            </a:r>
          </a:p>
          <a:p>
            <a:pPr indent="0">
              <a:buNone/>
            </a:pPr>
            <a:r>
              <a:rPr lang="ru-RU" i="1" dirty="0" smtClean="0"/>
              <a:t>Обучать детей математике можно с помощью развивающих игр.  </a:t>
            </a:r>
          </a:p>
          <a:p>
            <a:pPr indent="0">
              <a:buNone/>
            </a:pPr>
            <a:r>
              <a:rPr lang="ru-RU" i="1" dirty="0" smtClean="0"/>
              <a:t>Каждый может обучать детей математике с помощью развивающих игр. </a:t>
            </a:r>
          </a:p>
          <a:p>
            <a:r>
              <a:rPr lang="ru-RU" dirty="0" smtClean="0"/>
              <a:t>При этом в системе языка не выделяют морфологический уровень.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В составе языковой системы обычно выделяют 4 основных уровня: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13" y="1500175"/>
          <a:ext cx="8229600" cy="459986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229600"/>
              </a:tblGrid>
              <a:tr h="103907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синтаксический (единицы </a:t>
                      </a:r>
                      <a:r>
                        <a:rPr lang="ru-RU" sz="2800" dirty="0" err="1" smtClean="0"/>
                        <a:t>синтакс</a:t>
                      </a:r>
                      <a:r>
                        <a:rPr lang="ru-RU" sz="2800" dirty="0" smtClean="0"/>
                        <a:t>. уровня - </a:t>
                      </a:r>
                      <a:r>
                        <a:rPr lang="ru-RU" sz="2800" b="1" dirty="0" smtClean="0"/>
                        <a:t>словосочетания</a:t>
                      </a:r>
                      <a:r>
                        <a:rPr lang="ru-RU" sz="2800" baseline="0" dirty="0" smtClean="0"/>
                        <a:t> и </a:t>
                      </a:r>
                      <a:r>
                        <a:rPr lang="ru-RU" sz="2800" b="1" baseline="0" dirty="0" smtClean="0"/>
                        <a:t>предложения</a:t>
                      </a:r>
                      <a:r>
                        <a:rPr lang="ru-RU" sz="2800" dirty="0" smtClean="0"/>
                        <a:t>)</a:t>
                      </a:r>
                      <a:endParaRPr lang="ru-RU" sz="2800" dirty="0"/>
                    </a:p>
                  </a:txBody>
                  <a:tcPr/>
                </a:tc>
              </a:tr>
              <a:tr h="103907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лексический (единицы </a:t>
                      </a:r>
                      <a:r>
                        <a:rPr lang="ru-RU" sz="2800" dirty="0" err="1" smtClean="0"/>
                        <a:t>лекс</a:t>
                      </a:r>
                      <a:r>
                        <a:rPr lang="ru-RU" sz="2800" dirty="0" smtClean="0"/>
                        <a:t>. уровня</a:t>
                      </a:r>
                      <a:r>
                        <a:rPr lang="ru-RU" sz="2800" baseline="0" dirty="0" smtClean="0"/>
                        <a:t> - </a:t>
                      </a:r>
                      <a:r>
                        <a:rPr lang="ru-RU" sz="2800" b="1" dirty="0" smtClean="0"/>
                        <a:t>слова</a:t>
                      </a:r>
                      <a:r>
                        <a:rPr lang="ru-RU" sz="2800" dirty="0" smtClean="0"/>
                        <a:t>)</a:t>
                      </a:r>
                      <a:endParaRPr lang="ru-RU" sz="2800" dirty="0"/>
                    </a:p>
                  </a:txBody>
                  <a:tcPr/>
                </a:tc>
              </a:tr>
              <a:tr h="103907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морфемный (единицы морф. уровня - </a:t>
                      </a:r>
                      <a:r>
                        <a:rPr lang="ru-RU" sz="2800" b="1" dirty="0" smtClean="0"/>
                        <a:t>морфемы</a:t>
                      </a:r>
                      <a:r>
                        <a:rPr lang="ru-RU" sz="2800" dirty="0" smtClean="0"/>
                        <a:t>)</a:t>
                      </a:r>
                      <a:endParaRPr lang="ru-RU" sz="2800" dirty="0"/>
                    </a:p>
                  </a:txBody>
                  <a:tcPr/>
                </a:tc>
              </a:tr>
              <a:tr h="14826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фонетический (звуки и фонемы. Языковой единицей фонетического уровня является</a:t>
                      </a:r>
                      <a:r>
                        <a:rPr lang="ru-RU" sz="2800" baseline="0" dirty="0" smtClean="0"/>
                        <a:t> только </a:t>
                      </a:r>
                      <a:r>
                        <a:rPr lang="ru-RU" sz="2800" b="1" baseline="0" dirty="0" smtClean="0"/>
                        <a:t>фонема</a:t>
                      </a:r>
                      <a:r>
                        <a:rPr lang="ru-RU" sz="2800" baseline="0" dirty="0" smtClean="0"/>
                        <a:t>.</a:t>
                      </a:r>
                      <a:r>
                        <a:rPr lang="ru-RU" sz="2800" dirty="0" smtClean="0"/>
                        <a:t> )</a:t>
                      </a:r>
                    </a:p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Звуки</a:t>
                      </a:r>
                      <a:r>
                        <a:rPr lang="ru-RU" sz="2800" baseline="0" dirty="0" smtClean="0">
                          <a:solidFill>
                            <a:srgbClr val="FF0000"/>
                          </a:solidFill>
                        </a:rPr>
                        <a:t> и фонемы </a:t>
                      </a:r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не являются знаками!</a:t>
                      </a:r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smtClean="0"/>
              <a:t>поддержка</a:t>
            </a:r>
            <a:r>
              <a:rPr lang="ru-RU" dirty="0" smtClean="0"/>
              <a:t> </a:t>
            </a:r>
            <a:r>
              <a:rPr lang="ru-RU" i="1" dirty="0" smtClean="0"/>
              <a:t>поддержать</a:t>
            </a:r>
            <a:r>
              <a:rPr lang="ru-RU" dirty="0" smtClean="0"/>
              <a:t> / </a:t>
            </a:r>
            <a:r>
              <a:rPr lang="ru-RU" i="1" dirty="0" smtClean="0"/>
              <a:t>поддерживать</a:t>
            </a:r>
          </a:p>
          <a:p>
            <a:r>
              <a:rPr lang="ru-RU" dirty="0" smtClean="0"/>
              <a:t>На </a:t>
            </a:r>
            <a:r>
              <a:rPr lang="ru-RU" b="1" dirty="0" smtClean="0"/>
              <a:t>фонетическом</a:t>
            </a:r>
            <a:r>
              <a:rPr lang="ru-RU" dirty="0" smtClean="0"/>
              <a:t> уровне слово </a:t>
            </a:r>
            <a:r>
              <a:rPr lang="ru-RU" i="1" dirty="0" smtClean="0"/>
              <a:t>поддержка</a:t>
            </a:r>
            <a:r>
              <a:rPr lang="ru-RU" dirty="0" smtClean="0"/>
              <a:t> состоит из восьми звуков: п-а-д-э-р-ш-к-ъ</a:t>
            </a:r>
          </a:p>
          <a:p>
            <a:r>
              <a:rPr lang="ru-RU" dirty="0" smtClean="0"/>
              <a:t>На </a:t>
            </a:r>
            <a:r>
              <a:rPr lang="ru-RU" b="1" dirty="0" smtClean="0"/>
              <a:t>морфемном</a:t>
            </a:r>
            <a:r>
              <a:rPr lang="ru-RU" dirty="0" smtClean="0"/>
              <a:t> уровне слово </a:t>
            </a:r>
            <a:r>
              <a:rPr lang="ru-RU" i="1" dirty="0" smtClean="0"/>
              <a:t>поддержка</a:t>
            </a:r>
            <a:r>
              <a:rPr lang="ru-RU" dirty="0" smtClean="0"/>
              <a:t> состоит из четырех морфем: </a:t>
            </a:r>
            <a:r>
              <a:rPr lang="ru-RU" dirty="0"/>
              <a:t>под-</a:t>
            </a:r>
            <a:r>
              <a:rPr lang="ru-RU" dirty="0" err="1"/>
              <a:t>держ</a:t>
            </a:r>
            <a:r>
              <a:rPr lang="ru-RU" dirty="0"/>
              <a:t>-к-а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b="1" dirty="0" smtClean="0"/>
              <a:t>лексическом</a:t>
            </a:r>
            <a:r>
              <a:rPr lang="ru-RU" dirty="0" smtClean="0"/>
              <a:t> уровне мы можем анализировать значение слова. У слова </a:t>
            </a:r>
            <a:r>
              <a:rPr lang="ru-RU" i="1" dirty="0" smtClean="0"/>
              <a:t>поддержка</a:t>
            </a:r>
            <a:r>
              <a:rPr lang="ru-RU" dirty="0" smtClean="0"/>
              <a:t> значение действия. </a:t>
            </a:r>
          </a:p>
          <a:p>
            <a:r>
              <a:rPr lang="ru-RU" b="1" dirty="0" smtClean="0"/>
              <a:t>Синтаксический</a:t>
            </a:r>
            <a:r>
              <a:rPr lang="ru-RU" dirty="0" smtClean="0"/>
              <a:t> уровень: </a:t>
            </a:r>
            <a:r>
              <a:rPr lang="ru-RU" i="1" dirty="0" smtClean="0"/>
              <a:t>Твоя </a:t>
            </a:r>
            <a:r>
              <a:rPr lang="ru-RU" i="1" u="sng" dirty="0" smtClean="0"/>
              <a:t>поддержка</a:t>
            </a:r>
            <a:r>
              <a:rPr lang="ru-RU" i="1" dirty="0" smtClean="0"/>
              <a:t> мне важна.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748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+mn-lt"/>
                <a:cs typeface="Times New Roman" panose="02020603050405020304" pitchFamily="18" charset="0"/>
              </a:rPr>
              <a:t>Значения термина «морфология»</a:t>
            </a:r>
            <a:endParaRPr lang="ru-RU" sz="3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142984"/>
            <a:ext cx="7886700" cy="521497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b="1" dirty="0" smtClean="0">
                <a:cs typeface="Times New Roman" panose="02020603050405020304" pitchFamily="18" charset="0"/>
              </a:rPr>
              <a:t>Морфология</a:t>
            </a:r>
            <a:r>
              <a:rPr lang="ru-RU" dirty="0" smtClean="0">
                <a:cs typeface="Times New Roman" panose="02020603050405020304" pitchFamily="18" charset="0"/>
              </a:rPr>
              <a:t> – это часть грамматики языка, которая объединяет </a:t>
            </a:r>
            <a:r>
              <a:rPr lang="ru-RU" b="1" dirty="0" smtClean="0">
                <a:cs typeface="Times New Roman" panose="02020603050405020304" pitchFamily="18" charset="0"/>
              </a:rPr>
              <a:t>грамматические классы слов</a:t>
            </a:r>
            <a:r>
              <a:rPr lang="ru-RU" dirty="0" smtClean="0">
                <a:cs typeface="Times New Roman" panose="02020603050405020304" pitchFamily="18" charset="0"/>
              </a:rPr>
              <a:t> (</a:t>
            </a:r>
            <a:r>
              <a:rPr lang="ru-RU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части речи</a:t>
            </a:r>
            <a:r>
              <a:rPr lang="ru-RU" dirty="0" smtClean="0"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parts of speech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word classes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grammatical categories</a:t>
            </a:r>
            <a:r>
              <a:rPr lang="en-US" dirty="0" smtClean="0"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syntactic classes</a:t>
            </a:r>
            <a:r>
              <a:rPr lang="en-US" dirty="0" smtClean="0">
                <a:cs typeface="Times New Roman" panose="02020603050405020304" pitchFamily="18" charset="0"/>
              </a:rPr>
              <a:t>)</a:t>
            </a:r>
            <a:r>
              <a:rPr lang="ru-RU" dirty="0" smtClean="0">
                <a:cs typeface="Times New Roman" panose="02020603050405020304" pitchFamily="18" charset="0"/>
              </a:rPr>
              <a:t>, принадлежащие этим классам </a:t>
            </a:r>
            <a:r>
              <a:rPr lang="ru-RU" b="1" dirty="0" smtClean="0">
                <a:cs typeface="Times New Roman" panose="02020603050405020304" pitchFamily="18" charset="0"/>
              </a:rPr>
              <a:t>грамматические</a:t>
            </a:r>
            <a:r>
              <a:rPr lang="ru-RU" dirty="0" smtClean="0">
                <a:cs typeface="Times New Roman" panose="02020603050405020304" pitchFamily="18" charset="0"/>
              </a:rPr>
              <a:t> (морфологические) </a:t>
            </a:r>
            <a:r>
              <a:rPr lang="ru-RU" b="1" dirty="0" smtClean="0">
                <a:cs typeface="Times New Roman" panose="02020603050405020304" pitchFamily="18" charset="0"/>
              </a:rPr>
              <a:t>категории</a:t>
            </a:r>
            <a:r>
              <a:rPr lang="ru-RU" dirty="0" smtClean="0">
                <a:cs typeface="Times New Roman" panose="02020603050405020304" pitchFamily="18" charset="0"/>
              </a:rPr>
              <a:t> и </a:t>
            </a:r>
            <a:r>
              <a:rPr lang="ru-RU" b="1" dirty="0" smtClean="0">
                <a:cs typeface="Times New Roman" panose="02020603050405020304" pitchFamily="18" charset="0"/>
              </a:rPr>
              <a:t>формы слов</a:t>
            </a:r>
            <a:r>
              <a:rPr lang="ru-RU" dirty="0" smtClean="0"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b="1" dirty="0" smtClean="0">
                <a:cs typeface="Times New Roman" panose="02020603050405020304" pitchFamily="18" charset="0"/>
              </a:rPr>
              <a:t>Морфология</a:t>
            </a:r>
            <a:r>
              <a:rPr lang="ru-RU" dirty="0" smtClean="0">
                <a:cs typeface="Times New Roman" panose="02020603050405020304" pitchFamily="18" charset="0"/>
              </a:rPr>
              <a:t> – раздел грамматики как науки, изучающий закономерности развития и функционирования этой системы. </a:t>
            </a:r>
            <a:endParaRPr 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573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Морфема</a:t>
            </a:r>
            <a:r>
              <a:rPr lang="en-US" sz="3200" b="1" dirty="0" smtClean="0"/>
              <a:t> – </a:t>
            </a:r>
            <a:r>
              <a:rPr lang="ru-RU" sz="3200" b="1" dirty="0" smtClean="0"/>
              <a:t>часть слова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071546"/>
            <a:ext cx="7886700" cy="5105419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Виды морфем любого языка: корень и аффиксы</a:t>
            </a:r>
          </a:p>
          <a:p>
            <a:r>
              <a:rPr lang="ru-RU" b="1" dirty="0" smtClean="0"/>
              <a:t>Корень</a:t>
            </a:r>
            <a:r>
              <a:rPr lang="ru-RU" dirty="0" smtClean="0"/>
              <a:t> (корневая морфема) – основная морфема слова, заключающая  в себе основной элемент лексического значения. </a:t>
            </a:r>
          </a:p>
          <a:p>
            <a:pPr marL="0" indent="0">
              <a:buNone/>
            </a:pPr>
            <a:r>
              <a:rPr lang="ru-RU" dirty="0" smtClean="0"/>
              <a:t>Для того чтобы найти корень в слове, нужно подобрать однокоренные слова: </a:t>
            </a:r>
            <a:r>
              <a:rPr lang="ru-RU" b="1" i="1" dirty="0" smtClean="0"/>
              <a:t>хлеб</a:t>
            </a:r>
            <a:r>
              <a:rPr lang="ru-RU" i="1" dirty="0" smtClean="0"/>
              <a:t>, </a:t>
            </a:r>
            <a:r>
              <a:rPr lang="ru-RU" b="1" i="1" dirty="0" smtClean="0"/>
              <a:t>хлеб</a:t>
            </a:r>
            <a:r>
              <a:rPr lang="ru-RU" i="1" dirty="0" smtClean="0"/>
              <a:t>ный, бес</a:t>
            </a:r>
            <a:r>
              <a:rPr lang="ru-RU" b="1" i="1" dirty="0" smtClean="0"/>
              <a:t>хлеб</a:t>
            </a:r>
            <a:r>
              <a:rPr lang="ru-RU" i="1" dirty="0" smtClean="0"/>
              <a:t>ный, </a:t>
            </a:r>
            <a:r>
              <a:rPr lang="ru-RU" b="1" i="1" dirty="0" smtClean="0"/>
              <a:t>хлеб</a:t>
            </a:r>
            <a:r>
              <a:rPr lang="ru-RU" i="1" dirty="0" smtClean="0"/>
              <a:t>ец, </a:t>
            </a:r>
            <a:r>
              <a:rPr lang="ru-RU" b="1" i="1" dirty="0" smtClean="0"/>
              <a:t>хлеб</a:t>
            </a:r>
            <a:r>
              <a:rPr lang="ru-RU" i="1" dirty="0" smtClean="0"/>
              <a:t>ушек, </a:t>
            </a:r>
            <a:r>
              <a:rPr lang="ru-RU" b="1" i="1" dirty="0" smtClean="0"/>
              <a:t>хлеб</a:t>
            </a:r>
            <a:r>
              <a:rPr lang="ru-RU" i="1" dirty="0" smtClean="0"/>
              <a:t>орезка. </a:t>
            </a:r>
            <a:r>
              <a:rPr lang="ru-RU" dirty="0" smtClean="0"/>
              <a:t>Общая часть однокоренных слов – корень. У слова может быть два корня. Такие слова называются сложными (</a:t>
            </a:r>
            <a:r>
              <a:rPr lang="en-US" dirty="0" smtClean="0"/>
              <a:t>compounds</a:t>
            </a:r>
            <a:r>
              <a:rPr lang="ru-RU" dirty="0" smtClean="0"/>
              <a:t>): хлеборезка, хлебозавод, </a:t>
            </a:r>
            <a:r>
              <a:rPr lang="en-US" dirty="0" smtClean="0"/>
              <a:t>word formation, </a:t>
            </a:r>
            <a:endParaRPr lang="ru-RU" dirty="0" smtClean="0"/>
          </a:p>
          <a:p>
            <a:r>
              <a:rPr lang="ru-RU" b="1" dirty="0" smtClean="0"/>
              <a:t>Аффикс</a:t>
            </a:r>
            <a:r>
              <a:rPr lang="ru-RU" dirty="0" smtClean="0"/>
              <a:t> (аффиксальная морфема) – вспомогательная морфема, которая служит для образования слов и словоизменения.  </a:t>
            </a:r>
          </a:p>
        </p:txBody>
      </p:sp>
    </p:spTree>
    <p:extLst>
      <p:ext uri="{BB962C8B-B14F-4D97-AF65-F5344CB8AC3E}">
        <p14:creationId xmlns:p14="http://schemas.microsoft.com/office/powerpoint/2010/main" xmlns="" val="52422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Пример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од-…-к-а = поддержка, подставка, подложка, подноска, подушка, подружка,  подтяжка, </a:t>
            </a:r>
            <a:r>
              <a:rPr lang="ru-RU" dirty="0" err="1" smtClean="0"/>
              <a:t>подпевка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Тво</a:t>
            </a:r>
            <a:r>
              <a:rPr lang="en-US" dirty="0" smtClean="0"/>
              <a:t>j – </a:t>
            </a:r>
            <a:r>
              <a:rPr lang="ru-RU" dirty="0" err="1" smtClean="0"/>
              <a:t>держ</a:t>
            </a:r>
            <a:r>
              <a:rPr lang="ru-RU" dirty="0" smtClean="0"/>
              <a:t>-я-важен.</a:t>
            </a:r>
          </a:p>
          <a:p>
            <a:r>
              <a:rPr lang="ru-RU" dirty="0" smtClean="0"/>
              <a:t>Я люб ты.</a:t>
            </a:r>
          </a:p>
          <a:p>
            <a:r>
              <a:rPr lang="ru-RU" dirty="0" smtClean="0"/>
              <a:t>Ребенок пи молоко.</a:t>
            </a:r>
          </a:p>
          <a:p>
            <a:r>
              <a:rPr lang="ru-RU" dirty="0" smtClean="0"/>
              <a:t>Ты дурак. </a:t>
            </a:r>
          </a:p>
          <a:p>
            <a:r>
              <a:rPr lang="ru-RU" dirty="0" smtClean="0"/>
              <a:t>Я холод.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9461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Функции аффиксов: пример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boy – boy-s – </a:t>
            </a:r>
            <a:r>
              <a:rPr lang="ru-RU" dirty="0" smtClean="0"/>
              <a:t>функция суффикса </a:t>
            </a:r>
            <a:r>
              <a:rPr lang="en-US" dirty="0" smtClean="0"/>
              <a:t>s – </a:t>
            </a:r>
            <a:r>
              <a:rPr lang="ru-RU" b="1" dirty="0" smtClean="0"/>
              <a:t>словоизменительная</a:t>
            </a:r>
            <a:r>
              <a:rPr lang="ru-RU" dirty="0" smtClean="0"/>
              <a:t>, он показывает число.</a:t>
            </a:r>
          </a:p>
          <a:p>
            <a:r>
              <a:rPr lang="en-US" dirty="0"/>
              <a:t>s</a:t>
            </a:r>
            <a:r>
              <a:rPr lang="en-US" dirty="0" smtClean="0"/>
              <a:t>teward – steward</a:t>
            </a:r>
            <a:r>
              <a:rPr lang="ru-RU" dirty="0" smtClean="0"/>
              <a:t>-</a:t>
            </a:r>
            <a:r>
              <a:rPr lang="en-US" dirty="0" err="1" smtClean="0"/>
              <a:t>ess</a:t>
            </a:r>
            <a:r>
              <a:rPr lang="ru-RU" dirty="0" smtClean="0"/>
              <a:t> – функция суффикса</a:t>
            </a:r>
            <a:r>
              <a:rPr lang="en-US" dirty="0" smtClean="0"/>
              <a:t> </a:t>
            </a:r>
            <a:r>
              <a:rPr lang="en-US" dirty="0" err="1" smtClean="0"/>
              <a:t>ess</a:t>
            </a:r>
            <a:r>
              <a:rPr lang="en-US" dirty="0" smtClean="0"/>
              <a:t> – </a:t>
            </a:r>
            <a:r>
              <a:rPr lang="ru-RU" dirty="0" smtClean="0"/>
              <a:t>образование нового слова (</a:t>
            </a:r>
            <a:r>
              <a:rPr lang="ru-RU" b="1" dirty="0" smtClean="0"/>
              <a:t>словообразовательная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/>
              <a:t>с</a:t>
            </a:r>
            <a:r>
              <a:rPr lang="ru-RU" dirty="0" smtClean="0"/>
              <a:t>тюард – стюардесса</a:t>
            </a:r>
          </a:p>
          <a:p>
            <a:r>
              <a:rPr lang="ru-RU" dirty="0" smtClean="0"/>
              <a:t> </a:t>
            </a:r>
            <a:r>
              <a:rPr lang="en-US" dirty="0" smtClean="0"/>
              <a:t>take</a:t>
            </a:r>
            <a:r>
              <a:rPr lang="ru-RU" dirty="0" smtClean="0"/>
              <a:t> (брать/взять)</a:t>
            </a:r>
            <a:r>
              <a:rPr lang="en-US" dirty="0" smtClean="0"/>
              <a:t> – taken – </a:t>
            </a:r>
            <a:r>
              <a:rPr lang="ru-RU" dirty="0" smtClean="0"/>
              <a:t>функция суффикса </a:t>
            </a:r>
            <a:r>
              <a:rPr lang="en-US" dirty="0" smtClean="0"/>
              <a:t>–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ru-RU" b="1" dirty="0" smtClean="0"/>
              <a:t>словоизменительная </a:t>
            </a:r>
          </a:p>
          <a:p>
            <a:r>
              <a:rPr lang="en-US" dirty="0" smtClean="0"/>
              <a:t>partake</a:t>
            </a:r>
            <a:r>
              <a:rPr lang="ru-RU" dirty="0" smtClean="0"/>
              <a:t> (участвовать) </a:t>
            </a:r>
            <a:r>
              <a:rPr lang="en-US" dirty="0" smtClean="0"/>
              <a:t> – </a:t>
            </a:r>
            <a:r>
              <a:rPr lang="ru-RU" dirty="0" smtClean="0"/>
              <a:t>функция приставки – </a:t>
            </a:r>
            <a:r>
              <a:rPr lang="en-US" dirty="0" smtClean="0"/>
              <a:t>par- </a:t>
            </a:r>
            <a:r>
              <a:rPr lang="ru-RU" b="1" dirty="0" smtClean="0"/>
              <a:t>словообразовательная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02385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Типы аффиксов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600" b="1" dirty="0" smtClean="0"/>
              <a:t>флексия</a:t>
            </a:r>
            <a:r>
              <a:rPr lang="ru-RU" dirty="0" smtClean="0"/>
              <a:t> = окончание: </a:t>
            </a:r>
            <a:r>
              <a:rPr lang="ru-RU" i="1" dirty="0" smtClean="0"/>
              <a:t>стен-а, стен-ы, стен-е, стен-у, </a:t>
            </a:r>
            <a:r>
              <a:rPr lang="ru-RU" i="1" dirty="0" err="1" smtClean="0"/>
              <a:t>красн-ый</a:t>
            </a:r>
            <a:r>
              <a:rPr lang="ru-RU" i="1" dirty="0" smtClean="0"/>
              <a:t>, </a:t>
            </a:r>
            <a:r>
              <a:rPr lang="ru-RU" i="1" dirty="0" err="1" smtClean="0"/>
              <a:t>красн-ая</a:t>
            </a:r>
            <a:r>
              <a:rPr lang="ru-RU" i="1" dirty="0" smtClean="0"/>
              <a:t>, </a:t>
            </a:r>
            <a:r>
              <a:rPr lang="ru-RU" i="1" dirty="0" err="1" smtClean="0"/>
              <a:t>красн-ые</a:t>
            </a:r>
            <a:r>
              <a:rPr lang="ru-RU" i="1" dirty="0" smtClean="0"/>
              <a:t>, </a:t>
            </a:r>
            <a:r>
              <a:rPr lang="ru-RU" i="1" dirty="0" err="1" smtClean="0"/>
              <a:t>пиш</a:t>
            </a:r>
            <a:r>
              <a:rPr lang="ru-RU" i="1" dirty="0" smtClean="0"/>
              <a:t>-у, </a:t>
            </a:r>
            <a:r>
              <a:rPr lang="ru-RU" i="1" dirty="0" err="1" smtClean="0"/>
              <a:t>пиш</a:t>
            </a:r>
            <a:r>
              <a:rPr lang="ru-RU" i="1" dirty="0" smtClean="0"/>
              <a:t>-ешь, </a:t>
            </a:r>
            <a:r>
              <a:rPr lang="ru-RU" i="1" dirty="0" err="1" smtClean="0"/>
              <a:t>пиш-ут</a:t>
            </a:r>
            <a:r>
              <a:rPr lang="ru-RU" dirty="0" smtClean="0"/>
              <a:t>. Флексия – это часть слова, которая изменяется, когда мы меняем падеж / число / лицо. Изменение флексии не влечет за собой изменения лексического значения!</a:t>
            </a:r>
          </a:p>
          <a:p>
            <a:pPr marL="0" indent="0">
              <a:buNone/>
            </a:pPr>
            <a:r>
              <a:rPr lang="ru-RU" u="sng" dirty="0" smtClean="0"/>
              <a:t>Функция флексии </a:t>
            </a:r>
            <a:r>
              <a:rPr lang="ru-RU" dirty="0" smtClean="0"/>
              <a:t>– словоизменительная. </a:t>
            </a:r>
          </a:p>
          <a:p>
            <a:pPr marL="0" indent="0">
              <a:buNone/>
            </a:pPr>
            <a:r>
              <a:rPr lang="ru-RU" sz="4600" b="1" dirty="0" smtClean="0"/>
              <a:t>постфикс</a:t>
            </a:r>
            <a:r>
              <a:rPr lang="ru-RU" dirty="0" smtClean="0"/>
              <a:t>: </a:t>
            </a:r>
            <a:r>
              <a:rPr lang="ru-RU" i="1" dirty="0" smtClean="0"/>
              <a:t>-</a:t>
            </a:r>
            <a:r>
              <a:rPr lang="ru-RU" i="1" dirty="0" err="1" smtClean="0"/>
              <a:t>ся</a:t>
            </a:r>
            <a:r>
              <a:rPr lang="ru-RU" i="1" dirty="0" smtClean="0"/>
              <a:t>, -</a:t>
            </a:r>
            <a:r>
              <a:rPr lang="ru-RU" i="1" dirty="0" err="1" smtClean="0"/>
              <a:t>сь</a:t>
            </a:r>
            <a:r>
              <a:rPr lang="ru-RU" i="1" dirty="0" smtClean="0"/>
              <a:t>, -те, -то, -либо, -</a:t>
            </a:r>
            <a:r>
              <a:rPr lang="ru-RU" i="1" dirty="0" err="1" smtClean="0"/>
              <a:t>нибудь</a:t>
            </a:r>
            <a:r>
              <a:rPr lang="ru-RU" i="1" dirty="0" smtClean="0"/>
              <a:t>: кто-</a:t>
            </a:r>
            <a:r>
              <a:rPr lang="ru-RU" b="1" i="1" dirty="0" smtClean="0"/>
              <a:t>нибудь</a:t>
            </a:r>
            <a:r>
              <a:rPr lang="ru-RU" i="1" dirty="0" smtClean="0"/>
              <a:t>, кого-</a:t>
            </a:r>
            <a:r>
              <a:rPr lang="ru-RU" b="1" i="1" dirty="0" smtClean="0"/>
              <a:t>нибудь</a:t>
            </a:r>
            <a:r>
              <a:rPr lang="ru-RU" i="1" dirty="0" smtClean="0"/>
              <a:t>, кому-</a:t>
            </a:r>
            <a:r>
              <a:rPr lang="ru-RU" b="1" i="1" dirty="0" smtClean="0"/>
              <a:t>нибудь</a:t>
            </a:r>
            <a:r>
              <a:rPr lang="ru-RU" i="1" dirty="0" smtClean="0"/>
              <a:t>, я бою</a:t>
            </a:r>
            <a:r>
              <a:rPr lang="ru-RU" b="1" i="1" dirty="0" smtClean="0"/>
              <a:t>сь</a:t>
            </a:r>
            <a:r>
              <a:rPr lang="ru-RU" i="1" dirty="0" smtClean="0"/>
              <a:t>, ты боишь</a:t>
            </a:r>
            <a:r>
              <a:rPr lang="ru-RU" b="1" i="1" dirty="0" smtClean="0"/>
              <a:t>ся</a:t>
            </a:r>
            <a:r>
              <a:rPr lang="ru-RU" i="1" dirty="0" smtClean="0"/>
              <a:t>, он боит</a:t>
            </a:r>
            <a:r>
              <a:rPr lang="ru-RU" b="1" i="1" dirty="0" smtClean="0"/>
              <a:t>ся </a:t>
            </a:r>
            <a:r>
              <a:rPr lang="ru-RU" dirty="0" smtClean="0"/>
              <a:t>(находится после окончания)</a:t>
            </a:r>
          </a:p>
          <a:p>
            <a:pPr marL="0" indent="0">
              <a:buNone/>
            </a:pPr>
            <a:r>
              <a:rPr lang="ru-RU" u="sng" dirty="0" smtClean="0"/>
              <a:t>Функции постфикса </a:t>
            </a:r>
            <a:r>
              <a:rPr lang="ru-RU" dirty="0" smtClean="0"/>
              <a:t>– словоизменительная: </a:t>
            </a:r>
            <a:r>
              <a:rPr lang="ru-RU" i="1" dirty="0" smtClean="0"/>
              <a:t>Здесь продают </a:t>
            </a:r>
            <a:r>
              <a:rPr lang="ru-RU" i="1" dirty="0" err="1" smtClean="0"/>
              <a:t>донатсы</a:t>
            </a:r>
            <a:r>
              <a:rPr lang="ru-RU" i="1" dirty="0"/>
              <a:t> </a:t>
            </a:r>
            <a:r>
              <a:rPr lang="ru-RU" i="1" dirty="0" smtClean="0"/>
              <a:t>/ пончики</a:t>
            </a:r>
            <a:r>
              <a:rPr lang="ru-RU" dirty="0" smtClean="0"/>
              <a:t> (активный залог). </a:t>
            </a:r>
            <a:r>
              <a:rPr lang="ru-RU" i="1" dirty="0" smtClean="0"/>
              <a:t>Здесь продают</a:t>
            </a:r>
            <a:r>
              <a:rPr lang="ru-RU" b="1" i="1" dirty="0" smtClean="0"/>
              <a:t>ся</a:t>
            </a:r>
            <a:r>
              <a:rPr lang="ru-RU" i="1" dirty="0" smtClean="0"/>
              <a:t> пончики</a:t>
            </a:r>
            <a:r>
              <a:rPr lang="ru-RU" dirty="0" smtClean="0"/>
              <a:t> (пассивный); словообразовательная: считать – считать</a:t>
            </a:r>
            <a:r>
              <a:rPr lang="ru-RU" b="1" dirty="0" smtClean="0"/>
              <a:t>ся</a:t>
            </a:r>
            <a:r>
              <a:rPr lang="ru-RU" dirty="0" smtClean="0"/>
              <a:t>, мыть – мыть</a:t>
            </a:r>
            <a:r>
              <a:rPr lang="ru-RU" b="1" dirty="0" smtClean="0"/>
              <a:t>ся</a:t>
            </a:r>
            <a:r>
              <a:rPr lang="ru-RU" dirty="0" smtClean="0"/>
              <a:t>, кто – кто-</a:t>
            </a:r>
            <a:r>
              <a:rPr lang="ru-RU" b="1" dirty="0" smtClean="0"/>
              <a:t>нибудь</a:t>
            </a:r>
            <a:r>
              <a:rPr lang="ru-RU" dirty="0" smtClean="0"/>
              <a:t>, что – что-</a:t>
            </a:r>
            <a:r>
              <a:rPr lang="ru-RU" b="1" dirty="0" smtClean="0"/>
              <a:t>либо</a:t>
            </a:r>
            <a:r>
              <a:rPr lang="ru-RU" dirty="0" smtClean="0"/>
              <a:t>, где – где-</a:t>
            </a:r>
            <a:r>
              <a:rPr lang="ru-RU" b="1" dirty="0" smtClean="0"/>
              <a:t>то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sz="4600" b="1" dirty="0" smtClean="0"/>
              <a:t>суффикс</a:t>
            </a:r>
            <a:r>
              <a:rPr lang="ru-RU" b="1" dirty="0" smtClean="0"/>
              <a:t> </a:t>
            </a:r>
            <a:r>
              <a:rPr lang="ru-RU" dirty="0" smtClean="0"/>
              <a:t>(находится после корня, перед окончанием): </a:t>
            </a:r>
            <a:r>
              <a:rPr lang="ru-RU" i="1" dirty="0" smtClean="0"/>
              <a:t>дом-</a:t>
            </a:r>
            <a:r>
              <a:rPr lang="ru-RU" i="1" dirty="0" err="1" smtClean="0"/>
              <a:t>ик</a:t>
            </a:r>
            <a:r>
              <a:rPr lang="ru-RU" i="1" dirty="0" smtClean="0"/>
              <a:t>, дом-</a:t>
            </a:r>
            <a:r>
              <a:rPr lang="ru-RU" i="1" dirty="0" err="1" smtClean="0"/>
              <a:t>ик</a:t>
            </a:r>
            <a:r>
              <a:rPr lang="ru-RU" i="1" dirty="0" smtClean="0"/>
              <a:t>-у, дом-</a:t>
            </a:r>
            <a:r>
              <a:rPr lang="ru-RU" i="1" dirty="0" err="1" smtClean="0"/>
              <a:t>ик</a:t>
            </a:r>
            <a:r>
              <a:rPr lang="ru-RU" i="1" dirty="0" smtClean="0"/>
              <a:t>-а, дом-</a:t>
            </a:r>
            <a:r>
              <a:rPr lang="ru-RU" i="1" dirty="0" err="1" smtClean="0"/>
              <a:t>ик</a:t>
            </a:r>
            <a:r>
              <a:rPr lang="ru-RU" i="1" dirty="0" smtClean="0"/>
              <a:t>-ом; мороз-н-</a:t>
            </a:r>
            <a:r>
              <a:rPr lang="ru-RU" i="1" dirty="0" err="1" smtClean="0"/>
              <a:t>ый</a:t>
            </a:r>
            <a:r>
              <a:rPr lang="ru-RU" i="1" dirty="0" smtClean="0"/>
              <a:t>; </a:t>
            </a:r>
            <a:r>
              <a:rPr lang="ru-RU" i="1" dirty="0" err="1" smtClean="0"/>
              <a:t>чит</a:t>
            </a:r>
            <a:r>
              <a:rPr lang="ru-RU" i="1" dirty="0" smtClean="0"/>
              <a:t>-а-</a:t>
            </a:r>
            <a:r>
              <a:rPr lang="ru-RU" i="1" dirty="0" err="1" smtClean="0"/>
              <a:t>ть</a:t>
            </a:r>
            <a:r>
              <a:rPr lang="ru-RU" i="1" dirty="0" smtClean="0"/>
              <a:t>; </a:t>
            </a:r>
            <a:r>
              <a:rPr lang="ru-RU" i="1" dirty="0" err="1" smtClean="0"/>
              <a:t>чита-тель</a:t>
            </a:r>
            <a:r>
              <a:rPr lang="ru-RU" i="1" dirty="0" smtClean="0"/>
              <a:t>, </a:t>
            </a:r>
            <a:r>
              <a:rPr lang="ru-RU" i="1" dirty="0" err="1" smtClean="0"/>
              <a:t>чита</a:t>
            </a:r>
            <a:r>
              <a:rPr lang="ru-RU" i="1" dirty="0" smtClean="0"/>
              <a:t>-тел-я, </a:t>
            </a:r>
            <a:r>
              <a:rPr lang="ru-RU" i="1" dirty="0" err="1" smtClean="0"/>
              <a:t>чита</a:t>
            </a:r>
            <a:r>
              <a:rPr lang="ru-RU" i="1" dirty="0" smtClean="0"/>
              <a:t>-тел-ю; учитель – учи-</a:t>
            </a:r>
            <a:r>
              <a:rPr lang="ru-RU" i="1" dirty="0" err="1" smtClean="0"/>
              <a:t>тель</a:t>
            </a:r>
            <a:r>
              <a:rPr lang="ru-RU" i="1" dirty="0" smtClean="0"/>
              <a:t>-ниц-а</a:t>
            </a:r>
          </a:p>
          <a:p>
            <a:pPr marL="0" indent="0">
              <a:buNone/>
            </a:pPr>
            <a:r>
              <a:rPr lang="ru-RU" u="sng" dirty="0" smtClean="0"/>
              <a:t>Функция суффикса </a:t>
            </a:r>
            <a:r>
              <a:rPr lang="ru-RU" dirty="0" smtClean="0"/>
              <a:t>– словообразовательная: </a:t>
            </a:r>
            <a:r>
              <a:rPr lang="ru-RU" i="1" dirty="0" smtClean="0"/>
              <a:t>наследник</a:t>
            </a:r>
            <a:r>
              <a:rPr lang="ru-RU" dirty="0" smtClean="0"/>
              <a:t> – </a:t>
            </a:r>
            <a:r>
              <a:rPr lang="ru-RU" i="1" dirty="0" err="1" smtClean="0"/>
              <a:t>наслед</a:t>
            </a:r>
            <a:r>
              <a:rPr lang="ru-RU" i="1" dirty="0" smtClean="0"/>
              <a:t>-</a:t>
            </a:r>
            <a:r>
              <a:rPr lang="ru-RU" b="1" i="1" dirty="0" smtClean="0"/>
              <a:t>ниц</a:t>
            </a:r>
            <a:r>
              <a:rPr lang="ru-RU" i="1" dirty="0" smtClean="0"/>
              <a:t>-а; </a:t>
            </a:r>
            <a:r>
              <a:rPr lang="en-US" i="1" dirty="0" smtClean="0"/>
              <a:t>actor – </a:t>
            </a:r>
            <a:r>
              <a:rPr lang="en-US" i="1" dirty="0" err="1" smtClean="0"/>
              <a:t>actr-</a:t>
            </a:r>
            <a:r>
              <a:rPr lang="en-US" b="1" i="1" dirty="0" err="1" smtClean="0"/>
              <a:t>ess</a:t>
            </a:r>
            <a:r>
              <a:rPr lang="en-US" dirty="0" smtClean="0"/>
              <a:t>; </a:t>
            </a:r>
            <a:r>
              <a:rPr lang="ru-RU" dirty="0" smtClean="0"/>
              <a:t>словоизменительная: -</a:t>
            </a:r>
            <a:r>
              <a:rPr lang="ru-RU" b="1" dirty="0" smtClean="0"/>
              <a:t>ее </a:t>
            </a:r>
            <a:r>
              <a:rPr lang="ru-RU" i="1" dirty="0" smtClean="0"/>
              <a:t>быстрый – быстр</a:t>
            </a:r>
            <a:r>
              <a:rPr lang="ru-RU" b="1" i="1" dirty="0" smtClean="0"/>
              <a:t>ее</a:t>
            </a:r>
            <a:r>
              <a:rPr lang="ru-RU" i="1" dirty="0" smtClean="0"/>
              <a:t>, быстро – быстр</a:t>
            </a:r>
            <a:r>
              <a:rPr lang="ru-RU" b="1" i="1" dirty="0" smtClean="0"/>
              <a:t>ее; </a:t>
            </a:r>
            <a:r>
              <a:rPr lang="en-US" i="1" dirty="0" smtClean="0"/>
              <a:t>boy-boy-</a:t>
            </a:r>
            <a:r>
              <a:rPr lang="en-US" b="1" i="1" dirty="0" smtClean="0"/>
              <a:t>s</a:t>
            </a:r>
            <a:r>
              <a:rPr lang="en-US" i="1" dirty="0" smtClean="0"/>
              <a:t>,</a:t>
            </a:r>
            <a:r>
              <a:rPr lang="en-US" b="1" i="1" dirty="0" smtClean="0"/>
              <a:t> </a:t>
            </a:r>
            <a:r>
              <a:rPr lang="en-US" i="1" dirty="0" smtClean="0"/>
              <a:t>take – he take-</a:t>
            </a:r>
            <a:r>
              <a:rPr lang="en-US" b="1" i="1" dirty="0" smtClean="0"/>
              <a:t>s</a:t>
            </a:r>
          </a:p>
          <a:p>
            <a:pPr marL="0" indent="0">
              <a:buNone/>
            </a:pPr>
            <a:r>
              <a:rPr lang="ru-RU" sz="4500" b="1" dirty="0" smtClean="0"/>
              <a:t>префикс</a:t>
            </a:r>
            <a:r>
              <a:rPr lang="ru-RU" dirty="0" smtClean="0"/>
              <a:t> = приставка (находится перед корнем): </a:t>
            </a:r>
            <a:r>
              <a:rPr lang="ru-RU" i="1" dirty="0" smtClean="0"/>
              <a:t>за-морозить, в-ход, вы-ход</a:t>
            </a:r>
            <a:r>
              <a:rPr lang="ru-RU" dirty="0" smtClean="0"/>
              <a:t>;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-: </a:t>
            </a:r>
            <a:r>
              <a:rPr lang="en-US" i="1" dirty="0" smtClean="0"/>
              <a:t>rich – to </a:t>
            </a:r>
            <a:r>
              <a:rPr lang="en-US" b="1" i="1" dirty="0" err="1" smtClean="0"/>
              <a:t>en</a:t>
            </a:r>
            <a:r>
              <a:rPr lang="en-US" i="1" dirty="0" smtClean="0"/>
              <a:t>-rich, able – to </a:t>
            </a:r>
            <a:r>
              <a:rPr lang="en-US" b="1" i="1" dirty="0" err="1" smtClean="0"/>
              <a:t>en</a:t>
            </a:r>
            <a:r>
              <a:rPr lang="en-US" i="1" dirty="0" smtClean="0"/>
              <a:t>-able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ru-RU" u="sng" dirty="0" smtClean="0"/>
              <a:t>Функция приставки </a:t>
            </a:r>
            <a:r>
              <a:rPr lang="ru-RU" dirty="0" smtClean="0"/>
              <a:t>– словообразовательная (в русском и в других славянских языках, в немецком, английском языках).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832</Words>
  <Application>Microsoft Office PowerPoint</Application>
  <PresentationFormat>Экран (4:3)</PresentationFormat>
  <Paragraphs>54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Раздел 5. Грамматика языка.  Части 1-2. Основные понятия. Морфемы. Типы аффиксов и их функции </vt:lpstr>
      <vt:lpstr>Слайд 2</vt:lpstr>
      <vt:lpstr>В составе языковой системы обычно выделяют 4 основных уровня:</vt:lpstr>
      <vt:lpstr>Пример</vt:lpstr>
      <vt:lpstr>Значения термина «морфология»</vt:lpstr>
      <vt:lpstr>Морфема – часть слова</vt:lpstr>
      <vt:lpstr>Пример</vt:lpstr>
      <vt:lpstr>Функции аффиксов: пример</vt:lpstr>
      <vt:lpstr>Типы аффиксов</vt:lpstr>
      <vt:lpstr>Типы аффиксов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Раздел 5. Грамматика языка</dc:title>
  <dc:creator>Julia</dc:creator>
  <cp:lastModifiedBy>ArskayaUA</cp:lastModifiedBy>
  <cp:revision>48</cp:revision>
  <dcterms:created xsi:type="dcterms:W3CDTF">2020-02-17T23:29:59Z</dcterms:created>
  <dcterms:modified xsi:type="dcterms:W3CDTF">2021-03-09T05:39:45Z</dcterms:modified>
</cp:coreProperties>
</file>