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44"/>
  </p:normalViewPr>
  <p:slideViewPr>
    <p:cSldViewPr snapToGrid="0">
      <p:cViewPr varScale="1">
        <p:scale>
          <a:sx n="104" d="100"/>
          <a:sy n="104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D9459-55E7-4F16-8465-2572AFDC61C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7A710AD-B280-4223-A9E0-2843C1D876CB}">
      <dgm:prSet/>
      <dgm:spPr/>
      <dgm:t>
        <a:bodyPr/>
        <a:lstStyle/>
        <a:p>
          <a:r>
            <a:rPr lang="ru-RU"/>
            <a:t>Это безопаснее (конфликты, кризисы, связанные с проблемами в здравоохранении (вроде ковида 19), </a:t>
          </a:r>
          <a:endParaRPr lang="en-US"/>
        </a:p>
      </dgm:t>
    </dgm:pt>
    <dgm:pt modelId="{F5F5305E-430F-4787-9DF7-1FA01B4C46DF}" type="parTrans" cxnId="{F048489C-E657-452E-97BF-53536F56CD4D}">
      <dgm:prSet/>
      <dgm:spPr/>
      <dgm:t>
        <a:bodyPr/>
        <a:lstStyle/>
        <a:p>
          <a:endParaRPr lang="en-US"/>
        </a:p>
      </dgm:t>
    </dgm:pt>
    <dgm:pt modelId="{635BBBC8-B578-45AF-B42F-64620440DB36}" type="sibTrans" cxnId="{F048489C-E657-452E-97BF-53536F56CD4D}">
      <dgm:prSet/>
      <dgm:spPr/>
      <dgm:t>
        <a:bodyPr/>
        <a:lstStyle/>
        <a:p>
          <a:endParaRPr lang="en-US"/>
        </a:p>
      </dgm:t>
    </dgm:pt>
    <dgm:pt modelId="{CF50AB24-280E-4F69-8B08-84AF907AC9A1}">
      <dgm:prSet/>
      <dgm:spPr/>
      <dgm:t>
        <a:bodyPr/>
        <a:lstStyle/>
        <a:p>
          <a:r>
            <a:rPr lang="ru-RU"/>
            <a:t>Это быстрее (на онлайн-платформах можно молниеносно найти устного переводчика, специализирующегося на определенной паре языков и в определенных предметных областях)</a:t>
          </a:r>
          <a:endParaRPr lang="en-US"/>
        </a:p>
      </dgm:t>
    </dgm:pt>
    <dgm:pt modelId="{054BC3B8-E84B-44FF-844D-8CEB65B6EE7B}" type="parTrans" cxnId="{F2C191B7-8B22-4BAC-AD48-0FD03D58567D}">
      <dgm:prSet/>
      <dgm:spPr/>
      <dgm:t>
        <a:bodyPr/>
        <a:lstStyle/>
        <a:p>
          <a:endParaRPr lang="en-US"/>
        </a:p>
      </dgm:t>
    </dgm:pt>
    <dgm:pt modelId="{BDAE208B-4D9D-48D7-96CA-44E060483932}" type="sibTrans" cxnId="{F2C191B7-8B22-4BAC-AD48-0FD03D58567D}">
      <dgm:prSet/>
      <dgm:spPr/>
      <dgm:t>
        <a:bodyPr/>
        <a:lstStyle/>
        <a:p>
          <a:endParaRPr lang="en-US"/>
        </a:p>
      </dgm:t>
    </dgm:pt>
    <dgm:pt modelId="{CADFB4F6-B9D5-4ED9-A5F9-3B21C9DFE2A7}">
      <dgm:prSet/>
      <dgm:spPr/>
      <dgm:t>
        <a:bodyPr/>
        <a:lstStyle/>
        <a:p>
          <a:r>
            <a:rPr lang="ru-RU"/>
            <a:t>Более широкий охват поиска переводчика</a:t>
          </a:r>
          <a:endParaRPr lang="en-US"/>
        </a:p>
      </dgm:t>
    </dgm:pt>
    <dgm:pt modelId="{8AFEFE22-0F89-4244-AFFF-63C4B5EEBA90}" type="parTrans" cxnId="{5E40317A-0C5B-436B-AFD3-9D5F02E5225F}">
      <dgm:prSet/>
      <dgm:spPr/>
      <dgm:t>
        <a:bodyPr/>
        <a:lstStyle/>
        <a:p>
          <a:endParaRPr lang="en-US"/>
        </a:p>
      </dgm:t>
    </dgm:pt>
    <dgm:pt modelId="{307249F2-BC41-4B51-A2A5-E38987DA011E}" type="sibTrans" cxnId="{5E40317A-0C5B-436B-AFD3-9D5F02E5225F}">
      <dgm:prSet/>
      <dgm:spPr/>
      <dgm:t>
        <a:bodyPr/>
        <a:lstStyle/>
        <a:p>
          <a:endParaRPr lang="en-US"/>
        </a:p>
      </dgm:t>
    </dgm:pt>
    <dgm:pt modelId="{807B2352-A86E-4E97-8F4C-EBF0AC63AD44}">
      <dgm:prSet/>
      <dgm:spPr/>
      <dgm:t>
        <a:bodyPr/>
        <a:lstStyle/>
        <a:p>
          <a:r>
            <a:rPr lang="ru-RU"/>
            <a:t>Снижение расходов на переводчика (доставка до места проведения конференции, оборудование, в целом, работа переводчика онлайн обойдется дешевле)</a:t>
          </a:r>
          <a:endParaRPr lang="en-US"/>
        </a:p>
      </dgm:t>
    </dgm:pt>
    <dgm:pt modelId="{595E8EE4-9BF8-4F0E-B674-A99FD5B1E47C}" type="parTrans" cxnId="{AD68B05A-0781-41DE-8D35-E3994F107914}">
      <dgm:prSet/>
      <dgm:spPr/>
      <dgm:t>
        <a:bodyPr/>
        <a:lstStyle/>
        <a:p>
          <a:endParaRPr lang="en-US"/>
        </a:p>
      </dgm:t>
    </dgm:pt>
    <dgm:pt modelId="{12F3CD81-859F-48C2-B38A-665A3A2D3070}" type="sibTrans" cxnId="{AD68B05A-0781-41DE-8D35-E3994F107914}">
      <dgm:prSet/>
      <dgm:spPr/>
      <dgm:t>
        <a:bodyPr/>
        <a:lstStyle/>
        <a:p>
          <a:endParaRPr lang="en-US"/>
        </a:p>
      </dgm:t>
    </dgm:pt>
    <dgm:pt modelId="{DA81632D-D4CC-F14D-A96C-BFBAF0CEF11D}" type="pres">
      <dgm:prSet presAssocID="{F67D9459-55E7-4F16-8465-2572AFDC61C2}" presName="outerComposite" presStyleCnt="0">
        <dgm:presLayoutVars>
          <dgm:chMax val="5"/>
          <dgm:dir/>
          <dgm:resizeHandles val="exact"/>
        </dgm:presLayoutVars>
      </dgm:prSet>
      <dgm:spPr/>
    </dgm:pt>
    <dgm:pt modelId="{91D19C7C-5621-574B-805F-F4B0BBC0BA8C}" type="pres">
      <dgm:prSet presAssocID="{F67D9459-55E7-4F16-8465-2572AFDC61C2}" presName="dummyMaxCanvas" presStyleCnt="0">
        <dgm:presLayoutVars/>
      </dgm:prSet>
      <dgm:spPr/>
    </dgm:pt>
    <dgm:pt modelId="{5091E675-AE2D-3147-9DBD-802C9B6C0591}" type="pres">
      <dgm:prSet presAssocID="{F67D9459-55E7-4F16-8465-2572AFDC61C2}" presName="FourNodes_1" presStyleLbl="node1" presStyleIdx="0" presStyleCnt="4">
        <dgm:presLayoutVars>
          <dgm:bulletEnabled val="1"/>
        </dgm:presLayoutVars>
      </dgm:prSet>
      <dgm:spPr/>
    </dgm:pt>
    <dgm:pt modelId="{88B23B79-BC2E-734D-9B5B-71F7AE8CD9EC}" type="pres">
      <dgm:prSet presAssocID="{F67D9459-55E7-4F16-8465-2572AFDC61C2}" presName="FourNodes_2" presStyleLbl="node1" presStyleIdx="1" presStyleCnt="4">
        <dgm:presLayoutVars>
          <dgm:bulletEnabled val="1"/>
        </dgm:presLayoutVars>
      </dgm:prSet>
      <dgm:spPr/>
    </dgm:pt>
    <dgm:pt modelId="{E502BCBB-849B-5649-87D4-ABE3A26FCDD4}" type="pres">
      <dgm:prSet presAssocID="{F67D9459-55E7-4F16-8465-2572AFDC61C2}" presName="FourNodes_3" presStyleLbl="node1" presStyleIdx="2" presStyleCnt="4">
        <dgm:presLayoutVars>
          <dgm:bulletEnabled val="1"/>
        </dgm:presLayoutVars>
      </dgm:prSet>
      <dgm:spPr/>
    </dgm:pt>
    <dgm:pt modelId="{F74FF0B5-A9FC-DD47-94DE-3680D7488232}" type="pres">
      <dgm:prSet presAssocID="{F67D9459-55E7-4F16-8465-2572AFDC61C2}" presName="FourNodes_4" presStyleLbl="node1" presStyleIdx="3" presStyleCnt="4">
        <dgm:presLayoutVars>
          <dgm:bulletEnabled val="1"/>
        </dgm:presLayoutVars>
      </dgm:prSet>
      <dgm:spPr/>
    </dgm:pt>
    <dgm:pt modelId="{6F372025-2C3D-FA4D-A011-10D57C7913FD}" type="pres">
      <dgm:prSet presAssocID="{F67D9459-55E7-4F16-8465-2572AFDC61C2}" presName="FourConn_1-2" presStyleLbl="fgAccFollowNode1" presStyleIdx="0" presStyleCnt="3">
        <dgm:presLayoutVars>
          <dgm:bulletEnabled val="1"/>
        </dgm:presLayoutVars>
      </dgm:prSet>
      <dgm:spPr/>
    </dgm:pt>
    <dgm:pt modelId="{57A3E13B-B28B-B542-A1D6-81CD717FE943}" type="pres">
      <dgm:prSet presAssocID="{F67D9459-55E7-4F16-8465-2572AFDC61C2}" presName="FourConn_2-3" presStyleLbl="fgAccFollowNode1" presStyleIdx="1" presStyleCnt="3">
        <dgm:presLayoutVars>
          <dgm:bulletEnabled val="1"/>
        </dgm:presLayoutVars>
      </dgm:prSet>
      <dgm:spPr/>
    </dgm:pt>
    <dgm:pt modelId="{1AE2E15B-13C9-874E-8836-E383E1D365CC}" type="pres">
      <dgm:prSet presAssocID="{F67D9459-55E7-4F16-8465-2572AFDC61C2}" presName="FourConn_3-4" presStyleLbl="fgAccFollowNode1" presStyleIdx="2" presStyleCnt="3">
        <dgm:presLayoutVars>
          <dgm:bulletEnabled val="1"/>
        </dgm:presLayoutVars>
      </dgm:prSet>
      <dgm:spPr/>
    </dgm:pt>
    <dgm:pt modelId="{DF7EE72C-5FDA-B54E-83F7-66AE1A580434}" type="pres">
      <dgm:prSet presAssocID="{F67D9459-55E7-4F16-8465-2572AFDC61C2}" presName="FourNodes_1_text" presStyleLbl="node1" presStyleIdx="3" presStyleCnt="4">
        <dgm:presLayoutVars>
          <dgm:bulletEnabled val="1"/>
        </dgm:presLayoutVars>
      </dgm:prSet>
      <dgm:spPr/>
    </dgm:pt>
    <dgm:pt modelId="{EAE27913-12E8-E446-AD8E-6C80C6BB0341}" type="pres">
      <dgm:prSet presAssocID="{F67D9459-55E7-4F16-8465-2572AFDC61C2}" presName="FourNodes_2_text" presStyleLbl="node1" presStyleIdx="3" presStyleCnt="4">
        <dgm:presLayoutVars>
          <dgm:bulletEnabled val="1"/>
        </dgm:presLayoutVars>
      </dgm:prSet>
      <dgm:spPr/>
    </dgm:pt>
    <dgm:pt modelId="{B8F098BA-8CE7-C441-997F-D748FDDC5BBA}" type="pres">
      <dgm:prSet presAssocID="{F67D9459-55E7-4F16-8465-2572AFDC61C2}" presName="FourNodes_3_text" presStyleLbl="node1" presStyleIdx="3" presStyleCnt="4">
        <dgm:presLayoutVars>
          <dgm:bulletEnabled val="1"/>
        </dgm:presLayoutVars>
      </dgm:prSet>
      <dgm:spPr/>
    </dgm:pt>
    <dgm:pt modelId="{86E59E36-7E61-B64C-BB8E-DE66191B847C}" type="pres">
      <dgm:prSet presAssocID="{F67D9459-55E7-4F16-8465-2572AFDC61C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5493517-477F-2841-A382-DB556A36B6F5}" type="presOf" srcId="{CADFB4F6-B9D5-4ED9-A5F9-3B21C9DFE2A7}" destId="{E502BCBB-849B-5649-87D4-ABE3A26FCDD4}" srcOrd="0" destOrd="0" presId="urn:microsoft.com/office/officeart/2005/8/layout/vProcess5"/>
    <dgm:cxn modelId="{445C252F-F67C-B24C-BFB3-10129FA52C77}" type="presOf" srcId="{CF50AB24-280E-4F69-8B08-84AF907AC9A1}" destId="{EAE27913-12E8-E446-AD8E-6C80C6BB0341}" srcOrd="1" destOrd="0" presId="urn:microsoft.com/office/officeart/2005/8/layout/vProcess5"/>
    <dgm:cxn modelId="{8026C92F-03E1-6D44-B304-99D11E463195}" type="presOf" srcId="{F67D9459-55E7-4F16-8465-2572AFDC61C2}" destId="{DA81632D-D4CC-F14D-A96C-BFBAF0CEF11D}" srcOrd="0" destOrd="0" presId="urn:microsoft.com/office/officeart/2005/8/layout/vProcess5"/>
    <dgm:cxn modelId="{BA2ACA41-1704-B54E-A45F-3D21A72ECC53}" type="presOf" srcId="{807B2352-A86E-4E97-8F4C-EBF0AC63AD44}" destId="{F74FF0B5-A9FC-DD47-94DE-3680D7488232}" srcOrd="0" destOrd="0" presId="urn:microsoft.com/office/officeart/2005/8/layout/vProcess5"/>
    <dgm:cxn modelId="{AD68B05A-0781-41DE-8D35-E3994F107914}" srcId="{F67D9459-55E7-4F16-8465-2572AFDC61C2}" destId="{807B2352-A86E-4E97-8F4C-EBF0AC63AD44}" srcOrd="3" destOrd="0" parTransId="{595E8EE4-9BF8-4F0E-B674-A99FD5B1E47C}" sibTransId="{12F3CD81-859F-48C2-B38A-665A3A2D3070}"/>
    <dgm:cxn modelId="{1A74E778-6DD9-DB49-8A86-67A994F37EEC}" type="presOf" srcId="{807B2352-A86E-4E97-8F4C-EBF0AC63AD44}" destId="{86E59E36-7E61-B64C-BB8E-DE66191B847C}" srcOrd="1" destOrd="0" presId="urn:microsoft.com/office/officeart/2005/8/layout/vProcess5"/>
    <dgm:cxn modelId="{5E40317A-0C5B-436B-AFD3-9D5F02E5225F}" srcId="{F67D9459-55E7-4F16-8465-2572AFDC61C2}" destId="{CADFB4F6-B9D5-4ED9-A5F9-3B21C9DFE2A7}" srcOrd="2" destOrd="0" parTransId="{8AFEFE22-0F89-4244-AFFF-63C4B5EEBA90}" sibTransId="{307249F2-BC41-4B51-A2A5-E38987DA011E}"/>
    <dgm:cxn modelId="{30686782-0B1D-F24E-8FC5-D83381911F69}" type="presOf" srcId="{17A710AD-B280-4223-A9E0-2843C1D876CB}" destId="{5091E675-AE2D-3147-9DBD-802C9B6C0591}" srcOrd="0" destOrd="0" presId="urn:microsoft.com/office/officeart/2005/8/layout/vProcess5"/>
    <dgm:cxn modelId="{D6D03F8C-A72C-144E-AFE6-E583A363CAD5}" type="presOf" srcId="{CADFB4F6-B9D5-4ED9-A5F9-3B21C9DFE2A7}" destId="{B8F098BA-8CE7-C441-997F-D748FDDC5BBA}" srcOrd="1" destOrd="0" presId="urn:microsoft.com/office/officeart/2005/8/layout/vProcess5"/>
    <dgm:cxn modelId="{F048489C-E657-452E-97BF-53536F56CD4D}" srcId="{F67D9459-55E7-4F16-8465-2572AFDC61C2}" destId="{17A710AD-B280-4223-A9E0-2843C1D876CB}" srcOrd="0" destOrd="0" parTransId="{F5F5305E-430F-4787-9DF7-1FA01B4C46DF}" sibTransId="{635BBBC8-B578-45AF-B42F-64620440DB36}"/>
    <dgm:cxn modelId="{BD252DA0-DC48-B146-AA0C-45A952B35B5C}" type="presOf" srcId="{635BBBC8-B578-45AF-B42F-64620440DB36}" destId="{6F372025-2C3D-FA4D-A011-10D57C7913FD}" srcOrd="0" destOrd="0" presId="urn:microsoft.com/office/officeart/2005/8/layout/vProcess5"/>
    <dgm:cxn modelId="{F2C191B7-8B22-4BAC-AD48-0FD03D58567D}" srcId="{F67D9459-55E7-4F16-8465-2572AFDC61C2}" destId="{CF50AB24-280E-4F69-8B08-84AF907AC9A1}" srcOrd="1" destOrd="0" parTransId="{054BC3B8-E84B-44FF-844D-8CEB65B6EE7B}" sibTransId="{BDAE208B-4D9D-48D7-96CA-44E060483932}"/>
    <dgm:cxn modelId="{3CA4BCC3-1CA4-CE46-AEF2-82050A4B94F8}" type="presOf" srcId="{17A710AD-B280-4223-A9E0-2843C1D876CB}" destId="{DF7EE72C-5FDA-B54E-83F7-66AE1A580434}" srcOrd="1" destOrd="0" presId="urn:microsoft.com/office/officeart/2005/8/layout/vProcess5"/>
    <dgm:cxn modelId="{3EA603CD-A742-974A-BCA1-5F8F96E15C0C}" type="presOf" srcId="{307249F2-BC41-4B51-A2A5-E38987DA011E}" destId="{1AE2E15B-13C9-874E-8836-E383E1D365CC}" srcOrd="0" destOrd="0" presId="urn:microsoft.com/office/officeart/2005/8/layout/vProcess5"/>
    <dgm:cxn modelId="{3A60D6E4-CCB3-4944-ACF0-053255E6DC5E}" type="presOf" srcId="{CF50AB24-280E-4F69-8B08-84AF907AC9A1}" destId="{88B23B79-BC2E-734D-9B5B-71F7AE8CD9EC}" srcOrd="0" destOrd="0" presId="urn:microsoft.com/office/officeart/2005/8/layout/vProcess5"/>
    <dgm:cxn modelId="{926943F0-F21B-B44E-B99B-7AEEC834E4F8}" type="presOf" srcId="{BDAE208B-4D9D-48D7-96CA-44E060483932}" destId="{57A3E13B-B28B-B542-A1D6-81CD717FE943}" srcOrd="0" destOrd="0" presId="urn:microsoft.com/office/officeart/2005/8/layout/vProcess5"/>
    <dgm:cxn modelId="{1480C408-FDDE-E346-AE0F-0AAE97392D86}" type="presParOf" srcId="{DA81632D-D4CC-F14D-A96C-BFBAF0CEF11D}" destId="{91D19C7C-5621-574B-805F-F4B0BBC0BA8C}" srcOrd="0" destOrd="0" presId="urn:microsoft.com/office/officeart/2005/8/layout/vProcess5"/>
    <dgm:cxn modelId="{BDE322A9-5AC8-D840-BABA-023B439B1D7B}" type="presParOf" srcId="{DA81632D-D4CC-F14D-A96C-BFBAF0CEF11D}" destId="{5091E675-AE2D-3147-9DBD-802C9B6C0591}" srcOrd="1" destOrd="0" presId="urn:microsoft.com/office/officeart/2005/8/layout/vProcess5"/>
    <dgm:cxn modelId="{79234BA1-00B1-A641-A1EA-B5228CBB0515}" type="presParOf" srcId="{DA81632D-D4CC-F14D-A96C-BFBAF0CEF11D}" destId="{88B23B79-BC2E-734D-9B5B-71F7AE8CD9EC}" srcOrd="2" destOrd="0" presId="urn:microsoft.com/office/officeart/2005/8/layout/vProcess5"/>
    <dgm:cxn modelId="{9BF375A2-8C7F-3842-B3F0-BCD89899EFDD}" type="presParOf" srcId="{DA81632D-D4CC-F14D-A96C-BFBAF0CEF11D}" destId="{E502BCBB-849B-5649-87D4-ABE3A26FCDD4}" srcOrd="3" destOrd="0" presId="urn:microsoft.com/office/officeart/2005/8/layout/vProcess5"/>
    <dgm:cxn modelId="{88CE0B34-1AE1-DD48-8351-2EB3BA554415}" type="presParOf" srcId="{DA81632D-D4CC-F14D-A96C-BFBAF0CEF11D}" destId="{F74FF0B5-A9FC-DD47-94DE-3680D7488232}" srcOrd="4" destOrd="0" presId="urn:microsoft.com/office/officeart/2005/8/layout/vProcess5"/>
    <dgm:cxn modelId="{5BEEBD97-2189-9946-B9AB-AEB9BF9A3301}" type="presParOf" srcId="{DA81632D-D4CC-F14D-A96C-BFBAF0CEF11D}" destId="{6F372025-2C3D-FA4D-A011-10D57C7913FD}" srcOrd="5" destOrd="0" presId="urn:microsoft.com/office/officeart/2005/8/layout/vProcess5"/>
    <dgm:cxn modelId="{1F5E0AFA-A0E1-3A47-AD91-AD34BC46122F}" type="presParOf" srcId="{DA81632D-D4CC-F14D-A96C-BFBAF0CEF11D}" destId="{57A3E13B-B28B-B542-A1D6-81CD717FE943}" srcOrd="6" destOrd="0" presId="urn:microsoft.com/office/officeart/2005/8/layout/vProcess5"/>
    <dgm:cxn modelId="{A3DB75C0-8965-2E4E-8FEA-41820ABF89B9}" type="presParOf" srcId="{DA81632D-D4CC-F14D-A96C-BFBAF0CEF11D}" destId="{1AE2E15B-13C9-874E-8836-E383E1D365CC}" srcOrd="7" destOrd="0" presId="urn:microsoft.com/office/officeart/2005/8/layout/vProcess5"/>
    <dgm:cxn modelId="{63D1C9CD-6BE3-A944-B5B3-0903C7594415}" type="presParOf" srcId="{DA81632D-D4CC-F14D-A96C-BFBAF0CEF11D}" destId="{DF7EE72C-5FDA-B54E-83F7-66AE1A580434}" srcOrd="8" destOrd="0" presId="urn:microsoft.com/office/officeart/2005/8/layout/vProcess5"/>
    <dgm:cxn modelId="{FB894278-9456-5640-B71E-E6A9ED708C6C}" type="presParOf" srcId="{DA81632D-D4CC-F14D-A96C-BFBAF0CEF11D}" destId="{EAE27913-12E8-E446-AD8E-6C80C6BB0341}" srcOrd="9" destOrd="0" presId="urn:microsoft.com/office/officeart/2005/8/layout/vProcess5"/>
    <dgm:cxn modelId="{7B439C70-AC72-8F48-8ACF-CDD2F8BDBAB8}" type="presParOf" srcId="{DA81632D-D4CC-F14D-A96C-BFBAF0CEF11D}" destId="{B8F098BA-8CE7-C441-997F-D748FDDC5BBA}" srcOrd="10" destOrd="0" presId="urn:microsoft.com/office/officeart/2005/8/layout/vProcess5"/>
    <dgm:cxn modelId="{72B9489E-A5DA-D94D-8710-8A950BA9C89F}" type="presParOf" srcId="{DA81632D-D4CC-F14D-A96C-BFBAF0CEF11D}" destId="{86E59E36-7E61-B64C-BB8E-DE66191B847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1E675-AE2D-3147-9DBD-802C9B6C0591}">
      <dsp:nvSpPr>
        <dsp:cNvPr id="0" name=""/>
        <dsp:cNvSpPr/>
      </dsp:nvSpPr>
      <dsp:spPr>
        <a:xfrm>
          <a:off x="0" y="0"/>
          <a:ext cx="7390129" cy="838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Это безопаснее (конфликты, кризисы, связанные с проблемами в здравоохранении (вроде ковида 19), </a:t>
          </a:r>
          <a:endParaRPr lang="en-US" sz="1500" kern="1200"/>
        </a:p>
      </dsp:txBody>
      <dsp:txXfrm>
        <a:off x="24550" y="24550"/>
        <a:ext cx="6414818" cy="789100"/>
      </dsp:txXfrm>
    </dsp:sp>
    <dsp:sp modelId="{88B23B79-BC2E-734D-9B5B-71F7AE8CD9EC}">
      <dsp:nvSpPr>
        <dsp:cNvPr id="0" name=""/>
        <dsp:cNvSpPr/>
      </dsp:nvSpPr>
      <dsp:spPr>
        <a:xfrm>
          <a:off x="618923" y="990600"/>
          <a:ext cx="7390129" cy="838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Это быстрее (на онлайн-платформах можно молниеносно найти устного переводчика, специализирующегося на определенной паре языков и в определенных предметных областях)</a:t>
          </a:r>
          <a:endParaRPr lang="en-US" sz="1500" kern="1200"/>
        </a:p>
      </dsp:txBody>
      <dsp:txXfrm>
        <a:off x="643473" y="1015150"/>
        <a:ext cx="6177276" cy="789099"/>
      </dsp:txXfrm>
    </dsp:sp>
    <dsp:sp modelId="{E502BCBB-849B-5649-87D4-ABE3A26FCDD4}">
      <dsp:nvSpPr>
        <dsp:cNvPr id="0" name=""/>
        <dsp:cNvSpPr/>
      </dsp:nvSpPr>
      <dsp:spPr>
        <a:xfrm>
          <a:off x="1228609" y="1981200"/>
          <a:ext cx="7390129" cy="838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Более широкий охват поиска переводчика</a:t>
          </a:r>
          <a:endParaRPr lang="en-US" sz="1500" kern="1200"/>
        </a:p>
      </dsp:txBody>
      <dsp:txXfrm>
        <a:off x="1253159" y="2005750"/>
        <a:ext cx="6186513" cy="789099"/>
      </dsp:txXfrm>
    </dsp:sp>
    <dsp:sp modelId="{F74FF0B5-A9FC-DD47-94DE-3680D7488232}">
      <dsp:nvSpPr>
        <dsp:cNvPr id="0" name=""/>
        <dsp:cNvSpPr/>
      </dsp:nvSpPr>
      <dsp:spPr>
        <a:xfrm>
          <a:off x="1847532" y="2971800"/>
          <a:ext cx="7390129" cy="8382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Снижение расходов на переводчика (доставка до места проведения конференции, оборудование, в целом, работа переводчика онлайн обойдется дешевле)</a:t>
          </a:r>
          <a:endParaRPr lang="en-US" sz="1500" kern="1200"/>
        </a:p>
      </dsp:txBody>
      <dsp:txXfrm>
        <a:off x="1872082" y="2996350"/>
        <a:ext cx="6177276" cy="789099"/>
      </dsp:txXfrm>
    </dsp:sp>
    <dsp:sp modelId="{6F372025-2C3D-FA4D-A011-10D57C7913FD}">
      <dsp:nvSpPr>
        <dsp:cNvPr id="0" name=""/>
        <dsp:cNvSpPr/>
      </dsp:nvSpPr>
      <dsp:spPr>
        <a:xfrm>
          <a:off x="6845299" y="641985"/>
          <a:ext cx="544830" cy="5448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967886" y="641985"/>
        <a:ext cx="299656" cy="409985"/>
      </dsp:txXfrm>
    </dsp:sp>
    <dsp:sp modelId="{57A3E13B-B28B-B542-A1D6-81CD717FE943}">
      <dsp:nvSpPr>
        <dsp:cNvPr id="0" name=""/>
        <dsp:cNvSpPr/>
      </dsp:nvSpPr>
      <dsp:spPr>
        <a:xfrm>
          <a:off x="7464222" y="1632584"/>
          <a:ext cx="544830" cy="54483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586809" y="1632584"/>
        <a:ext cx="299656" cy="409985"/>
      </dsp:txXfrm>
    </dsp:sp>
    <dsp:sp modelId="{1AE2E15B-13C9-874E-8836-E383E1D365CC}">
      <dsp:nvSpPr>
        <dsp:cNvPr id="0" name=""/>
        <dsp:cNvSpPr/>
      </dsp:nvSpPr>
      <dsp:spPr>
        <a:xfrm>
          <a:off x="8073908" y="2623185"/>
          <a:ext cx="544830" cy="54483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196495" y="2623185"/>
        <a:ext cx="299656" cy="409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70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1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8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4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3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31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2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4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03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4" r:id="rId6"/>
    <p:sldLayoutId id="2147483689" r:id="rId7"/>
    <p:sldLayoutId id="2147483690" r:id="rId8"/>
    <p:sldLayoutId id="2147483691" r:id="rId9"/>
    <p:sldLayoutId id="2147483693" r:id="rId10"/>
    <p:sldLayoutId id="2147483692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o.proz.com/blog/what-are-the-must-have-tools-of-the-modern-interprete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B8660-F688-0A88-5605-EEF45DF0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4819" b="48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D0C73-2326-9FD6-278B-DF35707A6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258" y="1424473"/>
            <a:ext cx="7714388" cy="285014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Устный переводчик онлайн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838942-DA92-5A37-755B-7DAB0184C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8258" y="4848464"/>
            <a:ext cx="7714388" cy="108584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Кафедра перевода и переводоведения ИГУ</a:t>
            </a:r>
            <a:endParaRPr lang="ru-RU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EDB048-C82F-4E9B-BCE9-3D1DBE5D5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875" y="4578595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73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Рука, держащая перо и затенение кругов на листе">
            <a:extLst>
              <a:ext uri="{FF2B5EF4-FFF2-40B4-BE49-F238E27FC236}">
                <a16:creationId xmlns:a16="http://schemas.microsoft.com/office/drawing/2014/main" id="{0B2A63AD-D4FE-70C9-0A96-867ACE34ED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36346" r="11875" b="-1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F3EA2-A296-DE4C-9BD6-63CA46B0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5718"/>
            <a:ext cx="4057650" cy="4770783"/>
          </a:xfrm>
        </p:spPr>
        <p:txBody>
          <a:bodyPr anchor="ctr">
            <a:normAutofit/>
          </a:bodyPr>
          <a:lstStyle/>
          <a:p>
            <a:pPr algn="ctr"/>
            <a:r>
              <a:rPr lang="ru-RU">
                <a:solidFill>
                  <a:srgbClr val="FFFFFF"/>
                </a:solidFill>
              </a:rPr>
              <a:t>Что беспокоит устных переводчиков?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4F0B5F-4AC5-17B2-D682-E9A5C1E04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972" y="762000"/>
            <a:ext cx="3825025" cy="5334000"/>
          </a:xfrm>
        </p:spPr>
        <p:txBody>
          <a:bodyPr anchor="ctr">
            <a:normAutofit/>
          </a:bodyPr>
          <a:lstStyle/>
          <a:p>
            <a:r>
              <a:rPr lang="ru-RU" b="0" i="0" dirty="0">
                <a:effectLst/>
                <a:latin typeface="system-ui"/>
              </a:rPr>
              <a:t>Получение большего количества работы/клиентов (44%)</a:t>
            </a:r>
          </a:p>
          <a:p>
            <a:r>
              <a:rPr lang="ru-RU" b="0" i="0" dirty="0">
                <a:effectLst/>
                <a:latin typeface="system-ui"/>
              </a:rPr>
              <a:t> </a:t>
            </a:r>
            <a:r>
              <a:rPr lang="ru-RU" b="1" i="1" dirty="0">
                <a:effectLst/>
                <a:latin typeface="system-ui"/>
              </a:rPr>
              <a:t>Снижение ставок (25%) </a:t>
            </a:r>
          </a:p>
          <a:p>
            <a:r>
              <a:rPr lang="ru-RU" b="1" i="1" dirty="0">
                <a:effectLst/>
                <a:latin typeface="system-ui"/>
              </a:rPr>
              <a:t>Развитие технологий, которое меняет способы выполнения работы (10%)</a:t>
            </a:r>
          </a:p>
          <a:p>
            <a:r>
              <a:rPr lang="ru-RU" b="1" i="1" dirty="0">
                <a:effectLst/>
                <a:latin typeface="system-ui"/>
              </a:rPr>
              <a:t> Поддержание профессионального уровня, сохранение качества (10%)</a:t>
            </a:r>
            <a:r>
              <a:rPr lang="ru-RU" b="0" i="0" dirty="0">
                <a:effectLst/>
                <a:latin typeface="system-ui"/>
              </a:rPr>
              <a:t> </a:t>
            </a:r>
          </a:p>
          <a:p>
            <a:r>
              <a:rPr lang="ru-RU" b="0" i="0" dirty="0">
                <a:effectLst/>
                <a:latin typeface="system-ui"/>
              </a:rPr>
              <a:t>Больше времени для себя/семьи (7%) </a:t>
            </a:r>
          </a:p>
          <a:p>
            <a:r>
              <a:rPr lang="ru-RU" b="0" i="0" dirty="0">
                <a:effectLst/>
                <a:latin typeface="system-ui"/>
              </a:rPr>
              <a:t>Больше времени для работы (4%)  и это далеко не все.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231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DB4423-716D-4B40-9498-69F5F3E5E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339CD8-1850-4DF2-BCDF-1CAAE5F87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CF2B4-0871-BCAB-A7CB-4C6B6B9B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2286000"/>
            <a:ext cx="3965456" cy="2285999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1800" b="0" i="0">
                <a:solidFill>
                  <a:schemeClr val="bg1"/>
                </a:solidFill>
                <a:effectLst/>
                <a:latin typeface="system-ui"/>
              </a:rPr>
              <a:t>плохое или </a:t>
            </a:r>
            <a:r>
              <a:rPr lang="ru-RU" sz="1800" b="0" i="1">
                <a:solidFill>
                  <a:schemeClr val="bg1"/>
                </a:solidFill>
                <a:effectLst/>
                <a:latin typeface="system-ui"/>
              </a:rPr>
              <a:t>временами</a:t>
            </a:r>
            <a:r>
              <a:rPr lang="ru-RU" sz="1800" b="0" i="0">
                <a:solidFill>
                  <a:schemeClr val="bg1"/>
                </a:solidFill>
                <a:effectLst/>
                <a:latin typeface="system-ui"/>
              </a:rPr>
              <a:t> плохое качество звука при удаленном устном переводе, особенно при синхронном переводе</a:t>
            </a: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0AA57F-EF7D-2834-59A4-B185E4F6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62000"/>
            <a:ext cx="4572000" cy="5334000"/>
          </a:xfrm>
        </p:spPr>
        <p:txBody>
          <a:bodyPr anchor="ctr">
            <a:normAutofit/>
          </a:bodyPr>
          <a:lstStyle/>
          <a:p>
            <a:r>
              <a:rPr lang="ru-RU" dirty="0"/>
              <a:t>5% устных переводчиков отмечают именно эту проблему, которая сказывается в т.ч. и на здоровье переводчика, не только на качестве услуги.</a:t>
            </a:r>
          </a:p>
        </p:txBody>
      </p:sp>
    </p:spTree>
    <p:extLst>
      <p:ext uri="{BB962C8B-B14F-4D97-AF65-F5344CB8AC3E}">
        <p14:creationId xmlns:p14="http://schemas.microsoft.com/office/powerpoint/2010/main" val="360716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709097-1D5E-461B-A75A-2CB4E0B1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E7CE3D-756A-41A4-9B20-2A2FC3A1E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Кеттлебеллс на пол">
            <a:extLst>
              <a:ext uri="{FF2B5EF4-FFF2-40B4-BE49-F238E27FC236}">
                <a16:creationId xmlns:a16="http://schemas.microsoft.com/office/drawing/2014/main" id="{5A57BA36-04D8-77D9-EB20-476BBB29AA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6963" b="8799"/>
          <a:stretch/>
        </p:blipFill>
        <p:spPr>
          <a:xfrm>
            <a:off x="20" y="2520"/>
            <a:ext cx="12191980" cy="68554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6F635-1AC0-003E-765E-45CA2299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200">
                <a:solidFill>
                  <a:srgbClr val="FFFFFF"/>
                </a:solidFill>
              </a:rPr>
              <a:t>Искусственный интеллект: применение для устного перевода онлайн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7CF948-9F12-4674-98E3-7A7FE57A1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AAF492-A4E8-C99B-8695-12716D7DF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55" y="2743200"/>
            <a:ext cx="7955077" cy="3352800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Обучение (озвучивание нейросетями нужных текстов для тренировки, подготовка учебных глоссариев, поиск терминологических соответствий, пополнения активного словарного запаса и т.д.)</a:t>
            </a:r>
          </a:p>
          <a:p>
            <a:r>
              <a:rPr lang="ru-RU">
                <a:solidFill>
                  <a:srgbClr val="FFFFFF"/>
                </a:solidFill>
              </a:rPr>
              <a:t>Подготовка к устному переводу (подготовка глоссариев, изучение предметной области, установление терминологических соответствий, перевод письменных справочных материалов в ограниченное время и т.д.)</a:t>
            </a:r>
          </a:p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4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FC5F8-66A4-9FC3-1DC4-7AF5C259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программы для устного перевода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D82596-8CB9-3571-C846-EEEC74910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Например, САТ-программы для перевода отданного переводчикам в последнюю минуту доклада, </a:t>
            </a:r>
            <a:r>
              <a:rPr lang="ru-RU" b="0" i="0" dirty="0">
                <a:effectLst/>
                <a:latin typeface="system-ui"/>
              </a:rPr>
              <a:t>чтобы улучшить реакцию переводчика на изменение условий или восполнить пробелы в подготовке, которую мог или думал обеспечить клиент.</a:t>
            </a:r>
          </a:p>
          <a:p>
            <a:r>
              <a:rPr lang="ru-RU" dirty="0">
                <a:latin typeface="system-ui"/>
              </a:rPr>
              <a:t>Автоматически сгенерированные субтитры</a:t>
            </a:r>
          </a:p>
          <a:p>
            <a:r>
              <a:rPr lang="ru-RU" dirty="0">
                <a:latin typeface="system-ui"/>
              </a:rPr>
              <a:t>ПО для работы устных переводчиков, объединяющее в себе эти и др. полезные функции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52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0BAE0-44EF-5F88-7849-0429E6F3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402893"/>
            <a:ext cx="9238434" cy="857559"/>
          </a:xfrm>
        </p:spPr>
        <p:txBody>
          <a:bodyPr/>
          <a:lstStyle/>
          <a:p>
            <a:r>
              <a:rPr lang="ru-RU" dirty="0"/>
              <a:t>Полезное ПО для устного переводчика(согласно опросам)</a:t>
            </a:r>
          </a:p>
        </p:txBody>
      </p:sp>
      <p:pic>
        <p:nvPicPr>
          <p:cNvPr id="5" name="Объект 4" descr="Изображение выглядит как текст, снимок экрана, Шрифт, меню&#10;&#10;Автоматически созданное описание">
            <a:extLst>
              <a:ext uri="{FF2B5EF4-FFF2-40B4-BE49-F238E27FC236}">
                <a16:creationId xmlns:a16="http://schemas.microsoft.com/office/drawing/2014/main" id="{F8F522E3-A483-0BFF-5AD1-BD03C1876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brightnessContrast bright="33000" contras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010" y="1260452"/>
            <a:ext cx="10815980" cy="5415533"/>
          </a:xfrm>
        </p:spPr>
      </p:pic>
    </p:spTree>
    <p:extLst>
      <p:ext uri="{BB962C8B-B14F-4D97-AF65-F5344CB8AC3E}">
        <p14:creationId xmlns:p14="http://schemas.microsoft.com/office/powerpoint/2010/main" val="3245983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11662-13BD-67B5-DB5A-3E75F0AD8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Составлено по материалам на платформе </a:t>
            </a:r>
            <a:r>
              <a:rPr lang="en-US" dirty="0" err="1"/>
              <a:t>Proz.com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1ECC84-4F96-7A86-245A-33A646777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https://go.proz.com/blog/what-are-the-must-have-tools-of-the-modern-interpreter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775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4AF3B-1232-0F89-C04B-3365302A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586" y="420130"/>
            <a:ext cx="3867367" cy="2360140"/>
          </a:xfrm>
        </p:spPr>
        <p:txBody>
          <a:bodyPr/>
          <a:lstStyle/>
          <a:p>
            <a:r>
              <a:rPr lang="ru-RU"/>
              <a:t>Тех.оснащение современного устного переводчика</a:t>
            </a:r>
            <a:endParaRPr lang="ru-RU" dirty="0"/>
          </a:p>
        </p:txBody>
      </p:sp>
      <p:pic>
        <p:nvPicPr>
          <p:cNvPr id="5" name="Объект 4" descr="Изображение выглядит как текст, снимок экрана, докумен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7C1BCE2-E2F1-32D7-B665-F68077014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404" y="163094"/>
            <a:ext cx="4900808" cy="6531812"/>
          </a:xfrm>
        </p:spPr>
      </p:pic>
    </p:spTree>
    <p:extLst>
      <p:ext uri="{BB962C8B-B14F-4D97-AF65-F5344CB8AC3E}">
        <p14:creationId xmlns:p14="http://schemas.microsoft.com/office/powerpoint/2010/main" val="208979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8D466-2788-B2CE-1D93-149F4859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последнее:</a:t>
            </a:r>
          </a:p>
        </p:txBody>
      </p:sp>
      <p:pic>
        <p:nvPicPr>
          <p:cNvPr id="5" name="Объект 4" descr="Изображение выглядит как текст, линия, Шрифт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FBAF0530-DD16-EEB8-6A53-1D5506C54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084" y="2116186"/>
            <a:ext cx="11507136" cy="4642959"/>
          </a:xfrm>
        </p:spPr>
      </p:pic>
    </p:spTree>
    <p:extLst>
      <p:ext uri="{BB962C8B-B14F-4D97-AF65-F5344CB8AC3E}">
        <p14:creationId xmlns:p14="http://schemas.microsoft.com/office/powerpoint/2010/main" val="85298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черные вопросительные знаки с одним желтым знаком вопроса">
            <a:extLst>
              <a:ext uri="{FF2B5EF4-FFF2-40B4-BE49-F238E27FC236}">
                <a16:creationId xmlns:a16="http://schemas.microsoft.com/office/drawing/2014/main" id="{757FA376-49DD-1583-A00D-D7EB70249C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28990" r="612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95482-3D8F-6088-E469-4275D55E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258" y="1424473"/>
            <a:ext cx="7714388" cy="28501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Вопросы?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EDB048-C82F-4E9B-BCE9-3D1DBE5D5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875" y="4578595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03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7218290-08E7-4AB8-8549-F625B01F0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D6562-1B35-8830-1634-281FD3D865F4}"/>
              </a:ext>
            </a:extLst>
          </p:cNvPr>
          <p:cNvSpPr txBox="1"/>
          <p:nvPr/>
        </p:nvSpPr>
        <p:spPr>
          <a:xfrm>
            <a:off x="234779" y="480325"/>
            <a:ext cx="6405186" cy="617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SzPct val="85000"/>
            </a:pPr>
            <a:r>
              <a:rPr lang="en-US" dirty="0" err="1"/>
              <a:t>Причины</a:t>
            </a:r>
            <a:r>
              <a:rPr lang="en-US" dirty="0"/>
              <a:t>: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ru-RU" dirty="0"/>
              <a:t>толчком</a:t>
            </a:r>
            <a:r>
              <a:rPr lang="en-US" dirty="0"/>
              <a:t> </a:t>
            </a:r>
            <a:r>
              <a:rPr lang="en-US" dirty="0" err="1"/>
              <a:t>послужила</a:t>
            </a:r>
            <a:r>
              <a:rPr lang="en-US" dirty="0"/>
              <a:t> </a:t>
            </a:r>
            <a:r>
              <a:rPr lang="en-US" dirty="0" err="1"/>
              <a:t>эпидемия</a:t>
            </a:r>
            <a:r>
              <a:rPr lang="en-US" dirty="0"/>
              <a:t> Ковид-19</a:t>
            </a:r>
            <a:endParaRPr lang="ru-RU" dirty="0"/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ru-RU" dirty="0"/>
              <a:t>появление универсальных переводчиков (которые совмещают навыки и умения устных и письменных переводчиков) –  30-40% переводчиков на сегодняшний день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ru-RU" dirty="0"/>
              <a:t>Письменных переводчиков, которые занимаются и УП, больше, чем устных, которые временно переводят письменно. Почему? У письменных переводчиков больше свободы действий, кроме того, устные переводчики сейчас также для повышения качества используют САТ-программы.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30000"/>
              </a:lnSpc>
              <a:spcAft>
                <a:spcPts val="600"/>
              </a:spcAft>
              <a:buSzPct val="85000"/>
            </a:pPr>
            <a:endParaRPr lang="en-US" dirty="0"/>
          </a:p>
          <a:p>
            <a:pPr>
              <a:lnSpc>
                <a:spcPct val="130000"/>
              </a:lnSpc>
              <a:spcAft>
                <a:spcPts val="600"/>
              </a:spcAft>
              <a:buSzPct val="85000"/>
            </a:pPr>
            <a:endParaRPr lang="en-US" dirty="0"/>
          </a:p>
        </p:txBody>
      </p:sp>
      <p:pic>
        <p:nvPicPr>
          <p:cNvPr id="5" name="Объект 4" descr="Изображение выглядит как снимок экрана, текст, диаграмм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9CA2656-DCD3-AE8B-8C54-8C3AF590B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50" r="-4" b="-4"/>
          <a:stretch/>
        </p:blipFill>
        <p:spPr>
          <a:xfrm>
            <a:off x="6639965" y="1114197"/>
            <a:ext cx="4629606" cy="4629606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624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8FA19-8A15-DA46-6126-AE068E1F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1"/>
            <a:ext cx="9144000" cy="869092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2200"/>
              <a:t>Почему тенденция работать удаленно продолжится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3FF0390-4548-DD2A-56EC-F8687BE096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801182"/>
              </p:ext>
            </p:extLst>
          </p:nvPr>
        </p:nvGraphicFramePr>
        <p:xfrm>
          <a:off x="1430338" y="2286000"/>
          <a:ext cx="9237662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669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795E0-4C39-8298-DE89-B05EAAF7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Объемы работы устного переводчика онлайн</a:t>
            </a:r>
          </a:p>
        </p:txBody>
      </p:sp>
      <p:pic>
        <p:nvPicPr>
          <p:cNvPr id="5" name="Объект 4" descr="Изображение выглядит как снимок экрана, текст, дизайн, интернет&#10;&#10;Автоматически созданное описание">
            <a:extLst>
              <a:ext uri="{FF2B5EF4-FFF2-40B4-BE49-F238E27FC236}">
                <a16:creationId xmlns:a16="http://schemas.microsoft.com/office/drawing/2014/main" id="{1521869B-1C31-5446-D3F9-3541EE239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242" y="2199503"/>
            <a:ext cx="7935745" cy="3810000"/>
          </a:xfrm>
        </p:spPr>
      </p:pic>
    </p:spTree>
    <p:extLst>
      <p:ext uri="{BB962C8B-B14F-4D97-AF65-F5344CB8AC3E}">
        <p14:creationId xmlns:p14="http://schemas.microsoft.com/office/powerpoint/2010/main" val="83829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0C4DF-1388-E504-9D8A-5CC233A6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ru-RU" dirty="0"/>
              <a:t>Статистика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23B266-ED99-191F-1FDA-A198BE64E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3596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500"/>
              <a:t>Более 60% устных переводчиков зарегистрированы на нескольких платформах УП (при этом, 30% указывают, что они свободны для обращений одновременно на нескольких платформах).</a:t>
            </a:r>
          </a:p>
          <a:p>
            <a:pPr>
              <a:lnSpc>
                <a:spcPct val="120000"/>
              </a:lnSpc>
            </a:pPr>
            <a:r>
              <a:rPr lang="ru-RU" sz="1500"/>
              <a:t>78% устных переводчиков признают, что смогли бы переводить чаще, если бы им давали больше работы.</a:t>
            </a:r>
          </a:p>
          <a:p>
            <a:pPr>
              <a:lnSpc>
                <a:spcPct val="120000"/>
              </a:lnSpc>
            </a:pPr>
            <a:r>
              <a:rPr lang="ru-RU" sz="1500"/>
              <a:t>Для устных переводчиков также на платформах есть встроенная система управления проектами, как и для письменных переводчиков, однако все упирается при этом в самого устного переводчика, насколько он готов к современным требованиям эффективности, готов учиться чему-то новому и присутствовать на нескольких таких платформах для удаленного устного перевода.</a:t>
            </a:r>
          </a:p>
          <a:p>
            <a:pPr>
              <a:lnSpc>
                <a:spcPct val="120000"/>
              </a:lnSpc>
            </a:pPr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375981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67724-7E1B-50E2-90DA-5BBFF7EA1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снимок экрана, диаграмма, текст, круг&#10;&#10;Автоматически созданное описание">
            <a:extLst>
              <a:ext uri="{FF2B5EF4-FFF2-40B4-BE49-F238E27FC236}">
                <a16:creationId xmlns:a16="http://schemas.microsoft.com/office/drawing/2014/main" id="{730CE433-15BA-DD1C-D0B5-9F5998EDD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255" y="476934"/>
            <a:ext cx="10443489" cy="5904132"/>
          </a:xfrm>
        </p:spPr>
      </p:pic>
    </p:spTree>
    <p:extLst>
      <p:ext uri="{BB962C8B-B14F-4D97-AF65-F5344CB8AC3E}">
        <p14:creationId xmlns:p14="http://schemas.microsoft.com/office/powerpoint/2010/main" val="20162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204EA-86B2-2650-A50E-53F3DC75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C729156-8B65-5771-5E3C-46CA76928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79" y="817300"/>
            <a:ext cx="11632041" cy="4730883"/>
          </a:xfrm>
        </p:spPr>
      </p:pic>
    </p:spTree>
    <p:extLst>
      <p:ext uri="{BB962C8B-B14F-4D97-AF65-F5344CB8AC3E}">
        <p14:creationId xmlns:p14="http://schemas.microsoft.com/office/powerpoint/2010/main" val="284522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4FDB5-25D2-190F-7A17-A19ECE73C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5FBA94E-63E9-FDED-4055-0C202E2C2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058" y="605480"/>
            <a:ext cx="10885063" cy="5597611"/>
          </a:xfrm>
        </p:spPr>
      </p:pic>
    </p:spTree>
    <p:extLst>
      <p:ext uri="{BB962C8B-B14F-4D97-AF65-F5344CB8AC3E}">
        <p14:creationId xmlns:p14="http://schemas.microsoft.com/office/powerpoint/2010/main" val="1588975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2B2C9-AC2D-DBE9-A2DC-291F3F2A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снимок экрана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3D49D438-A7B4-8D1C-A04F-EEB74AA29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975" y="916367"/>
            <a:ext cx="11774050" cy="4693600"/>
          </a:xfrm>
        </p:spPr>
      </p:pic>
    </p:spTree>
    <p:extLst>
      <p:ext uri="{BB962C8B-B14F-4D97-AF65-F5344CB8AC3E}">
        <p14:creationId xmlns:p14="http://schemas.microsoft.com/office/powerpoint/2010/main" val="232819695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Earth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511</Words>
  <Application>Microsoft Macintosh PowerPoint</Application>
  <PresentationFormat>Широкоэкранный</PresentationFormat>
  <Paragraphs>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system-ui</vt:lpstr>
      <vt:lpstr>Trade Gothic Next Cond</vt:lpstr>
      <vt:lpstr>Trade Gothic Next Light</vt:lpstr>
      <vt:lpstr>PortalVTI</vt:lpstr>
      <vt:lpstr>Устный переводчик онлайн</vt:lpstr>
      <vt:lpstr>Презентация PowerPoint</vt:lpstr>
      <vt:lpstr>Почему тенденция работать удаленно продолжится</vt:lpstr>
      <vt:lpstr>Объемы работы устного переводчика онлайн</vt:lpstr>
      <vt:lpstr>Статистика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беспокоит устных переводчиков?</vt:lpstr>
      <vt:lpstr>плохое или временами плохое качество звука при удаленном устном переводе, особенно при синхронном переводе</vt:lpstr>
      <vt:lpstr>Искусственный интеллект: применение для устного перевода онлайн</vt:lpstr>
      <vt:lpstr>Полезные программы для устного перевода</vt:lpstr>
      <vt:lpstr>Полезное ПО для устного переводчика(согласно опросам)</vt:lpstr>
      <vt:lpstr>Составлено по материалам на платформе Proz.com</vt:lpstr>
      <vt:lpstr>Тех.оснащение современного устного переводчика</vt:lpstr>
      <vt:lpstr>И последнее:</vt:lpstr>
      <vt:lpstr>Вопросы?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переводчик онлайн</dc:title>
  <dc:creator>a8020</dc:creator>
  <cp:lastModifiedBy>a8020</cp:lastModifiedBy>
  <cp:revision>3</cp:revision>
  <dcterms:created xsi:type="dcterms:W3CDTF">2025-01-21T17:34:36Z</dcterms:created>
  <dcterms:modified xsi:type="dcterms:W3CDTF">2025-01-21T20:01:57Z</dcterms:modified>
</cp:coreProperties>
</file>