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3"/>
    <p:sldId id="295" r:id="rId4"/>
    <p:sldId id="257" r:id="rId5"/>
    <p:sldId id="293" r:id="rId6"/>
    <p:sldId id="283" r:id="rId7"/>
    <p:sldId id="274" r:id="rId8"/>
    <p:sldId id="284" r:id="rId9"/>
    <p:sldId id="285" r:id="rId10"/>
    <p:sldId id="286" r:id="rId11"/>
    <p:sldId id="287" r:id="rId12"/>
    <p:sldId id="288" r:id="rId13"/>
    <p:sldId id="294" r:id="rId14"/>
    <p:sldId id="289" r:id="rId15"/>
    <p:sldId id="290" r:id="rId16"/>
    <p:sldId id="259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FFFFFF"/>
    <a:srgbClr val="03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338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Arial" panose="020B060402020202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Arial" panose="020B0604020202020204" pitchFamily="34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A9F870D1-2918-4862-BF05-54AC3040F8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defRPr>
            </a:lvl1pPr>
          </a:lstStyle>
          <a:p>
            <a:fld id="{28E7AAA1-2B6D-44C1-A6CB-927B761BD8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896181" y="1753505"/>
            <a:ext cx="5327334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4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„Умные слова“ - ключ к оптимизации</a:t>
            </a:r>
            <a:endParaRPr lang="ru-RU" altLang="zh-CN" sz="44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04451" y="4298913"/>
            <a:ext cx="4911725" cy="3987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810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Кафедра перевода и переводоведения </a:t>
            </a:r>
            <a:endParaRPr lang="ru-RU" sz="2400" b="1" dirty="0">
              <a:solidFill>
                <a:srgbClr val="03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04165" y="4977728"/>
            <a:ext cx="664845" cy="39878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38100">
            <a:solidFill>
              <a:srgbClr val="333333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03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ИГУ</a:t>
            </a:r>
            <a:endParaRPr lang="ru-RU" sz="2000" dirty="0" smtClean="0">
              <a:solidFill>
                <a:srgbClr val="030000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连接符 6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5689153" y="4071428"/>
            <a:ext cx="5796000" cy="2"/>
          </a:xfrm>
          <a:prstGeom prst="line">
            <a:avLst/>
          </a:prstGeom>
          <a:ln w="190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809" y="1728241"/>
            <a:ext cx="3924981" cy="3562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Снимок экрана 2023-01-30 в 08.51.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8065" y="583565"/>
            <a:ext cx="10136505" cy="5398770"/>
          </a:xfrm>
          <a:prstGeom prst="rect">
            <a:avLst/>
          </a:prstGeom>
          <a:effectLst>
            <a:outerShdw blurRad="342900" dist="304800" dir="5400000" algn="ctr" rotWithShape="0">
              <a:srgbClr val="000000">
                <a:alpha val="71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Снимок экрана 2023-01-30 в 08.57.5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6005" y="303530"/>
            <a:ext cx="10307955" cy="6251575"/>
          </a:xfrm>
          <a:prstGeom prst="rect">
            <a:avLst/>
          </a:prstGeom>
          <a:effectLst>
            <a:outerShdw blurRad="203200" dist="266700" dir="5400000" algn="ctr" rotWithShape="0">
              <a:srgbClr val="000000">
                <a:alpha val="77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247775" y="1413510"/>
            <a:ext cx="86645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При обработке контента </a:t>
            </a:r>
            <a:r>
              <a:rPr lang="ru-RU" altLang="en-US"/>
              <a:t>уделяется</a:t>
            </a:r>
            <a:r>
              <a:rPr lang="en-US"/>
              <a:t> особое внимание сохранению форматирования, тегов и плейсхолдеров, которые нельзя переводить. Вам больше не придётся тратить много времени на «починку» форматирования и исправление ошибок.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1196340" y="346075"/>
            <a:ext cx="6965315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ru-RU" altLang="en-US" sz="280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  <a:alpha val="40000"/>
                    </a:schemeClr>
                  </a:outerShdw>
                </a:effectLst>
                <a:latin typeface="Copperplate Regular" panose="02000504000000020004" charset="0"/>
                <a:cs typeface="Copperplate Regular" panose="02000504000000020004" charset="0"/>
              </a:rPr>
              <a:t>Плейсхолдеры</a:t>
            </a:r>
            <a:endParaRPr lang="ru-RU" altLang="en-US" sz="280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  <a:alpha val="40000"/>
                  </a:schemeClr>
                </a:outerShdw>
              </a:effectLst>
              <a:latin typeface="Copperplate Regular" panose="02000504000000020004" charset="0"/>
              <a:cs typeface="Copperplate Regular" panose="020005040000000200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796665" y="3408680"/>
            <a:ext cx="70554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Автоматическая сегментация абзацев ускоряет обработку длинных текстов: благодаря ей нужно будет работать только с измененными фрагментами текста. Сегментировать можно тексты на разных языках и с учётом разных правил пунктуации, чтобы перевод и сопоставление с памятью переводов были эффективными.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6990080" y="2726690"/>
            <a:ext cx="38881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800">
                <a:latin typeface="Copperplate Regular" panose="02000504000000020004" charset="0"/>
                <a:cs typeface="Copperplate Regular" panose="02000504000000020004" charset="0"/>
              </a:rPr>
              <a:t>Сегментация</a:t>
            </a:r>
            <a:endParaRPr lang="ru-RU" altLang="en-US" sz="2800">
              <a:latin typeface="Copperplate Regular" panose="02000504000000020004" charset="0"/>
              <a:cs typeface="Copperplate Regular" panose="020005040000000200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Снимок экрана 2023-01-30 в 08.58.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3765" y="454660"/>
            <a:ext cx="10782935" cy="5369560"/>
          </a:xfrm>
          <a:prstGeom prst="rect">
            <a:avLst/>
          </a:prstGeom>
          <a:effectLst>
            <a:outerShdw blurRad="241300" dist="190500" dir="5400000" algn="ctr" rotWithShape="0">
              <a:srgbClr val="000000">
                <a:alpha val="84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Снимок экрана 2023-01-30 в 08.59.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430" y="545465"/>
            <a:ext cx="10832465" cy="5336540"/>
          </a:xfrm>
          <a:prstGeom prst="rect">
            <a:avLst/>
          </a:prstGeom>
          <a:effectLst>
            <a:outerShdw blurRad="177800" dist="304800" dir="5400000" algn="ctr" rotWithShape="0">
              <a:srgbClr val="000000">
                <a:alpha val="8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7056" y="534943"/>
            <a:ext cx="4366124" cy="436624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672963" y="5282308"/>
            <a:ext cx="4920615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72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Вопросы?</a:t>
            </a:r>
            <a:endParaRPr lang="ru-RU" altLang="en-US" sz="72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70809" y="-2156254"/>
            <a:ext cx="970486" cy="173147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808990" y="890270"/>
            <a:ext cx="956945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/>
              <a:t>В Smartcat для перевода используется оптимальное сочетание технологий, благодаря которому нам удалось оптимизировать качество, эффективность и затраты. Вместе они называются Умными словами. Умные слова — это слова, на которых вы экономите деньги или время.</a:t>
            </a:r>
            <a:endParaRPr lang="en-US"/>
          </a:p>
          <a:p>
            <a:endParaRPr lang="en-US"/>
          </a:p>
          <a:p>
            <a:r>
              <a:rPr lang="en-US"/>
              <a:t>Умные слова — более гибкая система, чем традиционные ТМ с их ограничениями. Умные слова можно израсходовать на использование памяти переводов (TM) или машинного перевода (MT). Это означает, что вы можете потратить все Умные слова за месяц на машинный перевод высочайшего класса — без дополнительной платы.</a:t>
            </a:r>
            <a:endParaRPr lang="en-US"/>
          </a:p>
          <a:p>
            <a:endParaRPr lang="en-US"/>
          </a:p>
          <a:p>
            <a:r>
              <a:rPr lang="en-US"/>
              <a:t>Когда </a:t>
            </a:r>
            <a:r>
              <a:rPr lang="ru-RU" altLang="en-US"/>
              <a:t>подключены</a:t>
            </a:r>
            <a:r>
              <a:rPr lang="en-US"/>
              <a:t> Умные слова в аккаунте, доступное количество будет указано в правом верхнем углу экрана. Уточнить количество Умных слов, доступных к покупке, можно в своём аккаунте, в разделе «Cервисы и приложения».</a:t>
            </a:r>
            <a:endParaRPr lang="en-US"/>
          </a:p>
          <a:p>
            <a:endParaRPr lang="en-US"/>
          </a:p>
          <a:p>
            <a:r>
              <a:rPr lang="en-US"/>
              <a:t>Каждый раз, когда вы используете TM, повторы или машинный перевод, вы расходуете Умные слова — столько, сколько слов было в сегменте оригинала.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0452" y="1151675"/>
            <a:ext cx="4643692" cy="4643815"/>
          </a:xfrm>
          <a:prstGeom prst="rect">
            <a:avLst/>
          </a:prstGeom>
        </p:spPr>
      </p:pic>
      <p:sp>
        <p:nvSpPr>
          <p:cNvPr id="10" name="文本框 9" descr="e7d195523061f1c0deeec63e560781cfd59afb0ea006f2a87ABB68BF51EA6619813959095094C18C62A12F549504892A4AAA8C1554C6663626E05CA27F281A14E6983772AFC3FB97135759321DEA3D704CB8FFD9D2544D20427D00997056F5C96BEB36E87B176A9A2B0208D5F0253CAA64F289E16775627845AD05F6A8DA43D217D906D92F737DD9"/>
          <p:cNvSpPr txBox="1"/>
          <p:nvPr/>
        </p:nvSpPr>
        <p:spPr>
          <a:xfrm>
            <a:off x="920115" y="3416300"/>
            <a:ext cx="449643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dirty="0" smtClean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Умные слова</a:t>
            </a:r>
            <a:endParaRPr lang="ru-RU" altLang="en-US" sz="2800" b="1" dirty="0" smtClean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连接符 14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7773985" y="1969315"/>
            <a:ext cx="3600000" cy="2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7773985" y="3145843"/>
            <a:ext cx="3600000" cy="2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7773985" y="4304081"/>
            <a:ext cx="3600000" cy="2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7874000" y="831215"/>
            <a:ext cx="33070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переводимый текст</a:t>
            </a:r>
            <a:endParaRPr lang="ru-RU" altLang="en-US" sz="28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138407" y="2552877"/>
            <a:ext cx="3480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28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память переводов</a:t>
            </a:r>
            <a:endParaRPr lang="ru-RU" altLang="zh-CN" sz="28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922040" y="3705375"/>
            <a:ext cx="36963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машинный перевод</a:t>
            </a:r>
            <a:endParaRPr lang="zh-CN" altLang="en-US" sz="28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080770" y="834390"/>
            <a:ext cx="66948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Первый уровень — лучшие в своем роде технологии машинного перевода от Amazon, DeepL, Google и не только. Более совершенный машинный перевод позволяет тратить меньше времени на постредактирование. </a:t>
            </a:r>
            <a:endParaRPr lang="en-US"/>
          </a:p>
        </p:txBody>
      </p:sp>
      <p:sp>
        <p:nvSpPr>
          <p:cNvPr id="3" name="Text Box 2"/>
          <p:cNvSpPr txBox="1"/>
          <p:nvPr/>
        </p:nvSpPr>
        <p:spPr>
          <a:xfrm>
            <a:off x="4376420" y="2392045"/>
            <a:ext cx="7299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Второй уровень — оптимизированная память переводов в аккаунте. Чем больше </a:t>
            </a:r>
            <a:r>
              <a:rPr lang="ru-RU" altLang="en-US"/>
              <a:t>переводить</a:t>
            </a:r>
            <a:r>
              <a:rPr lang="en-US"/>
              <a:t> в Smartcat, тем эффективнее работает память переводов, а значит, перевод занимает меньше времени и улучшаются его качество и единообразие.</a:t>
            </a:r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20090" y="3988435"/>
            <a:ext cx="669417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Выборочное постредактирование машинного перевода позволяет непрерывно улучшать качество текста. Это позволяет исправлять машинный перевод по мере необходимости, таким образом обучая движок. Если одна и та же строка повторяется, используется уже отредактированный вариант перевода.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196340" y="1175385"/>
            <a:ext cx="96431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600"/>
              <a:t>Интеллектуальная маршрутизация МП использует только те соответствия от поставщиков МП, которые наилучшим образом будут отражать предметную область, языковую пару и т.д.</a:t>
            </a:r>
            <a:endParaRPr lang="ru-RU" altLang="en-US"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 descr="e7d195523061f1c0deeec63e560781cfd59afb0ea006f2a87ABB68BF51EA6619813959095094C18C62A12F549504892A4AAA8C1554C6663626E05CA27F281A14E6983772AFC3FB97135759321DEA3D7047B2D20B121D4E05A6D0F227958A32026FEBB3ABD36322023181A2FF8EA235E789B1C6FF9A70CDD2C90B48B40EB7806F7806DF616AB3CE63"/>
          <p:cNvCxnSpPr/>
          <p:nvPr/>
        </p:nvCxnSpPr>
        <p:spPr>
          <a:xfrm flipH="1">
            <a:off x="1793809" y="1256083"/>
            <a:ext cx="3600000" cy="2"/>
          </a:xfrm>
          <a:prstGeom prst="line">
            <a:avLst/>
          </a:prstGeom>
          <a:ln w="6350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818984" y="417492"/>
            <a:ext cx="354965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en-US" sz="4000" b="1" dirty="0">
                <a:solidFill>
                  <a:srgbClr val="333333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Умные слова</a:t>
            </a:r>
            <a:endParaRPr lang="ru-RU" altLang="en-US" sz="4000" b="1" dirty="0">
              <a:solidFill>
                <a:srgbClr val="333333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422" y="213635"/>
            <a:ext cx="1152112" cy="115214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70809" y="-2156254"/>
            <a:ext cx="970486" cy="1731477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: 圆角 2"/>
          <p:cNvSpPr/>
          <p:nvPr/>
        </p:nvSpPr>
        <p:spPr>
          <a:xfrm>
            <a:off x="4625198" y="2468681"/>
            <a:ext cx="3308351" cy="3632200"/>
          </a:xfrm>
          <a:prstGeom prst="roundRect">
            <a:avLst>
              <a:gd name="adj" fmla="val 5151"/>
            </a:avLst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141043" y="2644972"/>
            <a:ext cx="3066869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ru-RU" altLang="zh-C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Создание проектов для решения различных задач</a:t>
            </a:r>
            <a:endParaRPr lang="ru-RU" altLang="zh-CN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9131" y="4214656"/>
            <a:ext cx="2982424" cy="10737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ru-RU" altLang="en-US" sz="1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</a:rPr>
              <a:t>- простые проекты;</a:t>
            </a:r>
            <a:endParaRPr lang="ru-RU" altLang="en-US" sz="1400" dirty="0">
              <a:solidFill>
                <a:srgbClr val="333333"/>
              </a:solidFill>
              <a:latin typeface="Arial" panose="020B0604020202020204" pitchFamily="34" charset="0"/>
              <a:ea typeface="+mj-ea"/>
            </a:endParaRPr>
          </a:p>
          <a:p>
            <a:pPr algn="just">
              <a:lnSpc>
                <a:spcPct val="114000"/>
              </a:lnSpc>
            </a:pPr>
            <a:r>
              <a:rPr lang="ru-RU" altLang="en-US" sz="1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</a:rPr>
              <a:t>- сложные проекты;</a:t>
            </a:r>
            <a:endParaRPr lang="ru-RU" altLang="en-US" sz="1400" dirty="0">
              <a:solidFill>
                <a:srgbClr val="333333"/>
              </a:solidFill>
              <a:latin typeface="Arial" panose="020B0604020202020204" pitchFamily="34" charset="0"/>
              <a:ea typeface="+mj-ea"/>
            </a:endParaRPr>
          </a:p>
          <a:p>
            <a:pPr algn="just">
              <a:lnSpc>
                <a:spcPct val="114000"/>
              </a:lnSpc>
            </a:pPr>
            <a:r>
              <a:rPr lang="ru-RU" altLang="en-US" sz="1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</a:rPr>
              <a:t>- интеграции (например, </a:t>
            </a:r>
            <a:r>
              <a:rPr lang="en-US" altLang="ru-RU" sz="1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</a:rPr>
              <a:t>Google Docs)</a:t>
            </a:r>
            <a:endParaRPr lang="en-US" altLang="ru-RU" sz="1400" dirty="0">
              <a:solidFill>
                <a:srgbClr val="333333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2" name="矩形: 圆角 2"/>
          <p:cNvSpPr/>
          <p:nvPr/>
        </p:nvSpPr>
        <p:spPr>
          <a:xfrm>
            <a:off x="1083168" y="2489001"/>
            <a:ext cx="3308351" cy="3632200"/>
          </a:xfrm>
          <a:prstGeom prst="roundRect">
            <a:avLst>
              <a:gd name="adj" fmla="val 5151"/>
            </a:avLst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/>
        </p:nvSpPr>
        <p:spPr>
          <a:xfrm>
            <a:off x="8167228" y="2468681"/>
            <a:ext cx="3308351" cy="3632200"/>
          </a:xfrm>
          <a:prstGeom prst="roundRect">
            <a:avLst>
              <a:gd name="adj" fmla="val 5151"/>
            </a:avLst>
          </a:prstGeom>
          <a:noFill/>
          <a:ln w="38100"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1"/>
          <p:cNvSpPr txBox="1"/>
          <p:nvPr/>
        </p:nvSpPr>
        <p:spPr>
          <a:xfrm>
            <a:off x="4745938" y="2644972"/>
            <a:ext cx="3066869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ru-RU" altLang="zh-CN" sz="2400" b="1" dirty="0">
                <a:solidFill>
                  <a:srgbClr val="333333"/>
                </a:solidFill>
                <a:latin typeface="Arial" panose="020B0604020202020204" pitchFamily="34" charset="0"/>
              </a:rPr>
              <a:t>Машинный перевод</a:t>
            </a:r>
            <a:endParaRPr lang="ru-RU" altLang="zh-CN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8287968" y="2646242"/>
            <a:ext cx="3066869" cy="15684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ru-RU" sz="2400" b="1" dirty="0">
                <a:solidFill>
                  <a:srgbClr val="333333"/>
                </a:solidFill>
                <a:latin typeface="Arial" panose="020B0604020202020204" pitchFamily="34" charset="0"/>
              </a:rPr>
              <a:t>API (</a:t>
            </a:r>
            <a:r>
              <a:rPr lang="ru-RU" altLang="en-US" sz="2400" b="1" dirty="0">
                <a:solidFill>
                  <a:srgbClr val="333333"/>
                </a:solidFill>
                <a:latin typeface="Arial" panose="020B0604020202020204" pitchFamily="34" charset="0"/>
              </a:rPr>
              <a:t>взаимодействие одного ПО с другим)</a:t>
            </a:r>
            <a:endParaRPr lang="ru-RU" altLang="en-US" sz="2400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  <p:sp>
        <p:nvSpPr>
          <p:cNvPr id="16" name="文本框 12"/>
          <p:cNvSpPr txBox="1"/>
          <p:nvPr/>
        </p:nvSpPr>
        <p:spPr>
          <a:xfrm>
            <a:off x="4788161" y="4354991"/>
            <a:ext cx="2982424" cy="13188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just">
              <a:lnSpc>
                <a:spcPct val="114000"/>
              </a:lnSpc>
            </a:pPr>
            <a:r>
              <a:rPr lang="ru-RU" altLang="en-US" sz="1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</a:rPr>
              <a:t>Запуск портала МП на уровне компании</a:t>
            </a:r>
            <a:endParaRPr lang="ru-RU" altLang="en-US" sz="1400" dirty="0">
              <a:solidFill>
                <a:srgbClr val="333333"/>
              </a:solidFill>
              <a:latin typeface="Arial" panose="020B0604020202020204" pitchFamily="34" charset="0"/>
              <a:ea typeface="+mj-ea"/>
            </a:endParaRPr>
          </a:p>
          <a:p>
            <a:pPr algn="just">
              <a:lnSpc>
                <a:spcPct val="114000"/>
              </a:lnSpc>
            </a:pPr>
            <a:endParaRPr lang="ru-RU" altLang="en-US" sz="1400" dirty="0">
              <a:solidFill>
                <a:srgbClr val="333333"/>
              </a:solidFill>
              <a:latin typeface="Arial" panose="020B0604020202020204" pitchFamily="34" charset="0"/>
              <a:ea typeface="+mj-ea"/>
            </a:endParaRPr>
          </a:p>
          <a:p>
            <a:pPr algn="just">
              <a:lnSpc>
                <a:spcPct val="114000"/>
              </a:lnSpc>
            </a:pPr>
            <a:r>
              <a:rPr lang="ru-RU" altLang="en-US" sz="1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</a:rPr>
              <a:t>Плюсы: прозрачность, консистентность</a:t>
            </a:r>
            <a:endParaRPr lang="ru-RU" altLang="en-US" sz="1400" dirty="0">
              <a:solidFill>
                <a:srgbClr val="333333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17" name="文本框 12"/>
          <p:cNvSpPr txBox="1"/>
          <p:nvPr/>
        </p:nvSpPr>
        <p:spPr>
          <a:xfrm>
            <a:off x="8314316" y="4354991"/>
            <a:ext cx="2982424" cy="5822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14000"/>
              </a:lnSpc>
            </a:pPr>
            <a:r>
              <a:rPr lang="ru-RU" altLang="en-US" sz="1400" dirty="0">
                <a:solidFill>
                  <a:srgbClr val="333333"/>
                </a:solidFill>
                <a:latin typeface="Arial" panose="020B0604020202020204" pitchFamily="34" charset="0"/>
                <a:ea typeface="+mj-ea"/>
              </a:rPr>
              <a:t>Поддержка перевода в реальном времени (чаты, форуму и т.д.)</a:t>
            </a:r>
            <a:endParaRPr lang="ru-RU" altLang="en-US" sz="1400" dirty="0">
              <a:solidFill>
                <a:srgbClr val="333333"/>
              </a:solidFill>
              <a:latin typeface="Arial" panose="020B0604020202020204" pitchFamily="34" charset="0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1904365" y="1021080"/>
            <a:ext cx="91408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3200"/>
              <a:t>Быстрый перевод в браузере посредством расширения </a:t>
            </a:r>
            <a:r>
              <a:rPr lang="en-US" altLang="ru-RU" sz="3200"/>
              <a:t>Chrome</a:t>
            </a:r>
            <a:endParaRPr lang="en-US" altLang="ru-RU" sz="3200"/>
          </a:p>
        </p:txBody>
      </p:sp>
      <p:pic>
        <p:nvPicPr>
          <p:cNvPr id="3" name="Picture 2" descr="Снимок экрана 2023-01-30 в 08.46.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22905" y="2097405"/>
            <a:ext cx="6346190" cy="4448810"/>
          </a:xfrm>
          <a:prstGeom prst="rect">
            <a:avLst/>
          </a:prstGeom>
          <a:effectLst>
            <a:outerShdw blurRad="406400" dist="50800" dir="9000000" algn="ctr" rotWithShape="0">
              <a:srgbClr val="000000">
                <a:alpha val="69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Снимок экрана 2023-01-30 в 08.49.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74290" y="763270"/>
            <a:ext cx="6685280" cy="5170805"/>
          </a:xfrm>
          <a:prstGeom prst="rect">
            <a:avLst/>
          </a:prstGeom>
          <a:effectLst>
            <a:outerShdw blurRad="330200" dist="50800" dir="5400000" algn="ctr" rotWithShape="0">
              <a:srgbClr val="000000">
                <a:alpha val="78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 descr="Снимок экрана 2023-01-30 в 08.50.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7315" y="596265"/>
            <a:ext cx="9653905" cy="5400675"/>
          </a:xfrm>
          <a:prstGeom prst="rect">
            <a:avLst/>
          </a:prstGeom>
          <a:effectLst>
            <a:outerShdw blurRad="304800" dist="114300" dir="5400000" algn="ctr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Arial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2836</Words>
  <Application>WPS Presentation</Application>
  <PresentationFormat>宽屏</PresentationFormat>
  <Paragraphs>62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2" baseType="lpstr">
      <vt:lpstr>Arial</vt:lpstr>
      <vt:lpstr>SimSun</vt:lpstr>
      <vt:lpstr>Wingdings</vt:lpstr>
      <vt:lpstr>Microsoft YaHei</vt:lpstr>
      <vt:lpstr>汉仪旗黑</vt:lpstr>
      <vt:lpstr>Calibri</vt:lpstr>
      <vt:lpstr>Helvetica Neue</vt:lpstr>
      <vt:lpstr>宋体-简</vt:lpstr>
      <vt:lpstr>Arial Unicode MS</vt:lpstr>
      <vt:lpstr>SimSun</vt:lpstr>
      <vt:lpstr>Brush Script MT</vt:lpstr>
      <vt:lpstr>Heiti TC Light</vt:lpstr>
      <vt:lpstr>Hiragino Sans GB W3</vt:lpstr>
      <vt:lpstr>Bangla MN Regular</vt:lpstr>
      <vt:lpstr>Al Nile Regular</vt:lpstr>
      <vt:lpstr>Copperplate Regular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mariyaruzhnikova</cp:lastModifiedBy>
  <cp:revision>52</cp:revision>
  <dcterms:created xsi:type="dcterms:W3CDTF">2023-01-30T15:52:29Z</dcterms:created>
  <dcterms:modified xsi:type="dcterms:W3CDTF">2023-01-30T15:52:29Z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1033-4.8.1.7842</vt:lpwstr>
  </property>
  <property fmtid="{D5CDD505-2E9C-101B-9397-08002B2CF9AE}" pid="3" name="ICV">
    <vt:lpwstr>4BA82450D29B41A091FC59855565736B</vt:lpwstr>
  </property>
</Properties>
</file>