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78" r:id="rId7"/>
    <p:sldId id="279" r:id="rId8"/>
    <p:sldId id="265" r:id="rId9"/>
    <p:sldId id="267" r:id="rId10"/>
    <p:sldId id="277" r:id="rId11"/>
    <p:sldId id="273" r:id="rId12"/>
    <p:sldId id="280" r:id="rId13"/>
    <p:sldId id="274" r:id="rId14"/>
    <p:sldId id="258" r:id="rId15"/>
    <p:sldId id="272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56" autoAdjust="0"/>
    <p:restoredTop sz="94660"/>
  </p:normalViewPr>
  <p:slideViewPr>
    <p:cSldViewPr snapToGrid="0">
      <p:cViewPr>
        <p:scale>
          <a:sx n="76" d="100"/>
          <a:sy n="76" d="100"/>
        </p:scale>
        <p:origin x="-36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3200400"/>
            <a:ext cx="100584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4724400"/>
            <a:ext cx="9144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3030-25AC-476B-902F-16C3C6DFB4AA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2763-FDBE-4D36-B420-1577CC7E753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685800"/>
            <a:ext cx="9652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3030-25AC-476B-902F-16C3C6DFB4AA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2763-FDBE-4D36-B420-1577CC7E75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000" y="685802"/>
            <a:ext cx="24384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685801"/>
            <a:ext cx="7620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3030-25AC-476B-902F-16C3C6DFB4AA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2763-FDBE-4D36-B420-1577CC7E75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3030-25AC-476B-902F-16C3C6DFB4AA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2763-FDBE-4D36-B420-1577CC7E75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276600"/>
            <a:ext cx="100584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4953000"/>
            <a:ext cx="9144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3030-25AC-476B-902F-16C3C6DFB4AA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2763-FDBE-4D36-B420-1577CC7E753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3030-25AC-476B-902F-16C3C6DFB4AA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2763-FDBE-4D36-B420-1577CC7E75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9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19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3030-25AC-476B-902F-16C3C6DFB4AA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2763-FDBE-4D36-B420-1577CC7E7534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119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935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3030-25AC-476B-902F-16C3C6DFB4AA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2763-FDBE-4D36-B420-1577CC7E75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3030-25AC-476B-902F-16C3C6DFB4AA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2763-FDBE-4D36-B420-1577CC7E75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7821" y="457201"/>
            <a:ext cx="6126579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2" y="457200"/>
            <a:ext cx="3564876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3030-25AC-476B-902F-16C3C6DFB4AA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2763-FDBE-4D36-B420-1577CC7E7534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871259" y="2514336"/>
            <a:ext cx="3810000" cy="2117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936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320" y="457200"/>
            <a:ext cx="100584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856" y="3505200"/>
            <a:ext cx="98552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3030-25AC-476B-902F-16C3C6DFB4AA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2763-FDBE-4D36-B420-1577CC7E75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24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685800"/>
            <a:ext cx="100584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31200" y="620877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22B3030-25AC-476B-902F-16C3C6DFB4AA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5999" y="6208777"/>
            <a:ext cx="6498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5687569"/>
            <a:ext cx="101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03EC2763-FDBE-4D36-B420-1577CC7E753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1036320" y="0"/>
            <a:ext cx="100584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1947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Типологическая морфологическая классификация языков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Классификация </a:t>
            </a:r>
            <a:r>
              <a:rPr lang="ru-RU" dirty="0">
                <a:solidFill>
                  <a:srgbClr val="FF0000"/>
                </a:solidFill>
              </a:rPr>
              <a:t>п</a:t>
            </a:r>
            <a:r>
              <a:rPr lang="ru-RU" dirty="0" smtClean="0">
                <a:solidFill>
                  <a:srgbClr val="FF0000"/>
                </a:solidFill>
              </a:rPr>
              <a:t>о степени сложности морфемного состава слова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352801"/>
            <a:ext cx="10515600" cy="282416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1. Аналитические языки;</a:t>
            </a:r>
          </a:p>
          <a:p>
            <a:pPr marL="0" indent="0">
              <a:buNone/>
            </a:pPr>
            <a:r>
              <a:rPr lang="ru-RU" dirty="0" smtClean="0"/>
              <a:t>2. Синтетические языки;</a:t>
            </a:r>
          </a:p>
          <a:p>
            <a:pPr marL="0" indent="0">
              <a:buNone/>
            </a:pPr>
            <a:r>
              <a:rPr lang="ru-RU" dirty="0" smtClean="0"/>
              <a:t>3. Полисинтетические языки.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436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Аналитические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↔ </a:t>
            </a:r>
            <a:r>
              <a:rPr lang="ru-RU" dirty="0">
                <a:solidFill>
                  <a:srgbClr val="FF0000"/>
                </a:solidFill>
              </a:rPr>
              <a:t>синтетические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111111"/>
                </a:solidFill>
                <a:latin typeface="Georgia" panose="02040502050405020303" pitchFamily="18" charset="0"/>
              </a:rPr>
              <a:t>В языках </a:t>
            </a:r>
            <a:r>
              <a:rPr lang="ru-RU" dirty="0">
                <a:solidFill>
                  <a:srgbClr val="111111"/>
                </a:solidFill>
                <a:latin typeface="Georgia" panose="02040502050405020303" pitchFamily="18" charset="0"/>
              </a:rPr>
              <a:t>синтетического строя слово, будучи вынутым из предложения, сохраняет свою грамматическую характеристику. </a:t>
            </a:r>
            <a:endParaRPr lang="ru-RU" dirty="0" smtClean="0">
              <a:solidFill>
                <a:srgbClr val="111111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111111"/>
                </a:solidFill>
                <a:latin typeface="Georgia" panose="02040502050405020303" pitchFamily="18" charset="0"/>
              </a:rPr>
              <a:t>Лат.: </a:t>
            </a:r>
            <a:r>
              <a:rPr lang="ru-RU" i="1" dirty="0" err="1" smtClean="0">
                <a:solidFill>
                  <a:srgbClr val="111111"/>
                </a:solidFill>
                <a:latin typeface="Georgia" panose="02040502050405020303" pitchFamily="18" charset="0"/>
              </a:rPr>
              <a:t>filium</a:t>
            </a:r>
            <a:r>
              <a:rPr lang="ru-RU" dirty="0">
                <a:solidFill>
                  <a:srgbClr val="111111"/>
                </a:solidFill>
                <a:latin typeface="Georgia" panose="02040502050405020303" pitchFamily="18" charset="0"/>
              </a:rPr>
              <a:t> </a:t>
            </a:r>
            <a:r>
              <a:rPr lang="ru-RU" dirty="0" smtClean="0">
                <a:solidFill>
                  <a:srgbClr val="111111"/>
                </a:solidFill>
                <a:latin typeface="Georgia" panose="02040502050405020303" pitchFamily="18" charset="0"/>
              </a:rPr>
              <a:t>ЛЗ </a:t>
            </a:r>
            <a:r>
              <a:rPr lang="en-US" dirty="0" smtClean="0">
                <a:solidFill>
                  <a:srgbClr val="111111"/>
                </a:solidFill>
                <a:latin typeface="Georgia" panose="02040502050405020303" pitchFamily="18" charset="0"/>
              </a:rPr>
              <a:t>‘</a:t>
            </a:r>
            <a:r>
              <a:rPr lang="ru-RU" dirty="0" smtClean="0">
                <a:solidFill>
                  <a:srgbClr val="111111"/>
                </a:solidFill>
                <a:latin typeface="Georgia" panose="02040502050405020303" pitchFamily="18" charset="0"/>
              </a:rPr>
              <a:t>сын</a:t>
            </a:r>
            <a:r>
              <a:rPr lang="en-US" dirty="0" smtClean="0">
                <a:solidFill>
                  <a:srgbClr val="111111"/>
                </a:solidFill>
                <a:latin typeface="Georgia" panose="02040502050405020303" pitchFamily="18" charset="0"/>
              </a:rPr>
              <a:t>’</a:t>
            </a:r>
            <a:r>
              <a:rPr lang="ru-RU" dirty="0" smtClean="0">
                <a:solidFill>
                  <a:srgbClr val="111111"/>
                </a:solidFill>
                <a:latin typeface="Georgia" panose="02040502050405020303" pitchFamily="18" charset="0"/>
              </a:rPr>
              <a:t>+ </a:t>
            </a:r>
            <a:r>
              <a:rPr lang="ru-RU" dirty="0">
                <a:solidFill>
                  <a:srgbClr val="111111"/>
                </a:solidFill>
                <a:latin typeface="Georgia" panose="02040502050405020303" pitchFamily="18" charset="0"/>
              </a:rPr>
              <a:t>существительное</a:t>
            </a:r>
            <a:r>
              <a:rPr lang="ru-RU" dirty="0" smtClean="0">
                <a:solidFill>
                  <a:srgbClr val="111111"/>
                </a:solidFill>
                <a:latin typeface="Georgia" panose="02040502050405020303" pitchFamily="18" charset="0"/>
              </a:rPr>
              <a:t>,</a:t>
            </a:r>
          </a:p>
          <a:p>
            <a:pPr marL="0" indent="0">
              <a:buNone/>
            </a:pPr>
            <a:r>
              <a:rPr lang="ru-RU" dirty="0">
                <a:solidFill>
                  <a:srgbClr val="111111"/>
                </a:solidFill>
                <a:latin typeface="Georgia" panose="02040502050405020303" pitchFamily="18" charset="0"/>
              </a:rPr>
              <a:t> </a:t>
            </a:r>
            <a:r>
              <a:rPr lang="ru-RU" dirty="0" smtClean="0">
                <a:solidFill>
                  <a:srgbClr val="111111"/>
                </a:solidFill>
                <a:latin typeface="Georgia" panose="02040502050405020303" pitchFamily="18" charset="0"/>
              </a:rPr>
              <a:t>                                         </a:t>
            </a:r>
            <a:r>
              <a:rPr lang="ru-RU" dirty="0" err="1" smtClean="0">
                <a:solidFill>
                  <a:srgbClr val="111111"/>
                </a:solidFill>
                <a:latin typeface="Georgia" panose="02040502050405020303" pitchFamily="18" charset="0"/>
              </a:rPr>
              <a:t>ед.число</a:t>
            </a:r>
            <a:r>
              <a:rPr lang="ru-RU" dirty="0" smtClean="0">
                <a:solidFill>
                  <a:srgbClr val="111111"/>
                </a:solidFill>
                <a:latin typeface="Georgia" panose="02040502050405020303" pitchFamily="18" charset="0"/>
              </a:rPr>
              <a:t>, </a:t>
            </a:r>
          </a:p>
          <a:p>
            <a:pPr marL="0" indent="0">
              <a:buNone/>
            </a:pPr>
            <a:r>
              <a:rPr lang="ru-RU" dirty="0">
                <a:solidFill>
                  <a:srgbClr val="111111"/>
                </a:solidFill>
                <a:latin typeface="Georgia" panose="02040502050405020303" pitchFamily="18" charset="0"/>
              </a:rPr>
              <a:t> </a:t>
            </a:r>
            <a:r>
              <a:rPr lang="ru-RU" dirty="0" smtClean="0">
                <a:solidFill>
                  <a:srgbClr val="111111"/>
                </a:solidFill>
                <a:latin typeface="Georgia" panose="02040502050405020303" pitchFamily="18" charset="0"/>
              </a:rPr>
              <a:t>                                         вин. падеж, </a:t>
            </a:r>
          </a:p>
          <a:p>
            <a:pPr marL="0" indent="0">
              <a:buNone/>
            </a:pPr>
            <a:r>
              <a:rPr lang="ru-RU" dirty="0">
                <a:solidFill>
                  <a:srgbClr val="111111"/>
                </a:solidFill>
                <a:latin typeface="Georgia" panose="02040502050405020303" pitchFamily="18" charset="0"/>
              </a:rPr>
              <a:t> </a:t>
            </a:r>
            <a:r>
              <a:rPr lang="ru-RU" dirty="0" smtClean="0">
                <a:solidFill>
                  <a:srgbClr val="111111"/>
                </a:solidFill>
                <a:latin typeface="Georgia" panose="02040502050405020303" pitchFamily="18" charset="0"/>
              </a:rPr>
              <a:t>                                         прямое дополнение,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111111"/>
                </a:solidFill>
                <a:latin typeface="Georgia" panose="02040502050405020303" pitchFamily="18" charset="0"/>
              </a:rPr>
              <a:t>                                          зависит </a:t>
            </a:r>
            <a:r>
              <a:rPr lang="ru-RU" dirty="0">
                <a:solidFill>
                  <a:srgbClr val="111111"/>
                </a:solidFill>
                <a:latin typeface="Georgia" panose="02040502050405020303" pitchFamily="18" charset="0"/>
              </a:rPr>
              <a:t>от сказуемого – </a:t>
            </a:r>
            <a:r>
              <a:rPr lang="ru-RU" dirty="0" err="1" smtClean="0">
                <a:solidFill>
                  <a:srgbClr val="111111"/>
                </a:solidFill>
                <a:latin typeface="Georgia" panose="02040502050405020303" pitchFamily="18" charset="0"/>
              </a:rPr>
              <a:t>перех</a:t>
            </a:r>
            <a:r>
              <a:rPr lang="ru-RU" dirty="0" smtClean="0">
                <a:solidFill>
                  <a:srgbClr val="111111"/>
                </a:solidFill>
                <a:latin typeface="Georgia" panose="02040502050405020303" pitchFamily="18" charset="0"/>
              </a:rPr>
              <a:t>. </a:t>
            </a:r>
            <a:r>
              <a:rPr lang="ru-RU" dirty="0">
                <a:solidFill>
                  <a:srgbClr val="111111"/>
                </a:solidFill>
                <a:latin typeface="Georgia" panose="02040502050405020303" pitchFamily="18" charset="0"/>
              </a:rPr>
              <a:t>г</a:t>
            </a:r>
            <a:r>
              <a:rPr lang="ru-RU" dirty="0" smtClean="0">
                <a:solidFill>
                  <a:srgbClr val="111111"/>
                </a:solidFill>
                <a:latin typeface="Georgia" panose="02040502050405020303" pitchFamily="18" charset="0"/>
              </a:rPr>
              <a:t>лаг. </a:t>
            </a:r>
          </a:p>
          <a:p>
            <a:r>
              <a:rPr lang="ru-RU" dirty="0" smtClean="0">
                <a:solidFill>
                  <a:srgbClr val="111111"/>
                </a:solidFill>
                <a:latin typeface="Georgia" panose="02040502050405020303" pitchFamily="18" charset="0"/>
              </a:rPr>
              <a:t>Словоформа </a:t>
            </a:r>
            <a:r>
              <a:rPr lang="ru-RU" dirty="0">
                <a:solidFill>
                  <a:srgbClr val="111111"/>
                </a:solidFill>
                <a:latin typeface="Georgia" panose="02040502050405020303" pitchFamily="18" charset="0"/>
              </a:rPr>
              <a:t>синтетических языков </a:t>
            </a:r>
            <a:r>
              <a:rPr lang="ru-RU" dirty="0" smtClean="0">
                <a:solidFill>
                  <a:srgbClr val="111111"/>
                </a:solidFill>
                <a:latin typeface="Georgia" panose="02040502050405020303" pitchFamily="18" charset="0"/>
              </a:rPr>
              <a:t>полноценна </a:t>
            </a:r>
            <a:r>
              <a:rPr lang="ru-RU" dirty="0">
                <a:solidFill>
                  <a:srgbClr val="111111"/>
                </a:solidFill>
                <a:latin typeface="Georgia" panose="02040502050405020303" pitchFamily="18" charset="0"/>
              </a:rPr>
              <a:t>как лексически, так и </a:t>
            </a:r>
            <a:r>
              <a:rPr lang="ru-RU" dirty="0" smtClean="0">
                <a:solidFill>
                  <a:srgbClr val="111111"/>
                </a:solidFill>
                <a:latin typeface="Georgia" panose="02040502050405020303" pitchFamily="18" charset="0"/>
              </a:rPr>
              <a:t>грамматически.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8798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Сочетание </a:t>
            </a:r>
            <a:r>
              <a:rPr lang="ru-RU" dirty="0" err="1" smtClean="0">
                <a:solidFill>
                  <a:srgbClr val="FF0000"/>
                </a:solidFill>
              </a:rPr>
              <a:t>синтетизма</a:t>
            </a:r>
            <a:r>
              <a:rPr lang="ru-RU" dirty="0" smtClean="0">
                <a:solidFill>
                  <a:srgbClr val="FF0000"/>
                </a:solidFill>
              </a:rPr>
              <a:t> и </a:t>
            </a:r>
            <a:r>
              <a:rPr lang="ru-RU" dirty="0" err="1" smtClean="0">
                <a:solidFill>
                  <a:srgbClr val="FF0000"/>
                </a:solidFill>
              </a:rPr>
              <a:t>аналитизма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731500" cy="4351338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RU" dirty="0" smtClean="0"/>
              <a:t>ильный</a:t>
            </a:r>
            <a:r>
              <a:rPr lang="ru-RU" dirty="0"/>
              <a:t>, </a:t>
            </a:r>
            <a:r>
              <a:rPr lang="ru-RU" dirty="0" err="1" smtClean="0"/>
              <a:t>сильн</a:t>
            </a:r>
            <a:r>
              <a:rPr lang="ru-RU" dirty="0" smtClean="0"/>
              <a:t>-</a:t>
            </a:r>
            <a:r>
              <a:rPr lang="ru-RU" b="1" dirty="0" smtClean="0"/>
              <a:t>ее</a:t>
            </a:r>
            <a:r>
              <a:rPr lang="ru-RU" dirty="0"/>
              <a:t>, </a:t>
            </a:r>
            <a:r>
              <a:rPr lang="ru-RU" dirty="0" err="1" smtClean="0"/>
              <a:t>сильн-</a:t>
            </a:r>
            <a:r>
              <a:rPr lang="ru-RU" b="1" dirty="0" err="1" smtClean="0"/>
              <a:t>ейш-ий</a:t>
            </a:r>
            <a:r>
              <a:rPr lang="ru-RU" dirty="0" smtClean="0"/>
              <a:t> - </a:t>
            </a:r>
            <a:r>
              <a:rPr lang="en-US" dirty="0"/>
              <a:t>strong, </a:t>
            </a:r>
            <a:r>
              <a:rPr lang="en-US" dirty="0" smtClean="0"/>
              <a:t>strong</a:t>
            </a:r>
            <a:r>
              <a:rPr lang="ru-RU" dirty="0" smtClean="0"/>
              <a:t>-</a:t>
            </a:r>
            <a:r>
              <a:rPr lang="en-US" b="1" dirty="0" err="1" smtClean="0"/>
              <a:t>er</a:t>
            </a:r>
            <a:r>
              <a:rPr lang="en-US" b="1" dirty="0"/>
              <a:t>, </a:t>
            </a:r>
            <a:r>
              <a:rPr lang="en-US" dirty="0" smtClean="0"/>
              <a:t>strong</a:t>
            </a:r>
            <a:r>
              <a:rPr lang="ru-RU" dirty="0" smtClean="0"/>
              <a:t>-</a:t>
            </a:r>
            <a:r>
              <a:rPr lang="en-US" b="1" dirty="0" err="1" smtClean="0"/>
              <a:t>est</a:t>
            </a:r>
            <a:endParaRPr lang="ru-RU" b="1" dirty="0" smtClean="0"/>
          </a:p>
          <a:p>
            <a:r>
              <a:rPr lang="ru-RU" dirty="0"/>
              <a:t>красивый, </a:t>
            </a:r>
            <a:r>
              <a:rPr lang="ru-RU" b="1" dirty="0"/>
              <a:t>более</a:t>
            </a:r>
            <a:r>
              <a:rPr lang="ru-RU" dirty="0"/>
              <a:t> красивый</a:t>
            </a:r>
            <a:r>
              <a:rPr lang="ru-RU" dirty="0" smtClean="0"/>
              <a:t>,               </a:t>
            </a:r>
            <a:r>
              <a:rPr lang="ru-RU" b="1" dirty="0" smtClean="0"/>
              <a:t> </a:t>
            </a:r>
            <a:r>
              <a:rPr lang="en-US" dirty="0" smtClean="0"/>
              <a:t>beautiful</a:t>
            </a:r>
            <a:r>
              <a:rPr lang="ru-RU" dirty="0" smtClean="0"/>
              <a:t> -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                 самый </a:t>
            </a:r>
            <a:r>
              <a:rPr lang="ru-RU" dirty="0" smtClean="0"/>
              <a:t>красивый              </a:t>
            </a:r>
            <a:r>
              <a:rPr lang="en-US" dirty="0" smtClean="0"/>
              <a:t> </a:t>
            </a:r>
            <a:r>
              <a:rPr lang="en-US" b="1" dirty="0"/>
              <a:t>more </a:t>
            </a:r>
            <a:r>
              <a:rPr lang="en-US" dirty="0"/>
              <a:t>beautiful, </a:t>
            </a:r>
            <a:endParaRPr lang="ru-RU" dirty="0" smtClean="0"/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                                                                </a:t>
            </a:r>
            <a:r>
              <a:rPr lang="en-US" b="1" dirty="0" smtClean="0"/>
              <a:t>most</a:t>
            </a:r>
            <a:r>
              <a:rPr lang="en-US" dirty="0" smtClean="0"/>
              <a:t> </a:t>
            </a:r>
            <a:r>
              <a:rPr lang="en-US" dirty="0"/>
              <a:t>beautiful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7100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Сочетание </a:t>
            </a:r>
            <a:r>
              <a:rPr lang="ru-RU" dirty="0" err="1" smtClean="0">
                <a:solidFill>
                  <a:srgbClr val="FF0000"/>
                </a:solidFill>
              </a:rPr>
              <a:t>синтетизма</a:t>
            </a:r>
            <a:r>
              <a:rPr lang="ru-RU" dirty="0" smtClean="0">
                <a:solidFill>
                  <a:srgbClr val="FF0000"/>
                </a:solidFill>
              </a:rPr>
              <a:t> и </a:t>
            </a:r>
            <a:r>
              <a:rPr lang="ru-RU" dirty="0" err="1" smtClean="0">
                <a:solidFill>
                  <a:srgbClr val="FF0000"/>
                </a:solidFill>
              </a:rPr>
              <a:t>аналитизма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731500" cy="4351338"/>
          </a:xfrm>
        </p:spPr>
        <p:txBody>
          <a:bodyPr/>
          <a:lstStyle/>
          <a:p>
            <a:r>
              <a:rPr lang="ru-RU" dirty="0" smtClean="0"/>
              <a:t>Люби-</a:t>
            </a:r>
            <a:r>
              <a:rPr lang="ru-RU" b="1" dirty="0" err="1" smtClean="0"/>
              <a:t>ть</a:t>
            </a:r>
            <a:r>
              <a:rPr lang="ru-RU" dirty="0" smtClean="0"/>
              <a:t>, </a:t>
            </a:r>
            <a:r>
              <a:rPr lang="ru-RU" b="1" dirty="0" smtClean="0"/>
              <a:t>буду</a:t>
            </a:r>
            <a:r>
              <a:rPr lang="ru-RU" dirty="0" smtClean="0"/>
              <a:t> </a:t>
            </a:r>
            <a:r>
              <a:rPr lang="ru-RU" dirty="0"/>
              <a:t>любить, </a:t>
            </a:r>
            <a:r>
              <a:rPr lang="ru-RU" dirty="0" smtClean="0"/>
              <a:t>люби</a:t>
            </a:r>
            <a:r>
              <a:rPr lang="ru-RU" b="1" dirty="0" smtClean="0"/>
              <a:t>л</a:t>
            </a:r>
            <a:r>
              <a:rPr lang="ru-RU" dirty="0" smtClean="0"/>
              <a:t>  - </a:t>
            </a:r>
            <a:r>
              <a:rPr lang="en-US" b="1" dirty="0" smtClean="0"/>
              <a:t>to</a:t>
            </a:r>
            <a:r>
              <a:rPr lang="ru-RU" dirty="0" smtClean="0"/>
              <a:t> </a:t>
            </a:r>
            <a:r>
              <a:rPr lang="en-US" dirty="0" smtClean="0"/>
              <a:t>love</a:t>
            </a:r>
            <a:r>
              <a:rPr lang="en-US" dirty="0"/>
              <a:t>, </a:t>
            </a:r>
            <a:r>
              <a:rPr lang="en-US" b="1" dirty="0"/>
              <a:t>will </a:t>
            </a:r>
            <a:r>
              <a:rPr lang="en-US" dirty="0"/>
              <a:t>love, </a:t>
            </a:r>
            <a:r>
              <a:rPr lang="en-US" dirty="0" err="1" smtClean="0"/>
              <a:t>lov</a:t>
            </a:r>
            <a:r>
              <a:rPr lang="ru-RU" dirty="0" smtClean="0"/>
              <a:t>-</a:t>
            </a:r>
            <a:r>
              <a:rPr lang="en-US" b="1" dirty="0" err="1" smtClean="0"/>
              <a:t>ed</a:t>
            </a:r>
            <a:endParaRPr lang="ru-RU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42238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solidFill>
                  <a:srgbClr val="FF0000"/>
                </a:solidFill>
              </a:rPr>
              <a:t>Полисинетические</a:t>
            </a:r>
            <a:r>
              <a:rPr lang="ru-RU" dirty="0" smtClean="0">
                <a:solidFill>
                  <a:srgbClr val="FF0000"/>
                </a:solidFill>
              </a:rPr>
              <a:t> языки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Высокая степень сложности глагольной словоформы.</a:t>
            </a:r>
          </a:p>
          <a:p>
            <a:r>
              <a:rPr lang="ru-RU" dirty="0" smtClean="0"/>
              <a:t>Глагол </a:t>
            </a:r>
            <a:r>
              <a:rPr lang="ru-RU" dirty="0"/>
              <a:t>концентрирует типы значений, которые в других языках выражаются служебными словами или в составе имен. Для полисинтетических языков характерны длинные глаголы, соответствующие целым предложениям других языков. </a:t>
            </a:r>
            <a:endParaRPr lang="ru-RU" dirty="0" smtClean="0"/>
          </a:p>
          <a:p>
            <a:r>
              <a:rPr lang="ru-RU" dirty="0" smtClean="0"/>
              <a:t>Размыта граница между словом и предложением. </a:t>
            </a:r>
          </a:p>
          <a:p>
            <a:r>
              <a:rPr lang="ru-RU" dirty="0" smtClean="0"/>
              <a:t>Слово-предложение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1534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Полисинтетические языки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7600" y="1546225"/>
            <a:ext cx="10515600" cy="4351338"/>
          </a:xfrm>
        </p:spPr>
        <p:txBody>
          <a:bodyPr>
            <a:normAutofit/>
          </a:bodyPr>
          <a:lstStyle/>
          <a:p>
            <a:r>
              <a:rPr lang="ru-RU" dirty="0" err="1" smtClean="0"/>
              <a:t>Чукотск</a:t>
            </a:r>
            <a:r>
              <a:rPr lang="ru-RU" dirty="0" smtClean="0"/>
              <a:t>.: </a:t>
            </a:r>
          </a:p>
          <a:p>
            <a:pPr marL="0" indent="0">
              <a:buNone/>
            </a:pPr>
            <a:r>
              <a:rPr lang="ru-RU" i="1" dirty="0" smtClean="0"/>
              <a:t>Мыт-тур-</a:t>
            </a:r>
            <a:r>
              <a:rPr lang="ru-RU" i="1" dirty="0" err="1" smtClean="0"/>
              <a:t>купрэ</a:t>
            </a:r>
            <a:r>
              <a:rPr lang="ru-RU" i="1" dirty="0" smtClean="0"/>
              <a:t>-</a:t>
            </a:r>
            <a:r>
              <a:rPr lang="ru-RU" i="1" dirty="0" err="1" smtClean="0"/>
              <a:t>гын-рит-ыр-кын</a:t>
            </a:r>
            <a:r>
              <a:rPr lang="ru-RU" dirty="0" smtClean="0"/>
              <a:t> </a:t>
            </a:r>
            <a:r>
              <a:rPr lang="ru-RU" dirty="0"/>
              <a:t>'новые сети сохраняем</a:t>
            </a:r>
            <a:r>
              <a:rPr lang="ru-RU" dirty="0" smtClean="0"/>
              <a:t>'.</a:t>
            </a:r>
          </a:p>
          <a:p>
            <a:pPr marL="0" indent="0">
              <a:buNone/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Га-</a:t>
            </a:r>
            <a:r>
              <a:rPr lang="ru-RU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пойгы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ru-RU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ма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‘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 копьем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’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Пойгы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-н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’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копье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’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 форме сопроводительного падежа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 конфиксом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га-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…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ru-RU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ма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Г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а-</a:t>
            </a:r>
            <a:r>
              <a:rPr lang="ru-RU" b="1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тан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`-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пойгы-ма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‘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хорошим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копьем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’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(букв.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‘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 </a:t>
            </a:r>
            <a:r>
              <a:rPr lang="ru-RU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х</a:t>
            </a:r>
            <a:r>
              <a:rPr lang="ru-RU" b="1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орош</a:t>
            </a:r>
            <a:r>
              <a:rPr lang="ru-RU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копьем</a:t>
            </a:r>
            <a:r>
              <a:rPr lang="en-US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’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668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5522526" y="3708906"/>
            <a:ext cx="1146948" cy="5847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504666" bIns="45720" numCol="1" anchor="ctr" anchorCtr="0" compatLnSpc="1">
            <a:prstTxWarp prst="textNoShape">
              <a:avLst/>
            </a:prstTxWarp>
            <a:spAutoFit/>
          </a:bodyPr>
          <a:lstStyle>
            <a:lvl1pPr indent="539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49300" y="428685"/>
            <a:ext cx="11010899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1C1C1C"/>
                </a:solidFill>
                <a:latin typeface="Georgia" panose="02040502050405020303" pitchFamily="18" charset="0"/>
              </a:rPr>
              <a:t>Колымский диалект </a:t>
            </a:r>
            <a:r>
              <a:rPr lang="ru-RU" sz="2000" b="1" dirty="0">
                <a:solidFill>
                  <a:srgbClr val="1C1C1C"/>
                </a:solidFill>
                <a:latin typeface="Georgia" panose="02040502050405020303" pitchFamily="18" charset="0"/>
              </a:rPr>
              <a:t>юкагирского языка</a:t>
            </a:r>
            <a:r>
              <a:rPr lang="ru-RU" sz="2000" dirty="0">
                <a:solidFill>
                  <a:srgbClr val="1C1C1C"/>
                </a:solidFill>
                <a:latin typeface="Georgia" panose="02040502050405020303" pitchFamily="18" charset="0"/>
              </a:rPr>
              <a:t>:</a:t>
            </a:r>
          </a:p>
          <a:p>
            <a:r>
              <a:rPr lang="ru-RU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Аса-     </a:t>
            </a:r>
            <a:r>
              <a:rPr lang="ru-RU" sz="2000" dirty="0" err="1" smtClean="0">
                <a:solidFill>
                  <a:srgbClr val="1C1C1C"/>
                </a:solidFill>
                <a:latin typeface="Georgia" panose="02040502050405020303" pitchFamily="18" charset="0"/>
              </a:rPr>
              <a:t>йуол</a:t>
            </a:r>
            <a:r>
              <a:rPr lang="ru-RU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-      </a:t>
            </a:r>
            <a:r>
              <a:rPr lang="ru-RU" sz="2000" dirty="0" err="1" smtClean="0">
                <a:solidFill>
                  <a:srgbClr val="1C1C1C"/>
                </a:solidFill>
                <a:latin typeface="Georgia" panose="02040502050405020303" pitchFamily="18" charset="0"/>
              </a:rPr>
              <a:t>соромох</a:t>
            </a:r>
            <a:r>
              <a:rPr lang="ru-RU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 </a:t>
            </a:r>
            <a:r>
              <a:rPr lang="en-US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‘</a:t>
            </a:r>
            <a:r>
              <a:rPr lang="ru-RU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Человек </a:t>
            </a:r>
            <a:r>
              <a:rPr lang="ru-RU" sz="2000" dirty="0">
                <a:solidFill>
                  <a:srgbClr val="1C1C1C"/>
                </a:solidFill>
                <a:latin typeface="Georgia" panose="02040502050405020303" pitchFamily="18" charset="0"/>
              </a:rPr>
              <a:t>увидел </a:t>
            </a:r>
            <a:r>
              <a:rPr lang="ru-RU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оленя</a:t>
            </a:r>
            <a:r>
              <a:rPr lang="en-US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’</a:t>
            </a:r>
            <a:r>
              <a:rPr lang="ru-RU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.</a:t>
            </a:r>
            <a:endParaRPr lang="ru-RU" sz="2000" dirty="0">
              <a:solidFill>
                <a:srgbClr val="1C1C1C"/>
              </a:solidFill>
              <a:latin typeface="Georgia" panose="02040502050405020303" pitchFamily="18" charset="0"/>
            </a:endParaRPr>
          </a:p>
          <a:p>
            <a:r>
              <a:rPr lang="en-US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‘</a:t>
            </a:r>
            <a:r>
              <a:rPr lang="ru-RU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олень</a:t>
            </a:r>
            <a:r>
              <a:rPr lang="en-US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’</a:t>
            </a:r>
            <a:r>
              <a:rPr lang="ru-RU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-</a:t>
            </a:r>
            <a:r>
              <a:rPr lang="en-US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’</a:t>
            </a:r>
            <a:r>
              <a:rPr lang="ru-RU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видение</a:t>
            </a:r>
            <a:r>
              <a:rPr lang="en-US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’</a:t>
            </a:r>
            <a:r>
              <a:rPr lang="ru-RU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-</a:t>
            </a:r>
            <a:r>
              <a:rPr lang="en-US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’</a:t>
            </a:r>
            <a:r>
              <a:rPr lang="ru-RU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человек</a:t>
            </a:r>
            <a:r>
              <a:rPr lang="en-US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’</a:t>
            </a:r>
            <a:r>
              <a:rPr lang="ru-RU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.</a:t>
            </a:r>
          </a:p>
          <a:p>
            <a:endParaRPr lang="ru-RU" sz="2000" dirty="0">
              <a:solidFill>
                <a:srgbClr val="1C1C1C"/>
              </a:solidFill>
              <a:latin typeface="Georgia" panose="02040502050405020303" pitchFamily="18" charset="0"/>
            </a:endParaRPr>
          </a:p>
          <a:p>
            <a:r>
              <a:rPr lang="ru-RU" sz="2000" b="1" dirty="0" err="1" smtClean="0">
                <a:solidFill>
                  <a:srgbClr val="1C1C1C"/>
                </a:solidFill>
                <a:latin typeface="Georgia" panose="02040502050405020303" pitchFamily="18" charset="0"/>
              </a:rPr>
              <a:t>Чукотск</a:t>
            </a:r>
            <a:r>
              <a:rPr lang="ru-RU" sz="2000" b="1" dirty="0" smtClean="0">
                <a:solidFill>
                  <a:srgbClr val="1C1C1C"/>
                </a:solidFill>
                <a:latin typeface="Georgia" panose="02040502050405020303" pitchFamily="18" charset="0"/>
              </a:rPr>
              <a:t>.:</a:t>
            </a:r>
            <a:endParaRPr lang="ru-RU" sz="2000" dirty="0" smtClean="0">
              <a:solidFill>
                <a:srgbClr val="1C1C1C"/>
              </a:solidFill>
              <a:latin typeface="Georgia" panose="02040502050405020303" pitchFamily="18" charset="0"/>
            </a:endParaRPr>
          </a:p>
          <a:p>
            <a:r>
              <a:rPr lang="ru-RU" altLang="ru-RU" sz="2000" b="1" i="1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         Ты-</a:t>
            </a:r>
            <a:r>
              <a:rPr lang="ru-RU" altLang="ru-RU" sz="2000" i="1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тор-</a:t>
            </a:r>
            <a:r>
              <a:rPr lang="ru-RU" altLang="ru-RU" sz="2000" i="1" dirty="0" err="1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тан</a:t>
            </a:r>
            <a:r>
              <a:rPr lang="ru-RU" altLang="ru-RU" sz="2000" i="1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`   -</a:t>
            </a:r>
            <a:r>
              <a:rPr lang="ru-RU" altLang="ru-RU" sz="2000" i="1" dirty="0" err="1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пылвынты-пойгы</a:t>
            </a:r>
            <a:r>
              <a:rPr lang="ru-RU" altLang="ru-RU" sz="2000" i="1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  -</a:t>
            </a:r>
            <a:r>
              <a:rPr lang="ru-RU" altLang="ru-RU" sz="2000" i="1" dirty="0" err="1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пэля</a:t>
            </a:r>
            <a:r>
              <a:rPr lang="ru-RU" altLang="ru-RU" sz="2000" i="1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-         </a:t>
            </a:r>
            <a:r>
              <a:rPr lang="ru-RU" altLang="ru-RU" sz="2000" b="1" i="1" dirty="0" err="1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ркын</a:t>
            </a:r>
            <a:endParaRPr lang="ru-RU" altLang="ru-RU" sz="2000" dirty="0" smtClean="0">
              <a:latin typeface="Georgia" panose="02040502050405020303" pitchFamily="18" charset="0"/>
            </a:endParaRPr>
          </a:p>
          <a:p>
            <a:r>
              <a:rPr lang="ru-RU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2000" dirty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букв. </a:t>
            </a:r>
            <a:r>
              <a:rPr lang="en-US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‘</a:t>
            </a:r>
            <a:r>
              <a:rPr lang="ru-RU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я</a:t>
            </a:r>
            <a:r>
              <a:rPr lang="en-US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’</a:t>
            </a:r>
            <a:r>
              <a:rPr lang="ru-RU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-</a:t>
            </a:r>
            <a:r>
              <a:rPr lang="en-US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’</a:t>
            </a:r>
            <a:r>
              <a:rPr lang="ru-RU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нов</a:t>
            </a:r>
            <a:r>
              <a:rPr lang="en-US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’</a:t>
            </a:r>
            <a:r>
              <a:rPr lang="ru-RU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-</a:t>
            </a:r>
            <a:r>
              <a:rPr lang="en-US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’</a:t>
            </a:r>
            <a:r>
              <a:rPr lang="ru-RU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хорош</a:t>
            </a:r>
            <a:r>
              <a:rPr lang="en-US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’</a:t>
            </a:r>
            <a:r>
              <a:rPr lang="ru-RU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-</a:t>
            </a:r>
            <a:r>
              <a:rPr lang="en-US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’</a:t>
            </a:r>
            <a:r>
              <a:rPr lang="ru-RU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металл</a:t>
            </a:r>
            <a:r>
              <a:rPr lang="en-US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’</a:t>
            </a:r>
            <a:r>
              <a:rPr lang="ru-RU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-</a:t>
            </a:r>
            <a:r>
              <a:rPr lang="en-US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’</a:t>
            </a:r>
            <a:r>
              <a:rPr lang="ru-RU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    </a:t>
            </a:r>
            <a:r>
              <a:rPr lang="ru-RU" altLang="ru-RU" sz="2000" dirty="0" err="1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копьй</a:t>
            </a:r>
            <a:r>
              <a:rPr lang="en-US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’</a:t>
            </a:r>
            <a:r>
              <a:rPr lang="ru-RU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-</a:t>
            </a:r>
            <a:r>
              <a:rPr lang="en-US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’</a:t>
            </a:r>
            <a:r>
              <a:rPr lang="ru-RU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оставлять</a:t>
            </a:r>
            <a:r>
              <a:rPr lang="en-US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’</a:t>
            </a:r>
            <a:r>
              <a:rPr lang="ru-RU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-</a:t>
            </a:r>
            <a:r>
              <a:rPr lang="en-US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’</a:t>
            </a:r>
            <a:r>
              <a:rPr lang="ru-RU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действую сейчас</a:t>
            </a:r>
            <a:r>
              <a:rPr lang="en-US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’</a:t>
            </a:r>
            <a:endParaRPr lang="ru-RU" altLang="ru-RU" sz="2000" dirty="0" smtClean="0">
              <a:solidFill>
                <a:srgbClr val="00000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r>
              <a:rPr lang="en-US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dirty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’</a:t>
            </a:r>
            <a:r>
              <a:rPr lang="ru-RU" altLang="ru-RU" sz="2000" dirty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Я новое металлическое копье оставляю</a:t>
            </a:r>
            <a:r>
              <a:rPr lang="en-US" altLang="ru-RU" sz="2000" dirty="0" smtClean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’</a:t>
            </a:r>
            <a:r>
              <a:rPr lang="ru-RU" altLang="ru-RU" sz="2000" dirty="0">
                <a:solidFill>
                  <a:srgbClr val="0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.</a:t>
            </a:r>
            <a:endParaRPr lang="ru-RU" altLang="ru-RU" sz="2000" dirty="0" smtClean="0">
              <a:solidFill>
                <a:srgbClr val="00000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 smtClean="0">
                <a:latin typeface="Georgia" panose="02040502050405020303" pitchFamily="18" charset="0"/>
              </a:rPr>
              <a:t>Ты</a:t>
            </a:r>
            <a:r>
              <a:rPr lang="ru-RU" sz="2000" i="1" dirty="0" smtClean="0">
                <a:latin typeface="Georgia" panose="02040502050405020303" pitchFamily="18" charset="0"/>
              </a:rPr>
              <a:t>-</a:t>
            </a:r>
            <a:r>
              <a:rPr lang="ru-RU" sz="2000" i="1" dirty="0" err="1" smtClean="0">
                <a:latin typeface="Georgia" panose="02040502050405020303" pitchFamily="18" charset="0"/>
              </a:rPr>
              <a:t>гытгы</a:t>
            </a:r>
            <a:r>
              <a:rPr lang="ru-RU" sz="2000" i="1" dirty="0" smtClean="0">
                <a:latin typeface="Georgia" panose="02040502050405020303" pitchFamily="18" charset="0"/>
              </a:rPr>
              <a:t>-</a:t>
            </a:r>
            <a:r>
              <a:rPr lang="ru-RU" sz="2000" i="1" dirty="0" err="1" smtClean="0">
                <a:latin typeface="Georgia" panose="02040502050405020303" pitchFamily="18" charset="0"/>
              </a:rPr>
              <a:t>лк’ыт</a:t>
            </a:r>
            <a:r>
              <a:rPr lang="ru-RU" sz="2000" i="1" dirty="0" smtClean="0">
                <a:latin typeface="Georgia" panose="02040502050405020303" pitchFamily="18" charset="0"/>
              </a:rPr>
              <a:t>-ы-</a:t>
            </a:r>
            <a:r>
              <a:rPr lang="ru-RU" sz="2000" b="1" i="1" dirty="0" err="1" smtClean="0">
                <a:latin typeface="Georgia" panose="02040502050405020303" pitchFamily="18" charset="0"/>
              </a:rPr>
              <a:t>ркын</a:t>
            </a:r>
            <a:r>
              <a:rPr lang="ru-RU" sz="2000" dirty="0">
                <a:latin typeface="Georgia" panose="02040502050405020303" pitchFamily="18" charset="0"/>
              </a:rPr>
              <a:t> </a:t>
            </a:r>
            <a:r>
              <a:rPr lang="ru-RU" sz="2000" dirty="0" smtClean="0">
                <a:latin typeface="Georgia" panose="02040502050405020303" pitchFamily="18" charset="0"/>
              </a:rPr>
              <a:t>(</a:t>
            </a:r>
            <a:r>
              <a:rPr lang="en-US" sz="2000" dirty="0" smtClean="0">
                <a:latin typeface="Georgia" panose="02040502050405020303" pitchFamily="18" charset="0"/>
              </a:rPr>
              <a:t>‘</a:t>
            </a:r>
            <a:r>
              <a:rPr lang="ru-RU" sz="2000" dirty="0" smtClean="0">
                <a:latin typeface="Georgia" panose="02040502050405020303" pitchFamily="18" charset="0"/>
              </a:rPr>
              <a:t>к </a:t>
            </a:r>
            <a:r>
              <a:rPr lang="ru-RU" sz="2000" dirty="0">
                <a:latin typeface="Georgia" panose="02040502050405020303" pitchFamily="18" charset="0"/>
              </a:rPr>
              <a:t>озеру </a:t>
            </a:r>
            <a:r>
              <a:rPr lang="ru-RU" sz="2000" dirty="0" smtClean="0">
                <a:latin typeface="Georgia" panose="02040502050405020303" pitchFamily="18" charset="0"/>
              </a:rPr>
              <a:t>иду</a:t>
            </a:r>
            <a:r>
              <a:rPr lang="en-US" sz="2000" dirty="0" smtClean="0">
                <a:latin typeface="Georgia" panose="02040502050405020303" pitchFamily="18" charset="0"/>
              </a:rPr>
              <a:t>’</a:t>
            </a:r>
            <a:r>
              <a:rPr lang="ru-RU" sz="2000" dirty="0" smtClean="0">
                <a:latin typeface="Georgia" panose="02040502050405020303" pitchFamily="18" charset="0"/>
              </a:rPr>
              <a:t>)</a:t>
            </a:r>
            <a:endParaRPr lang="ru-RU" sz="2000" dirty="0">
              <a:latin typeface="Georgia" panose="02040502050405020303" pitchFamily="18" charset="0"/>
            </a:endParaRPr>
          </a:p>
          <a:p>
            <a:r>
              <a:rPr lang="ru-RU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            </a:t>
            </a:r>
            <a:r>
              <a:rPr lang="ru-RU" sz="2000" i="1" dirty="0" smtClean="0">
                <a:solidFill>
                  <a:srgbClr val="1C1C1C"/>
                </a:solidFill>
                <a:latin typeface="Georgia" panose="02040502050405020303" pitchFamily="18" charset="0"/>
              </a:rPr>
              <a:t>Ты-</a:t>
            </a:r>
            <a:r>
              <a:rPr lang="ru-RU" sz="2000" i="1" dirty="0" err="1" smtClean="0">
                <a:solidFill>
                  <a:srgbClr val="1C1C1C"/>
                </a:solidFill>
                <a:latin typeface="Georgia" panose="02040502050405020303" pitchFamily="18" charset="0"/>
              </a:rPr>
              <a:t>мынгы</a:t>
            </a:r>
            <a:r>
              <a:rPr lang="ru-RU" sz="2000" i="1" dirty="0" smtClean="0">
                <a:solidFill>
                  <a:srgbClr val="1C1C1C"/>
                </a:solidFill>
                <a:latin typeface="Georgia" panose="02040502050405020303" pitchFamily="18" charset="0"/>
              </a:rPr>
              <a:t>-</a:t>
            </a:r>
            <a:r>
              <a:rPr lang="ru-RU" sz="2000" i="1" dirty="0" err="1" smtClean="0">
                <a:solidFill>
                  <a:srgbClr val="1C1C1C"/>
                </a:solidFill>
                <a:latin typeface="Georgia" panose="02040502050405020303" pitchFamily="18" charset="0"/>
              </a:rPr>
              <a:t>нто</a:t>
            </a:r>
            <a:r>
              <a:rPr lang="ru-RU" sz="2000" i="1" dirty="0" smtClean="0">
                <a:solidFill>
                  <a:srgbClr val="1C1C1C"/>
                </a:solidFill>
                <a:latin typeface="Georgia" panose="02040502050405020303" pitchFamily="18" charset="0"/>
              </a:rPr>
              <a:t>-            </a:t>
            </a:r>
            <a:r>
              <a:rPr lang="ru-RU" sz="2000" i="1" dirty="0" err="1" smtClean="0">
                <a:solidFill>
                  <a:srgbClr val="1C1C1C"/>
                </a:solidFill>
                <a:latin typeface="Georgia" panose="02040502050405020303" pitchFamily="18" charset="0"/>
              </a:rPr>
              <a:t>ркын</a:t>
            </a:r>
            <a:r>
              <a:rPr lang="ru-RU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 </a:t>
            </a:r>
          </a:p>
          <a:p>
            <a:r>
              <a:rPr lang="ru-RU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Букв.: </a:t>
            </a:r>
            <a:r>
              <a:rPr lang="en-US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‘</a:t>
            </a:r>
            <a:r>
              <a:rPr lang="ru-RU" sz="2000" dirty="0">
                <a:solidFill>
                  <a:srgbClr val="1C1C1C"/>
                </a:solidFill>
                <a:latin typeface="Georgia" panose="02040502050405020303" pitchFamily="18" charset="0"/>
              </a:rPr>
              <a:t>я</a:t>
            </a:r>
            <a:r>
              <a:rPr lang="en-US" sz="2000" dirty="0">
                <a:solidFill>
                  <a:srgbClr val="1C1C1C"/>
                </a:solidFill>
                <a:latin typeface="Georgia" panose="02040502050405020303" pitchFamily="18" charset="0"/>
              </a:rPr>
              <a:t>’</a:t>
            </a:r>
            <a:r>
              <a:rPr lang="ru-RU" sz="2000" dirty="0">
                <a:solidFill>
                  <a:srgbClr val="1C1C1C"/>
                </a:solidFill>
                <a:latin typeface="Georgia" panose="02040502050405020303" pitchFamily="18" charset="0"/>
              </a:rPr>
              <a:t>-</a:t>
            </a:r>
            <a:r>
              <a:rPr lang="en-US" sz="2000" dirty="0">
                <a:solidFill>
                  <a:srgbClr val="1C1C1C"/>
                </a:solidFill>
                <a:latin typeface="Georgia" panose="02040502050405020303" pitchFamily="18" charset="0"/>
              </a:rPr>
              <a:t>’</a:t>
            </a:r>
            <a:r>
              <a:rPr lang="ru-RU" sz="2000" dirty="0">
                <a:solidFill>
                  <a:srgbClr val="1C1C1C"/>
                </a:solidFill>
                <a:latin typeface="Georgia" panose="02040502050405020303" pitchFamily="18" charset="0"/>
              </a:rPr>
              <a:t>руки</a:t>
            </a:r>
            <a:r>
              <a:rPr lang="en-US" sz="2000" dirty="0">
                <a:solidFill>
                  <a:srgbClr val="1C1C1C"/>
                </a:solidFill>
                <a:latin typeface="Georgia" panose="02040502050405020303" pitchFamily="18" charset="0"/>
              </a:rPr>
              <a:t>’</a:t>
            </a:r>
            <a:r>
              <a:rPr lang="ru-RU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-  </a:t>
            </a:r>
            <a:r>
              <a:rPr lang="en-US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’</a:t>
            </a:r>
            <a:r>
              <a:rPr lang="ru-RU" sz="2000" dirty="0">
                <a:solidFill>
                  <a:srgbClr val="1C1C1C"/>
                </a:solidFill>
                <a:latin typeface="Georgia" panose="02040502050405020303" pitchFamily="18" charset="0"/>
              </a:rPr>
              <a:t>выходить</a:t>
            </a:r>
            <a:r>
              <a:rPr lang="en-US" sz="2000" dirty="0">
                <a:solidFill>
                  <a:srgbClr val="1C1C1C"/>
                </a:solidFill>
                <a:latin typeface="Georgia" panose="02040502050405020303" pitchFamily="18" charset="0"/>
              </a:rPr>
              <a:t>’</a:t>
            </a:r>
            <a:r>
              <a:rPr lang="ru-RU" sz="2000" dirty="0">
                <a:solidFill>
                  <a:srgbClr val="1C1C1C"/>
                </a:solidFill>
                <a:latin typeface="Georgia" panose="02040502050405020303" pitchFamily="18" charset="0"/>
              </a:rPr>
              <a:t>-</a:t>
            </a:r>
            <a:r>
              <a:rPr lang="en-US" sz="2000" dirty="0">
                <a:solidFill>
                  <a:srgbClr val="1C1C1C"/>
                </a:solidFill>
                <a:latin typeface="Georgia" panose="02040502050405020303" pitchFamily="18" charset="0"/>
              </a:rPr>
              <a:t>’</a:t>
            </a:r>
            <a:r>
              <a:rPr lang="ru-RU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действую сейчас</a:t>
            </a:r>
            <a:r>
              <a:rPr lang="en-US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’</a:t>
            </a:r>
            <a:endParaRPr lang="ru-RU" sz="2000" dirty="0" smtClean="0">
              <a:solidFill>
                <a:srgbClr val="1C1C1C"/>
              </a:solidFill>
              <a:latin typeface="Georgia" panose="02040502050405020303" pitchFamily="18" charset="0"/>
            </a:endParaRPr>
          </a:p>
          <a:p>
            <a:r>
              <a:rPr lang="ru-RU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(</a:t>
            </a:r>
            <a:r>
              <a:rPr lang="en-US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‘</a:t>
            </a:r>
            <a:r>
              <a:rPr lang="ru-RU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Я </a:t>
            </a:r>
            <a:r>
              <a:rPr lang="ru-RU" sz="2000" dirty="0">
                <a:solidFill>
                  <a:srgbClr val="1C1C1C"/>
                </a:solidFill>
                <a:latin typeface="Georgia" panose="02040502050405020303" pitchFamily="18" charset="0"/>
              </a:rPr>
              <a:t>вынимаю </a:t>
            </a:r>
            <a:r>
              <a:rPr lang="ru-RU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руки</a:t>
            </a:r>
            <a:r>
              <a:rPr lang="en-US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’</a:t>
            </a:r>
            <a:r>
              <a:rPr lang="ru-RU" sz="2000" dirty="0" smtClean="0">
                <a:solidFill>
                  <a:srgbClr val="1C1C1C"/>
                </a:solidFill>
                <a:latin typeface="Georgia" panose="02040502050405020303" pitchFamily="18" charset="0"/>
              </a:rPr>
              <a:t>), </a:t>
            </a:r>
          </a:p>
          <a:p>
            <a:r>
              <a:rPr lang="ru-RU" sz="2000" b="1" i="1" dirty="0" smtClean="0">
                <a:latin typeface="Georgia" panose="02040502050405020303" pitchFamily="18" charset="0"/>
              </a:rPr>
              <a:t>Га-</a:t>
            </a:r>
            <a:r>
              <a:rPr lang="ru-RU" sz="2000" i="1" dirty="0" smtClean="0">
                <a:latin typeface="Georgia" panose="02040502050405020303" pitchFamily="18" charset="0"/>
              </a:rPr>
              <a:t>тор-</a:t>
            </a:r>
            <a:r>
              <a:rPr lang="ru-RU" sz="2000" i="1" dirty="0" err="1" smtClean="0">
                <a:latin typeface="Georgia" panose="02040502050405020303" pitchFamily="18" charset="0"/>
              </a:rPr>
              <a:t>пойгы</a:t>
            </a:r>
            <a:r>
              <a:rPr lang="ru-RU" sz="2000" i="1" dirty="0" smtClean="0">
                <a:latin typeface="Georgia" panose="02040502050405020303" pitchFamily="18" charset="0"/>
              </a:rPr>
              <a:t>-</a:t>
            </a:r>
            <a:r>
              <a:rPr lang="ru-RU" sz="2000" b="1" i="1" dirty="0" err="1" smtClean="0">
                <a:latin typeface="Georgia" panose="02040502050405020303" pitchFamily="18" charset="0"/>
              </a:rPr>
              <a:t>ма</a:t>
            </a:r>
            <a:r>
              <a:rPr lang="ru-RU" sz="2000" dirty="0">
                <a:latin typeface="Georgia" panose="02040502050405020303" pitchFamily="18" charset="0"/>
              </a:rPr>
              <a:t> </a:t>
            </a:r>
            <a:r>
              <a:rPr lang="ru-RU" sz="2000" dirty="0" smtClean="0">
                <a:latin typeface="Georgia" panose="02040502050405020303" pitchFamily="18" charset="0"/>
              </a:rPr>
              <a:t>(</a:t>
            </a:r>
            <a:r>
              <a:rPr lang="en-US" sz="2000" dirty="0" smtClean="0">
                <a:latin typeface="Georgia" panose="02040502050405020303" pitchFamily="18" charset="0"/>
              </a:rPr>
              <a:t>‘</a:t>
            </a:r>
            <a:r>
              <a:rPr lang="ru-RU" sz="2000" dirty="0" smtClean="0">
                <a:latin typeface="Georgia" panose="02040502050405020303" pitchFamily="18" charset="0"/>
              </a:rPr>
              <a:t>с </a:t>
            </a:r>
            <a:r>
              <a:rPr lang="ru-RU" sz="2000" dirty="0">
                <a:latin typeface="Georgia" panose="02040502050405020303" pitchFamily="18" charset="0"/>
              </a:rPr>
              <a:t>новым </a:t>
            </a:r>
            <a:r>
              <a:rPr lang="ru-RU" sz="2000" dirty="0" smtClean="0">
                <a:latin typeface="Georgia" panose="02040502050405020303" pitchFamily="18" charset="0"/>
              </a:rPr>
              <a:t>копьем</a:t>
            </a:r>
            <a:r>
              <a:rPr lang="en-US" sz="2000" dirty="0" smtClean="0">
                <a:latin typeface="Georgia" panose="02040502050405020303" pitchFamily="18" charset="0"/>
              </a:rPr>
              <a:t>’</a:t>
            </a:r>
            <a:r>
              <a:rPr lang="ru-RU" sz="2000" dirty="0" smtClean="0">
                <a:latin typeface="Georgia" panose="02040502050405020303" pitchFamily="18" charset="0"/>
              </a:rPr>
              <a:t>). Конфикс </a:t>
            </a:r>
            <a:r>
              <a:rPr lang="ru-RU" sz="2000" dirty="0">
                <a:latin typeface="Georgia" panose="02040502050405020303" pitchFamily="18" charset="0"/>
              </a:rPr>
              <a:t>сопроводительного падежа.</a:t>
            </a:r>
          </a:p>
          <a:p>
            <a:endParaRPr lang="ru-RU" b="0" i="0" dirty="0">
              <a:solidFill>
                <a:srgbClr val="1C1C1C"/>
              </a:solidFill>
              <a:effectLst/>
              <a:latin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366652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600" y="8077"/>
            <a:ext cx="10515600" cy="1325563"/>
          </a:xfrm>
        </p:spPr>
        <p:txBody>
          <a:bodyPr/>
          <a:lstStyle/>
          <a:p>
            <a:pPr algn="ctr"/>
            <a:r>
              <a:rPr lang="ru-RU" dirty="0" err="1" smtClean="0">
                <a:solidFill>
                  <a:srgbClr val="FF0000"/>
                </a:solidFill>
              </a:rPr>
              <a:t>Аналит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↔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Синт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↔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Полисинт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4075" y="1225689"/>
            <a:ext cx="97726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555555"/>
                </a:solidFill>
                <a:latin typeface="Georgia" panose="02040502050405020303" pitchFamily="18" charset="0"/>
              </a:rPr>
              <a:t>Англ.: </a:t>
            </a:r>
            <a:r>
              <a:rPr lang="ru-RU" i="1" dirty="0" smtClean="0">
                <a:solidFill>
                  <a:srgbClr val="555555"/>
                </a:solidFill>
                <a:latin typeface="Georgia" panose="02040502050405020303" pitchFamily="18" charset="0"/>
              </a:rPr>
              <a:t>I </a:t>
            </a:r>
            <a:r>
              <a:rPr lang="ru-RU" i="1" dirty="0" err="1">
                <a:solidFill>
                  <a:srgbClr val="555555"/>
                </a:solidFill>
                <a:latin typeface="Georgia" panose="02040502050405020303" pitchFamily="18" charset="0"/>
              </a:rPr>
              <a:t>am</a:t>
            </a:r>
            <a:r>
              <a:rPr lang="ru-RU" i="1" dirty="0">
                <a:solidFill>
                  <a:srgbClr val="555555"/>
                </a:solidFill>
                <a:latin typeface="Georgia" panose="02040502050405020303" pitchFamily="18" charset="0"/>
              </a:rPr>
              <a:t> </a:t>
            </a:r>
            <a:r>
              <a:rPr lang="ru-RU" i="1" dirty="0" err="1" smtClean="0">
                <a:solidFill>
                  <a:srgbClr val="555555"/>
                </a:solidFill>
                <a:latin typeface="Georgia" panose="02040502050405020303" pitchFamily="18" charset="0"/>
              </a:rPr>
              <a:t>try-</a:t>
            </a:r>
            <a:r>
              <a:rPr lang="ru-RU" b="1" i="1" dirty="0" err="1" smtClean="0">
                <a:solidFill>
                  <a:srgbClr val="555555"/>
                </a:solidFill>
                <a:latin typeface="Georgia" panose="02040502050405020303" pitchFamily="18" charset="0"/>
              </a:rPr>
              <a:t>ing</a:t>
            </a:r>
            <a:r>
              <a:rPr lang="ru-RU" i="1" dirty="0" smtClean="0">
                <a:solidFill>
                  <a:srgbClr val="555555"/>
                </a:solidFill>
                <a:latin typeface="Georgia" panose="02040502050405020303" pitchFamily="18" charset="0"/>
              </a:rPr>
              <a:t> </a:t>
            </a:r>
            <a:r>
              <a:rPr lang="ru-RU" i="1" dirty="0" err="1">
                <a:solidFill>
                  <a:srgbClr val="555555"/>
                </a:solidFill>
                <a:latin typeface="Georgia" panose="02040502050405020303" pitchFamily="18" charset="0"/>
              </a:rPr>
              <a:t>to</a:t>
            </a:r>
            <a:r>
              <a:rPr lang="ru-RU" i="1" dirty="0">
                <a:solidFill>
                  <a:srgbClr val="555555"/>
                </a:solidFill>
                <a:latin typeface="Georgia" panose="02040502050405020303" pitchFamily="18" charset="0"/>
              </a:rPr>
              <a:t> </a:t>
            </a:r>
            <a:r>
              <a:rPr lang="ru-RU" i="1" dirty="0" err="1" smtClean="0">
                <a:solidFill>
                  <a:srgbClr val="555555"/>
                </a:solidFill>
                <a:latin typeface="Georgia" panose="02040502050405020303" pitchFamily="18" charset="0"/>
              </a:rPr>
              <a:t>sleep</a:t>
            </a:r>
            <a:r>
              <a:rPr lang="ru-RU" i="1" dirty="0" smtClean="0">
                <a:solidFill>
                  <a:srgbClr val="555555"/>
                </a:solidFill>
                <a:latin typeface="Georgia" panose="02040502050405020303" pitchFamily="18" charset="0"/>
              </a:rPr>
              <a:t>.</a:t>
            </a:r>
            <a:r>
              <a:rPr lang="ru-RU" dirty="0">
                <a:solidFill>
                  <a:srgbClr val="555555"/>
                </a:solidFill>
                <a:latin typeface="Georgia" panose="02040502050405020303" pitchFamily="18" charset="0"/>
              </a:rPr>
              <a:t> </a:t>
            </a:r>
            <a:endParaRPr lang="ru-RU" dirty="0" smtClean="0">
              <a:solidFill>
                <a:srgbClr val="555555"/>
              </a:solidFill>
              <a:latin typeface="Georgia" panose="02040502050405020303" pitchFamily="18" charset="0"/>
            </a:endParaRPr>
          </a:p>
          <a:p>
            <a:r>
              <a:rPr lang="ru-RU" dirty="0" smtClean="0">
                <a:solidFill>
                  <a:srgbClr val="555555"/>
                </a:solidFill>
                <a:latin typeface="Georgia" panose="02040502050405020303" pitchFamily="18" charset="0"/>
              </a:rPr>
              <a:t>Русск.: </a:t>
            </a:r>
            <a:r>
              <a:rPr lang="ru-RU" dirty="0">
                <a:solidFill>
                  <a:srgbClr val="555555"/>
                </a:solidFill>
                <a:latin typeface="Georgia" panose="02040502050405020303" pitchFamily="18" charset="0"/>
              </a:rPr>
              <a:t> </a:t>
            </a:r>
            <a:r>
              <a:rPr lang="ru-RU" i="1" dirty="0">
                <a:solidFill>
                  <a:srgbClr val="555555"/>
                </a:solidFill>
                <a:latin typeface="Georgia" panose="02040502050405020303" pitchFamily="18" charset="0"/>
              </a:rPr>
              <a:t>Я </a:t>
            </a:r>
            <a:r>
              <a:rPr lang="ru-RU" i="1" dirty="0" smtClean="0">
                <a:solidFill>
                  <a:srgbClr val="555555"/>
                </a:solidFill>
                <a:latin typeface="Georgia" panose="02040502050405020303" pitchFamily="18" charset="0"/>
              </a:rPr>
              <a:t>стара-</a:t>
            </a:r>
            <a:r>
              <a:rPr lang="ru-RU" b="1" i="1" dirty="0" smtClean="0">
                <a:solidFill>
                  <a:srgbClr val="555555"/>
                </a:solidFill>
                <a:latin typeface="Georgia" panose="02040502050405020303" pitchFamily="18" charset="0"/>
              </a:rPr>
              <a:t>ю</a:t>
            </a:r>
            <a:r>
              <a:rPr lang="ru-RU" i="1" dirty="0" smtClean="0">
                <a:solidFill>
                  <a:srgbClr val="555555"/>
                </a:solidFill>
                <a:latin typeface="Georgia" panose="02040502050405020303" pitchFamily="18" charset="0"/>
              </a:rPr>
              <a:t>-</a:t>
            </a:r>
            <a:r>
              <a:rPr lang="ru-RU" i="1" dirty="0" err="1" smtClean="0">
                <a:solidFill>
                  <a:srgbClr val="555555"/>
                </a:solidFill>
                <a:latin typeface="Georgia" panose="02040502050405020303" pitchFamily="18" charset="0"/>
              </a:rPr>
              <a:t>сь</a:t>
            </a:r>
            <a:r>
              <a:rPr lang="ru-RU" i="1" dirty="0" smtClean="0">
                <a:solidFill>
                  <a:srgbClr val="555555"/>
                </a:solidFill>
                <a:latin typeface="Georgia" panose="02040502050405020303" pitchFamily="18" charset="0"/>
              </a:rPr>
              <a:t> у-сну-</a:t>
            </a:r>
            <a:r>
              <a:rPr lang="ru-RU" b="1" i="1" dirty="0" err="1" smtClean="0">
                <a:solidFill>
                  <a:srgbClr val="555555"/>
                </a:solidFill>
                <a:latin typeface="Georgia" panose="02040502050405020303" pitchFamily="18" charset="0"/>
              </a:rPr>
              <a:t>ть</a:t>
            </a:r>
            <a:r>
              <a:rPr lang="ru-RU" i="1" dirty="0" smtClean="0">
                <a:solidFill>
                  <a:srgbClr val="555555"/>
                </a:solidFill>
                <a:latin typeface="Georgia" panose="02040502050405020303" pitchFamily="18" charset="0"/>
              </a:rPr>
              <a:t>.</a:t>
            </a:r>
            <a:r>
              <a:rPr lang="ru-RU" dirty="0">
                <a:solidFill>
                  <a:srgbClr val="555555"/>
                </a:solidFill>
                <a:latin typeface="Georgia" panose="02040502050405020303" pitchFamily="18" charset="0"/>
              </a:rPr>
              <a:t> </a:t>
            </a:r>
            <a:endParaRPr lang="ru-RU" dirty="0" smtClean="0">
              <a:solidFill>
                <a:srgbClr val="555555"/>
              </a:solidFill>
              <a:latin typeface="Georgia" panose="02040502050405020303" pitchFamily="18" charset="0"/>
            </a:endParaRPr>
          </a:p>
          <a:p>
            <a:r>
              <a:rPr lang="ru-RU" dirty="0" smtClean="0">
                <a:solidFill>
                  <a:srgbClr val="555555"/>
                </a:solidFill>
                <a:latin typeface="Georgia" panose="02040502050405020303" pitchFamily="18" charset="0"/>
              </a:rPr>
              <a:t>Центральный </a:t>
            </a:r>
            <a:r>
              <a:rPr lang="ru-RU" dirty="0" err="1">
                <a:solidFill>
                  <a:srgbClr val="555555"/>
                </a:solidFill>
                <a:latin typeface="Georgia" panose="02040502050405020303" pitchFamily="18" charset="0"/>
              </a:rPr>
              <a:t>юпик</a:t>
            </a:r>
            <a:r>
              <a:rPr lang="ru-RU" dirty="0">
                <a:solidFill>
                  <a:srgbClr val="555555"/>
                </a:solidFill>
                <a:latin typeface="Georgia" panose="02040502050405020303" pitchFamily="18" charset="0"/>
              </a:rPr>
              <a:t> (эскимосская семья, Аляска</a:t>
            </a:r>
            <a:r>
              <a:rPr lang="ru-RU" dirty="0" smtClean="0">
                <a:solidFill>
                  <a:srgbClr val="555555"/>
                </a:solidFill>
                <a:latin typeface="Georgia" panose="02040502050405020303" pitchFamily="18" charset="0"/>
              </a:rPr>
              <a:t>): </a:t>
            </a:r>
            <a:r>
              <a:rPr lang="ru-RU" dirty="0">
                <a:solidFill>
                  <a:srgbClr val="555555"/>
                </a:solidFill>
                <a:latin typeface="Georgia" panose="02040502050405020303" pitchFamily="18" charset="0"/>
              </a:rPr>
              <a:t> </a:t>
            </a:r>
            <a:r>
              <a:rPr lang="en-US" i="1" dirty="0" err="1" smtClean="0">
                <a:solidFill>
                  <a:srgbClr val="555555"/>
                </a:solidFill>
                <a:latin typeface="Georgia" panose="02040502050405020303" pitchFamily="18" charset="0"/>
              </a:rPr>
              <a:t>Q</a:t>
            </a:r>
            <a:r>
              <a:rPr lang="ru-RU" i="1" dirty="0" err="1" smtClean="0">
                <a:solidFill>
                  <a:srgbClr val="555555"/>
                </a:solidFill>
                <a:latin typeface="Georgia" panose="02040502050405020303" pitchFamily="18" charset="0"/>
              </a:rPr>
              <a:t>avangcaartua</a:t>
            </a:r>
            <a:r>
              <a:rPr lang="ru-RU" dirty="0">
                <a:solidFill>
                  <a:srgbClr val="555555"/>
                </a:solidFill>
                <a:latin typeface="Georgia" panose="02040502050405020303" pitchFamily="18" charset="0"/>
              </a:rPr>
              <a:t> </a:t>
            </a:r>
            <a:r>
              <a:rPr lang="ru-RU" dirty="0" smtClean="0">
                <a:solidFill>
                  <a:srgbClr val="555555"/>
                </a:solidFill>
                <a:latin typeface="Georgia" panose="02040502050405020303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793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Статистический показатель</a:t>
            </a:r>
            <a:br>
              <a:rPr lang="ru-RU" dirty="0" smtClean="0"/>
            </a:br>
            <a:r>
              <a:rPr lang="ru-RU" dirty="0" smtClean="0"/>
              <a:t>Джозефа Гринберга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Индекс</a:t>
            </a:r>
            <a:r>
              <a:rPr lang="ru-RU" dirty="0"/>
              <a:t> </a:t>
            </a:r>
            <a:r>
              <a:rPr lang="ru-RU" b="1" dirty="0"/>
              <a:t>синтетичности</a:t>
            </a:r>
            <a:r>
              <a:rPr lang="ru-RU" dirty="0"/>
              <a:t> — величина, выражающая степень сложности морфологической структуры слов в языке, численно равная отношению количества морфов к количеству слов в определённом тексте</a:t>
            </a:r>
            <a:r>
              <a:rPr lang="ru-RU" dirty="0" smtClean="0"/>
              <a:t>.</a:t>
            </a:r>
          </a:p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M/W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(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англ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: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W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word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– «слово», 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М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morpheme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«морфема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»)</a:t>
            </a:r>
            <a:endParaRPr lang="ru-RU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53088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Индексы синтетичности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Вьетнамск</a:t>
            </a:r>
            <a:r>
              <a:rPr lang="ru-RU" dirty="0" smtClean="0"/>
              <a:t>. 1,06 (</a:t>
            </a:r>
          </a:p>
          <a:p>
            <a:r>
              <a:rPr lang="ru-RU" dirty="0" err="1" smtClean="0"/>
              <a:t>Английск</a:t>
            </a:r>
            <a:r>
              <a:rPr lang="ru-RU" dirty="0" smtClean="0"/>
              <a:t>. </a:t>
            </a:r>
            <a:r>
              <a:rPr lang="ru-RU" dirty="0"/>
              <a:t>1,68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Русск. от </a:t>
            </a:r>
            <a:r>
              <a:rPr lang="ru-RU" dirty="0"/>
              <a:t>2,33 до 2,45. </a:t>
            </a:r>
          </a:p>
        </p:txBody>
      </p:sp>
    </p:spTree>
    <p:extLst>
      <p:ext uri="{BB962C8B-B14F-4D97-AF65-F5344CB8AC3E}">
        <p14:creationId xmlns:p14="http://schemas.microsoft.com/office/powerpoint/2010/main" val="228453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u="sng" dirty="0" smtClean="0"/>
              <a:t>Аналитические языки</a:t>
            </a:r>
            <a:r>
              <a:rPr lang="ru-RU" dirty="0" smtClean="0"/>
              <a:t>: индекс </a:t>
            </a:r>
            <a:r>
              <a:rPr lang="ru-RU" dirty="0"/>
              <a:t>от 1 до 2 (англ., </a:t>
            </a:r>
            <a:r>
              <a:rPr lang="ru-RU" dirty="0" err="1"/>
              <a:t>вьетн</a:t>
            </a:r>
            <a:r>
              <a:rPr lang="ru-RU" dirty="0"/>
              <a:t>., </a:t>
            </a:r>
            <a:r>
              <a:rPr lang="ru-RU" dirty="0" err="1"/>
              <a:t>китайск</a:t>
            </a:r>
            <a:r>
              <a:rPr lang="ru-RU" dirty="0"/>
              <a:t>., перс., </a:t>
            </a:r>
            <a:r>
              <a:rPr lang="ru-RU" dirty="0" err="1"/>
              <a:t>итальянск</a:t>
            </a:r>
            <a:r>
              <a:rPr lang="ru-RU" dirty="0"/>
              <a:t>., нем., </a:t>
            </a:r>
            <a:r>
              <a:rPr lang="ru-RU" dirty="0" smtClean="0"/>
              <a:t>датский,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франц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болг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.,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новоперс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новогреч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ru-RU" dirty="0" smtClean="0"/>
              <a:t>); </a:t>
            </a:r>
          </a:p>
          <a:p>
            <a:r>
              <a:rPr lang="ru-RU" u="sng" dirty="0" smtClean="0"/>
              <a:t>Синтетические языки</a:t>
            </a:r>
            <a:r>
              <a:rPr lang="ru-RU" dirty="0" smtClean="0"/>
              <a:t>: </a:t>
            </a:r>
            <a:r>
              <a:rPr lang="ru-RU" dirty="0"/>
              <a:t>индекс </a:t>
            </a:r>
            <a:r>
              <a:rPr lang="ru-RU" dirty="0" smtClean="0"/>
              <a:t>2 </a:t>
            </a:r>
            <a:r>
              <a:rPr lang="ru-RU" dirty="0"/>
              <a:t>до 3 (рус., санскрит, </a:t>
            </a:r>
            <a:r>
              <a:rPr lang="ru-RU" dirty="0" err="1"/>
              <a:t>древнегреч</a:t>
            </a:r>
            <a:r>
              <a:rPr lang="ru-RU" dirty="0"/>
              <a:t>., лат., лит., </a:t>
            </a:r>
            <a:r>
              <a:rPr lang="ru-RU" dirty="0" err="1"/>
              <a:t>старосл</a:t>
            </a:r>
            <a:r>
              <a:rPr lang="ru-RU" dirty="0"/>
              <a:t>., чешский, якутский, суахили и т.д</a:t>
            </a:r>
            <a:r>
              <a:rPr lang="ru-RU" dirty="0" smtClean="0"/>
              <a:t>.);</a:t>
            </a:r>
          </a:p>
          <a:p>
            <a:r>
              <a:rPr lang="ru-RU" dirty="0" smtClean="0"/>
              <a:t> </a:t>
            </a:r>
            <a:r>
              <a:rPr lang="ru-RU" u="sng" dirty="0" smtClean="0"/>
              <a:t>Полисинтетические </a:t>
            </a:r>
            <a:r>
              <a:rPr lang="ru-RU" u="sng" dirty="0"/>
              <a:t>языки</a:t>
            </a:r>
            <a:r>
              <a:rPr lang="ru-RU" dirty="0"/>
              <a:t>: индекс </a:t>
            </a:r>
            <a:r>
              <a:rPr lang="ru-RU" dirty="0" smtClean="0"/>
              <a:t>выше </a:t>
            </a:r>
            <a:r>
              <a:rPr lang="ru-RU" dirty="0"/>
              <a:t>3 (эскимосский, палеоазиатские, языки американских индейцев, некоторые иберийско-кавказские языки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053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Аналитические языки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Аналитические способы выражения грамматического значения</a:t>
            </a:r>
          </a:p>
          <a:p>
            <a:pPr marL="0" indent="0">
              <a:buNone/>
            </a:pPr>
            <a:r>
              <a:rPr lang="ru-RU" dirty="0"/>
              <a:t>(от </a:t>
            </a:r>
            <a:r>
              <a:rPr lang="ru-RU" i="1" dirty="0"/>
              <a:t>греч.</a:t>
            </a:r>
            <a:r>
              <a:rPr lang="ru-RU" dirty="0"/>
              <a:t> </a:t>
            </a:r>
            <a:r>
              <a:rPr lang="en-US" dirty="0"/>
              <a:t>analysis - </a:t>
            </a:r>
            <a:r>
              <a:rPr lang="ru-RU" dirty="0"/>
              <a:t>разложение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Наблюдается своеобразное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</a:rPr>
              <a:t>разделение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функций: лексическое значение выражаются неизменяемыми знаменательными словами, а грамматические- чисто внешними по отношению к данным словам средствами.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964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Аналитические языки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Служебные слова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Словоформа                      =       ЛЗ    +     ГЗ</a:t>
            </a:r>
          </a:p>
          <a:p>
            <a:pPr marL="0" indent="0">
              <a:buNone/>
            </a:pPr>
            <a:r>
              <a:rPr lang="en-US" dirty="0" smtClean="0"/>
              <a:t> to</a:t>
            </a:r>
            <a:r>
              <a:rPr lang="ru-RU" dirty="0" smtClean="0"/>
              <a:t> </a:t>
            </a:r>
            <a:r>
              <a:rPr lang="en-US" dirty="0" smtClean="0"/>
              <a:t>come ‘</a:t>
            </a:r>
            <a:r>
              <a:rPr lang="ru-RU" dirty="0" smtClean="0"/>
              <a:t>прийти</a:t>
            </a:r>
            <a:r>
              <a:rPr lang="en-US" dirty="0" smtClean="0"/>
              <a:t>’ </a:t>
            </a:r>
            <a:r>
              <a:rPr lang="ru-RU" dirty="0" smtClean="0"/>
              <a:t>             =</a:t>
            </a:r>
            <a:r>
              <a:rPr lang="en-US" dirty="0" smtClean="0"/>
              <a:t> </a:t>
            </a:r>
            <a:r>
              <a:rPr lang="ru-RU" dirty="0" smtClean="0"/>
              <a:t>    </a:t>
            </a:r>
            <a:r>
              <a:rPr lang="en-US" dirty="0" smtClean="0"/>
              <a:t>come </a:t>
            </a:r>
            <a:r>
              <a:rPr lang="ru-RU" dirty="0" smtClean="0"/>
              <a:t>+   </a:t>
            </a:r>
            <a:r>
              <a:rPr lang="en-US" dirty="0" smtClean="0"/>
              <a:t>to</a:t>
            </a:r>
          </a:p>
          <a:p>
            <a:pPr marL="0" indent="0">
              <a:buNone/>
            </a:pPr>
            <a:r>
              <a:rPr lang="en-US" dirty="0" smtClean="0"/>
              <a:t>would come</a:t>
            </a:r>
            <a:r>
              <a:rPr lang="ru-RU" dirty="0" smtClean="0"/>
              <a:t> </a:t>
            </a:r>
            <a:r>
              <a:rPr lang="en-US" dirty="0" smtClean="0"/>
              <a:t>‘</a:t>
            </a:r>
            <a:r>
              <a:rPr lang="ru-RU" dirty="0" smtClean="0"/>
              <a:t>пришел бы</a:t>
            </a:r>
            <a:r>
              <a:rPr lang="en-US" dirty="0" smtClean="0"/>
              <a:t>’</a:t>
            </a:r>
            <a:r>
              <a:rPr lang="ru-RU" dirty="0" smtClean="0"/>
              <a:t> =     </a:t>
            </a:r>
            <a:r>
              <a:rPr lang="en-US" dirty="0" smtClean="0"/>
              <a:t>come</a:t>
            </a:r>
            <a:r>
              <a:rPr lang="ru-RU" dirty="0" smtClean="0"/>
              <a:t> +  </a:t>
            </a:r>
            <a:r>
              <a:rPr lang="en-US" dirty="0" smtClean="0"/>
              <a:t>would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will </a:t>
            </a:r>
            <a:r>
              <a:rPr lang="en-US" dirty="0" smtClean="0"/>
              <a:t>come ‘</a:t>
            </a:r>
            <a:r>
              <a:rPr lang="ru-RU" dirty="0" smtClean="0"/>
              <a:t>придет</a:t>
            </a:r>
            <a:r>
              <a:rPr lang="en-US" dirty="0" smtClean="0"/>
              <a:t>’</a:t>
            </a:r>
            <a:r>
              <a:rPr lang="en-US" dirty="0"/>
              <a:t> </a:t>
            </a:r>
            <a:r>
              <a:rPr lang="ru-RU" dirty="0" smtClean="0"/>
              <a:t>            =     </a:t>
            </a:r>
            <a:r>
              <a:rPr lang="en-US" dirty="0" smtClean="0"/>
              <a:t>come </a:t>
            </a:r>
            <a:r>
              <a:rPr lang="ru-RU" dirty="0" smtClean="0"/>
              <a:t>+  </a:t>
            </a:r>
            <a:r>
              <a:rPr lang="en-US" dirty="0" smtClean="0"/>
              <a:t>will 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4806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Аналитические языки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Порядок слов</a:t>
            </a:r>
          </a:p>
          <a:p>
            <a:pPr marL="0" indent="0">
              <a:buNone/>
            </a:pPr>
            <a:r>
              <a:rPr lang="ru-RU" dirty="0" smtClean="0"/>
              <a:t>Англ.: </a:t>
            </a:r>
            <a:r>
              <a:rPr lang="en-US" dirty="0" smtClean="0"/>
              <a:t>The </a:t>
            </a:r>
            <a:r>
              <a:rPr lang="en-US" dirty="0"/>
              <a:t>hunter killed a bear. </a:t>
            </a:r>
            <a:r>
              <a:rPr lang="en-US" dirty="0" smtClean="0"/>
              <a:t>‘</a:t>
            </a:r>
            <a:r>
              <a:rPr lang="ru-RU" dirty="0" smtClean="0"/>
              <a:t>Охотник </a:t>
            </a:r>
            <a:r>
              <a:rPr lang="ru-RU" dirty="0"/>
              <a:t>убил медведя</a:t>
            </a:r>
            <a:r>
              <a:rPr lang="ru-RU" dirty="0" smtClean="0"/>
              <a:t>.</a:t>
            </a:r>
            <a:r>
              <a:rPr lang="en-US" dirty="0" smtClean="0"/>
              <a:t>’</a:t>
            </a:r>
          </a:p>
          <a:p>
            <a:pPr marL="0" indent="0">
              <a:buNone/>
            </a:pPr>
            <a:r>
              <a:rPr lang="ru-RU" dirty="0" smtClean="0"/>
              <a:t>            </a:t>
            </a:r>
            <a:r>
              <a:rPr lang="en-US" dirty="0" smtClean="0"/>
              <a:t>The </a:t>
            </a:r>
            <a:r>
              <a:rPr lang="en-US" dirty="0"/>
              <a:t>bear killed the </a:t>
            </a:r>
            <a:r>
              <a:rPr lang="en-US" dirty="0" smtClean="0"/>
              <a:t>hunter. ‘</a:t>
            </a:r>
            <a:r>
              <a:rPr lang="ru-RU" dirty="0" smtClean="0"/>
              <a:t>Медведь </a:t>
            </a:r>
            <a:r>
              <a:rPr lang="ru-RU" dirty="0"/>
              <a:t>убил </a:t>
            </a:r>
            <a:r>
              <a:rPr lang="ru-RU" dirty="0" smtClean="0"/>
              <a:t>охотника</a:t>
            </a:r>
            <a:r>
              <a:rPr lang="en-US" dirty="0" smtClean="0"/>
              <a:t>.’</a:t>
            </a:r>
            <a:endParaRPr lang="ru-RU" dirty="0" smtClean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Кит.:  </a:t>
            </a:r>
            <a:r>
              <a:rPr lang="zh-TW" altLang="en-US" dirty="0" smtClean="0"/>
              <a:t>貓</a:t>
            </a:r>
            <a:r>
              <a:rPr lang="zh-TW" altLang="en-US" dirty="0"/>
              <a:t>怕</a:t>
            </a:r>
            <a:r>
              <a:rPr lang="zh-TW" altLang="en-US" dirty="0" smtClean="0"/>
              <a:t>狗</a:t>
            </a:r>
            <a:r>
              <a:rPr lang="ru-RU" altLang="zh-TW" dirty="0" smtClean="0"/>
              <a:t> </a:t>
            </a:r>
            <a:r>
              <a:rPr lang="zh-TW" altLang="en-US" dirty="0" smtClean="0"/>
              <a:t>狗</a:t>
            </a:r>
            <a:r>
              <a:rPr lang="zh-TW" altLang="en-US" dirty="0"/>
              <a:t>不怕</a:t>
            </a:r>
            <a:r>
              <a:rPr lang="zh-TW" altLang="en-US" dirty="0" smtClean="0"/>
              <a:t>貓</a:t>
            </a:r>
            <a:r>
              <a:rPr lang="ru-RU" altLang="zh-TW" dirty="0" smtClean="0"/>
              <a:t>   </a:t>
            </a:r>
            <a:r>
              <a:rPr lang="en-US" dirty="0" smtClean="0"/>
              <a:t>Mao </a:t>
            </a:r>
            <a:r>
              <a:rPr lang="en-US" dirty="0"/>
              <a:t>pa </a:t>
            </a:r>
            <a:r>
              <a:rPr lang="en-US" dirty="0" err="1"/>
              <a:t>gou</a:t>
            </a:r>
            <a:r>
              <a:rPr lang="en-US" dirty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/>
              <a:t>gou</a:t>
            </a:r>
            <a:r>
              <a:rPr lang="en-US" dirty="0"/>
              <a:t> pa </a:t>
            </a:r>
            <a:r>
              <a:rPr lang="en-US" dirty="0" err="1" smtClean="0"/>
              <a:t>mao</a:t>
            </a:r>
            <a:r>
              <a:rPr lang="ru-RU" dirty="0" smtClean="0"/>
              <a:t> </a:t>
            </a:r>
            <a:r>
              <a:rPr lang="en-US" dirty="0" smtClean="0"/>
              <a:t>‘</a:t>
            </a:r>
            <a:r>
              <a:rPr lang="ru-RU" dirty="0"/>
              <a:t>К</a:t>
            </a:r>
            <a:r>
              <a:rPr lang="ru-RU" dirty="0" smtClean="0"/>
              <a:t>ошки </a:t>
            </a:r>
            <a:r>
              <a:rPr lang="ru-RU" dirty="0"/>
              <a:t>боятся собак, собаки не боятся </a:t>
            </a:r>
            <a:r>
              <a:rPr lang="ru-RU" dirty="0" smtClean="0"/>
              <a:t>кошек</a:t>
            </a:r>
            <a:r>
              <a:rPr lang="en-US" dirty="0" smtClean="0"/>
              <a:t>’</a:t>
            </a:r>
            <a:r>
              <a:rPr lang="ru-RU" dirty="0" smtClean="0"/>
              <a:t>.</a:t>
            </a: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98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Синтетические языки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СИНТЕЗ</a:t>
            </a:r>
            <a:r>
              <a:rPr lang="ru-RU" dirty="0"/>
              <a:t> (от греч. </a:t>
            </a:r>
            <a:r>
              <a:rPr lang="ru-RU" dirty="0" err="1"/>
              <a:t>σύν</a:t>
            </a:r>
            <a:r>
              <a:rPr lang="ru-RU" dirty="0"/>
              <a:t>βεσις – соединение, сочетание, составление) – соединение различных элементов, сторон предмета в единое </a:t>
            </a:r>
            <a:r>
              <a:rPr lang="ru-RU" dirty="0" smtClean="0"/>
              <a:t>целое.</a:t>
            </a:r>
          </a:p>
          <a:p>
            <a:pPr marL="0" indent="0" algn="ctr">
              <a:buNone/>
            </a:pPr>
            <a:r>
              <a:rPr lang="ru-RU" dirty="0" smtClean="0"/>
              <a:t>         </a:t>
            </a:r>
            <a:r>
              <a:rPr lang="ru-RU" b="1" dirty="0"/>
              <a:t>Аффиксация</a:t>
            </a:r>
          </a:p>
          <a:p>
            <a:pPr marL="0" indent="0">
              <a:buNone/>
            </a:pPr>
            <a:r>
              <a:rPr lang="ru-RU" dirty="0" smtClean="0"/>
              <a:t>             Словоформа            =       </a:t>
            </a:r>
            <a:r>
              <a:rPr lang="ru-RU" dirty="0"/>
              <a:t>ЛЗ    +     </a:t>
            </a:r>
            <a:r>
              <a:rPr lang="ru-RU" dirty="0" smtClean="0"/>
              <a:t>ГЗ</a:t>
            </a:r>
          </a:p>
          <a:p>
            <a:pPr marL="0" indent="0">
              <a:buNone/>
            </a:pPr>
            <a:r>
              <a:rPr lang="ru-RU" dirty="0" smtClean="0"/>
              <a:t>Русск.:   </a:t>
            </a:r>
            <a:r>
              <a:rPr lang="ru-RU" dirty="0" err="1" smtClean="0"/>
              <a:t>книг+а</a:t>
            </a:r>
            <a:r>
              <a:rPr lang="ru-RU" dirty="0" smtClean="0"/>
              <a:t>, </a:t>
            </a:r>
            <a:r>
              <a:rPr lang="ru-RU" dirty="0" err="1" smtClean="0"/>
              <a:t>книг+и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Польск</a:t>
            </a:r>
            <a:r>
              <a:rPr lang="ru-RU" dirty="0"/>
              <a:t>.: </a:t>
            </a:r>
            <a:r>
              <a:rPr lang="en-US" dirty="0" err="1"/>
              <a:t>książk</a:t>
            </a:r>
            <a:r>
              <a:rPr lang="ru-RU" dirty="0"/>
              <a:t>+</a:t>
            </a:r>
            <a:r>
              <a:rPr lang="en-US" dirty="0"/>
              <a:t>a,  </a:t>
            </a:r>
            <a:r>
              <a:rPr lang="en-US" dirty="0" err="1"/>
              <a:t>książk</a:t>
            </a:r>
            <a:r>
              <a:rPr lang="ru-RU" dirty="0"/>
              <a:t> +</a:t>
            </a:r>
            <a:r>
              <a:rPr lang="en-US" dirty="0" err="1"/>
              <a:t>i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Тат.:        </a:t>
            </a:r>
            <a:r>
              <a:rPr lang="ru-RU" dirty="0" err="1" smtClean="0"/>
              <a:t>китап</a:t>
            </a:r>
            <a:r>
              <a:rPr lang="ru-RU" dirty="0"/>
              <a:t>, </a:t>
            </a:r>
            <a:r>
              <a:rPr lang="ru-RU" dirty="0" err="1" smtClean="0"/>
              <a:t>китап+лар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Эст.: </a:t>
            </a:r>
            <a:r>
              <a:rPr lang="en-US" dirty="0" err="1"/>
              <a:t>raamat</a:t>
            </a:r>
            <a:r>
              <a:rPr lang="en-US" dirty="0"/>
              <a:t>, </a:t>
            </a:r>
            <a:r>
              <a:rPr lang="en-US" dirty="0" err="1" smtClean="0"/>
              <a:t>raamat</a:t>
            </a:r>
            <a:r>
              <a:rPr lang="ru-RU" dirty="0" smtClean="0"/>
              <a:t>+</a:t>
            </a:r>
            <a:r>
              <a:rPr lang="en-US" dirty="0" err="1" smtClean="0"/>
              <a:t>ud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2677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Аналитические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↔ </a:t>
            </a:r>
            <a:r>
              <a:rPr lang="ru-RU" dirty="0" smtClean="0">
                <a:solidFill>
                  <a:srgbClr val="FF0000"/>
                </a:solidFill>
              </a:rPr>
              <a:t>синтетические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Georgia" panose="02040502050405020303" pitchFamily="18" charset="0"/>
              </a:rPr>
              <a:t>Англ.:  </a:t>
            </a:r>
            <a:r>
              <a:rPr lang="ru-RU" i="1" dirty="0" err="1" smtClean="0">
                <a:solidFill>
                  <a:srgbClr val="111111"/>
                </a:solidFill>
                <a:latin typeface="Georgia" panose="02040502050405020303" pitchFamily="18" charset="0"/>
              </a:rPr>
              <a:t>round</a:t>
            </a:r>
            <a:endParaRPr lang="ru-RU" i="1" dirty="0" smtClean="0">
              <a:solidFill>
                <a:srgbClr val="111111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i="1" dirty="0" err="1" smtClean="0">
                <a:solidFill>
                  <a:srgbClr val="111111"/>
                </a:solidFill>
                <a:latin typeface="Georgia" panose="02040502050405020303" pitchFamily="18" charset="0"/>
              </a:rPr>
              <a:t>round</a:t>
            </a:r>
            <a:r>
              <a:rPr lang="ru-RU" i="1" dirty="0" smtClean="0">
                <a:solidFill>
                  <a:srgbClr val="111111"/>
                </a:solidFill>
                <a:latin typeface="Georgia" panose="02040502050405020303" pitchFamily="18" charset="0"/>
              </a:rPr>
              <a:t> </a:t>
            </a:r>
            <a:r>
              <a:rPr lang="ru-RU" i="1" dirty="0" err="1">
                <a:solidFill>
                  <a:srgbClr val="111111"/>
                </a:solidFill>
                <a:latin typeface="Georgia" panose="02040502050405020303" pitchFamily="18" charset="0"/>
              </a:rPr>
              <a:t>table</a:t>
            </a:r>
            <a:r>
              <a:rPr lang="ru-RU" i="1" dirty="0">
                <a:solidFill>
                  <a:srgbClr val="111111"/>
                </a:solidFill>
                <a:latin typeface="Georgia" panose="02040502050405020303" pitchFamily="18" charset="0"/>
              </a:rPr>
              <a:t> </a:t>
            </a:r>
            <a:r>
              <a:rPr lang="en-US" dirty="0" smtClean="0">
                <a:solidFill>
                  <a:srgbClr val="111111"/>
                </a:solidFill>
                <a:latin typeface="Georgia" panose="02040502050405020303" pitchFamily="18" charset="0"/>
              </a:rPr>
              <a:t>‘</a:t>
            </a:r>
            <a:r>
              <a:rPr lang="ru-RU" dirty="0" smtClean="0">
                <a:solidFill>
                  <a:srgbClr val="111111"/>
                </a:solidFill>
                <a:latin typeface="Georgia" panose="02040502050405020303" pitchFamily="18" charset="0"/>
              </a:rPr>
              <a:t>круглый стол</a:t>
            </a:r>
            <a:r>
              <a:rPr lang="en-US" dirty="0" smtClean="0">
                <a:solidFill>
                  <a:srgbClr val="111111"/>
                </a:solidFill>
                <a:latin typeface="Georgia" panose="02040502050405020303" pitchFamily="18" charset="0"/>
              </a:rPr>
              <a:t>’</a:t>
            </a:r>
            <a:r>
              <a:rPr lang="ru-RU" dirty="0" smtClean="0">
                <a:solidFill>
                  <a:srgbClr val="111111"/>
                </a:solidFill>
                <a:latin typeface="Georgia" panose="02040502050405020303" pitchFamily="18" charset="0"/>
              </a:rPr>
              <a:t>,</a:t>
            </a:r>
          </a:p>
          <a:p>
            <a:pPr marL="0" indent="0">
              <a:buNone/>
            </a:pPr>
            <a:r>
              <a:rPr lang="ru-RU" dirty="0">
                <a:solidFill>
                  <a:srgbClr val="111111"/>
                </a:solidFill>
                <a:latin typeface="Georgia" panose="02040502050405020303" pitchFamily="18" charset="0"/>
              </a:rPr>
              <a:t> </a:t>
            </a:r>
            <a:r>
              <a:rPr lang="ru-RU" i="1" dirty="0" smtClean="0">
                <a:solidFill>
                  <a:srgbClr val="111111"/>
                </a:solidFill>
                <a:latin typeface="Georgia" panose="02040502050405020303" pitchFamily="18" charset="0"/>
              </a:rPr>
              <a:t>a </a:t>
            </a:r>
            <a:r>
              <a:rPr lang="ru-RU" i="1" dirty="0" err="1">
                <a:solidFill>
                  <a:srgbClr val="111111"/>
                </a:solidFill>
                <a:latin typeface="Georgia" panose="02040502050405020303" pitchFamily="18" charset="0"/>
              </a:rPr>
              <a:t>great</a:t>
            </a:r>
            <a:r>
              <a:rPr lang="ru-RU" i="1" dirty="0">
                <a:solidFill>
                  <a:srgbClr val="111111"/>
                </a:solidFill>
                <a:latin typeface="Georgia" panose="02040502050405020303" pitchFamily="18" charset="0"/>
              </a:rPr>
              <a:t> </a:t>
            </a:r>
            <a:r>
              <a:rPr lang="ru-RU" i="1" dirty="0" err="1">
                <a:solidFill>
                  <a:srgbClr val="111111"/>
                </a:solidFill>
                <a:latin typeface="Georgia" panose="02040502050405020303" pitchFamily="18" charset="0"/>
              </a:rPr>
              <a:t>round</a:t>
            </a:r>
            <a:r>
              <a:rPr lang="ru-RU" i="1" dirty="0">
                <a:solidFill>
                  <a:srgbClr val="111111"/>
                </a:solidFill>
                <a:latin typeface="Georgia" panose="02040502050405020303" pitchFamily="18" charset="0"/>
              </a:rPr>
              <a:t> </a:t>
            </a:r>
            <a:r>
              <a:rPr lang="en-US" dirty="0" smtClean="0">
                <a:solidFill>
                  <a:srgbClr val="111111"/>
                </a:solidFill>
                <a:latin typeface="Georgia" panose="02040502050405020303" pitchFamily="18" charset="0"/>
              </a:rPr>
              <a:t>‘</a:t>
            </a:r>
            <a:r>
              <a:rPr lang="ru-RU" dirty="0" smtClean="0">
                <a:solidFill>
                  <a:srgbClr val="111111"/>
                </a:solidFill>
                <a:latin typeface="Georgia" panose="02040502050405020303" pitchFamily="18" charset="0"/>
              </a:rPr>
              <a:t>большой круг</a:t>
            </a:r>
            <a:r>
              <a:rPr lang="en-US" dirty="0" smtClean="0">
                <a:solidFill>
                  <a:srgbClr val="111111"/>
                </a:solidFill>
                <a:latin typeface="Georgia" panose="02040502050405020303" pitchFamily="18" charset="0"/>
              </a:rPr>
              <a:t>’</a:t>
            </a:r>
            <a:endParaRPr lang="ru-RU" dirty="0" smtClean="0">
              <a:solidFill>
                <a:srgbClr val="111111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i="1" dirty="0" smtClean="0">
                <a:latin typeface="Georgia" panose="02040502050405020303" pitchFamily="18" charset="0"/>
              </a:rPr>
              <a:t>round </a:t>
            </a:r>
            <a:r>
              <a:rPr lang="en-US" i="1" dirty="0">
                <a:latin typeface="Georgia" panose="02040502050405020303" pitchFamily="18" charset="0"/>
              </a:rPr>
              <a:t>midday </a:t>
            </a:r>
            <a:r>
              <a:rPr lang="en-US" i="1" dirty="0" smtClean="0">
                <a:latin typeface="Georgia" panose="02040502050405020303" pitchFamily="18" charset="0"/>
              </a:rPr>
              <a:t> ‘</a:t>
            </a:r>
            <a:r>
              <a:rPr lang="ru-RU" dirty="0" smtClean="0">
                <a:latin typeface="Georgia" panose="02040502050405020303" pitchFamily="18" charset="0"/>
              </a:rPr>
              <a:t>около полудня</a:t>
            </a:r>
            <a:r>
              <a:rPr lang="en-US" dirty="0" smtClean="0">
                <a:latin typeface="Georgia" panose="02040502050405020303" pitchFamily="18" charset="0"/>
              </a:rPr>
              <a:t>’</a:t>
            </a:r>
            <a:endParaRPr lang="ru-RU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i="1" dirty="0">
                <a:latin typeface="Georgia" panose="02040502050405020303" pitchFamily="18" charset="0"/>
              </a:rPr>
              <a:t>to round off the evening with a dance</a:t>
            </a:r>
            <a:r>
              <a:rPr lang="en-US" dirty="0"/>
              <a:t> </a:t>
            </a:r>
            <a:r>
              <a:rPr lang="en-US" dirty="0" smtClean="0">
                <a:latin typeface="Georgia" panose="02040502050405020303" pitchFamily="18" charset="0"/>
              </a:rPr>
              <a:t>’</a:t>
            </a:r>
            <a:r>
              <a:rPr lang="en-US" dirty="0" err="1" smtClean="0">
                <a:latin typeface="Georgia" panose="02040502050405020303" pitchFamily="18" charset="0"/>
              </a:rPr>
              <a:t>закончить</a:t>
            </a:r>
            <a:r>
              <a:rPr lang="en-US" dirty="0" smtClean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вечер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err="1" smtClean="0">
                <a:latin typeface="Georgia" panose="02040502050405020303" pitchFamily="18" charset="0"/>
              </a:rPr>
              <a:t>танцами</a:t>
            </a:r>
            <a:r>
              <a:rPr lang="en-US" dirty="0" smtClean="0"/>
              <a:t>’</a:t>
            </a:r>
            <a:endParaRPr lang="ru-RU" dirty="0" smtClean="0">
              <a:solidFill>
                <a:srgbClr val="111111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ru-RU" dirty="0">
              <a:solidFill>
                <a:srgbClr val="111111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dirty="0" smtClean="0">
              <a:solidFill>
                <a:srgbClr val="111111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111111"/>
                </a:solidFill>
                <a:latin typeface="Georgia" panose="02040502050405020303" pitchFamily="18" charset="0"/>
              </a:rPr>
              <a:t>Русск.: </a:t>
            </a:r>
            <a:r>
              <a:rPr lang="ru-RU" i="1" dirty="0" smtClean="0">
                <a:solidFill>
                  <a:srgbClr val="111111"/>
                </a:solidFill>
                <a:latin typeface="Georgia" panose="02040502050405020303" pitchFamily="18" charset="0"/>
              </a:rPr>
              <a:t>круг, круглый, окружить</a:t>
            </a:r>
            <a:endParaRPr lang="en-US" i="1" dirty="0" smtClean="0">
              <a:solidFill>
                <a:srgbClr val="111111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74758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255</TotalTime>
  <Words>562</Words>
  <Application>Microsoft Office PowerPoint</Application>
  <PresentationFormat>Произвольный</PresentationFormat>
  <Paragraphs>96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NewsPrint</vt:lpstr>
      <vt:lpstr>Типологическая морфологическая классификация языков  Классификация по степени сложности морфемного состава слова </vt:lpstr>
      <vt:lpstr>Статистический показатель Джозефа Гринберга </vt:lpstr>
      <vt:lpstr>Индексы синтетичности</vt:lpstr>
      <vt:lpstr>Презентация PowerPoint</vt:lpstr>
      <vt:lpstr>Аналитические языки</vt:lpstr>
      <vt:lpstr>Аналитические языки</vt:lpstr>
      <vt:lpstr>Аналитические языки</vt:lpstr>
      <vt:lpstr>Синтетические языки</vt:lpstr>
      <vt:lpstr>Аналитические ↔ синтетические</vt:lpstr>
      <vt:lpstr>Аналитические ↔ синтетические</vt:lpstr>
      <vt:lpstr>Сочетание синтетизма и аналитизма</vt:lpstr>
      <vt:lpstr>Сочетание синтетизма и аналитизма</vt:lpstr>
      <vt:lpstr>Полисинетические языки</vt:lpstr>
      <vt:lpstr>Полисинтетические языки</vt:lpstr>
      <vt:lpstr>Презентация PowerPoint</vt:lpstr>
      <vt:lpstr>Аналит.↔ Синт. ↔ Полисинт.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</dc:creator>
  <cp:lastModifiedBy>Бухгалтер</cp:lastModifiedBy>
  <cp:revision>21</cp:revision>
  <dcterms:created xsi:type="dcterms:W3CDTF">2020-06-10T01:25:54Z</dcterms:created>
  <dcterms:modified xsi:type="dcterms:W3CDTF">2025-05-29T11:51:14Z</dcterms:modified>
</cp:coreProperties>
</file>