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7864E-3E06-435D-BF3B-3FB0B1931DEB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E9340-C9DE-4E52-A5A6-931F8DA931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Раздел 5. Грамматика языка. </a:t>
            </a:r>
            <a:br>
              <a:rPr lang="ru-RU" b="1" dirty="0" smtClean="0"/>
            </a:br>
            <a:r>
              <a:rPr lang="ru-RU" sz="3600" b="1" dirty="0" smtClean="0"/>
              <a:t>Часть 3. Части речи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382" y="116632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+mn-lt"/>
                <a:cs typeface="Times New Roman" panose="02020603050405020304" pitchFamily="18" charset="0"/>
              </a:rPr>
              <a:t>Части речи</a:t>
            </a:r>
            <a:r>
              <a:rPr lang="en-US" sz="3200" b="1" dirty="0" smtClean="0">
                <a:latin typeface="+mn-lt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+mn-lt"/>
                <a:cs typeface="Times New Roman" panose="02020603050405020304" pitchFamily="18" charset="0"/>
              </a:rPr>
            </a:br>
            <a:r>
              <a:rPr lang="en-US" sz="3200" b="1" dirty="0">
                <a:latin typeface="+mn-lt"/>
                <a:cs typeface="Times New Roman" panose="02020603050405020304" pitchFamily="18" charset="0"/>
              </a:rPr>
              <a:t>P</a:t>
            </a:r>
            <a:r>
              <a:rPr lang="en-US" sz="3200" b="1" dirty="0" smtClean="0">
                <a:latin typeface="+mn-lt"/>
                <a:cs typeface="Times New Roman" panose="02020603050405020304" pitchFamily="18" charset="0"/>
              </a:rPr>
              <a:t>arts of speech, </a:t>
            </a:r>
            <a:r>
              <a:rPr lang="ru-RU" sz="3200" b="1" dirty="0" smtClean="0">
                <a:latin typeface="+mn-lt"/>
                <a:cs typeface="Times New Roman" panose="02020603050405020304" pitchFamily="18" charset="0"/>
              </a:rPr>
              <a:t>или </a:t>
            </a:r>
            <a:r>
              <a:rPr lang="en-US" sz="3200" b="1" dirty="0" smtClean="0">
                <a:latin typeface="+mn-lt"/>
                <a:cs typeface="Times New Roman" panose="02020603050405020304" pitchFamily="18" charset="0"/>
              </a:rPr>
              <a:t>Word classes</a:t>
            </a:r>
            <a:endParaRPr lang="ru-RU" sz="3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836712"/>
            <a:ext cx="8103844" cy="544980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cs typeface="Times New Roman" panose="02020603050405020304" pitchFamily="18" charset="0"/>
              </a:rPr>
              <a:t>Части речи – это грамматические классы слов, характеризующиеся совокупностью следующих признаков: 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cs typeface="Times New Roman" panose="02020603050405020304" pitchFamily="18" charset="0"/>
              </a:rPr>
              <a:t>наличием обобщенного значения, абстрагированного от лексических значений слов</a:t>
            </a:r>
            <a:r>
              <a:rPr lang="en-US" dirty="0" smtClean="0">
                <a:cs typeface="Times New Roman" panose="02020603050405020304" pitchFamily="18" charset="0"/>
              </a:rPr>
              <a:t> (</a:t>
            </a:r>
            <a:r>
              <a:rPr lang="ru-RU" dirty="0" smtClean="0">
                <a:cs typeface="Times New Roman" panose="02020603050405020304" pitchFamily="18" charset="0"/>
              </a:rPr>
              <a:t>например, у всех </a:t>
            </a:r>
            <a:r>
              <a:rPr lang="ru-RU" dirty="0" err="1" smtClean="0">
                <a:cs typeface="Times New Roman" panose="02020603050405020304" pitchFamily="18" charset="0"/>
              </a:rPr>
              <a:t>сущ-ных</a:t>
            </a:r>
            <a:r>
              <a:rPr lang="ru-RU" dirty="0" smtClean="0">
                <a:cs typeface="Times New Roman" panose="02020603050405020304" pitchFamily="18" charset="0"/>
              </a:rPr>
              <a:t> есть общее значение – предмет; у всех глаголов – процесс</a:t>
            </a:r>
            <a:r>
              <a:rPr lang="en-US" dirty="0" smtClean="0">
                <a:cs typeface="Times New Roman" panose="02020603050405020304" pitchFamily="18" charset="0"/>
              </a:rPr>
              <a:t>)</a:t>
            </a:r>
            <a:r>
              <a:rPr lang="ru-RU" dirty="0" smtClean="0">
                <a:cs typeface="Times New Roman" panose="02020603050405020304" pitchFamily="18" charset="0"/>
              </a:rPr>
              <a:t>; 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cs typeface="Times New Roman" panose="02020603050405020304" pitchFamily="18" charset="0"/>
              </a:rPr>
              <a:t>комплексом определенных морфологических категорий (для существительного: род, число, падеж; для глагола: вид, время, лицо, наклонение, залог) – </a:t>
            </a:r>
            <a:r>
              <a:rPr lang="ru-RU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кроме изолирующих языков</a:t>
            </a:r>
            <a:r>
              <a:rPr lang="ru-RU" dirty="0" smtClean="0">
                <a:cs typeface="Times New Roman" panose="02020603050405020304" pitchFamily="18" charset="0"/>
              </a:rPr>
              <a:t>; 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cs typeface="Times New Roman" panose="02020603050405020304" pitchFamily="18" charset="0"/>
              </a:rPr>
              <a:t>общей системой парадигм (</a:t>
            </a:r>
            <a:r>
              <a:rPr lang="ru-RU" b="1" i="1" dirty="0" smtClean="0">
                <a:cs typeface="Times New Roman" panose="02020603050405020304" pitchFamily="18" charset="0"/>
              </a:rPr>
              <a:t>парадигма</a:t>
            </a:r>
            <a:r>
              <a:rPr lang="ru-RU" dirty="0" smtClean="0">
                <a:cs typeface="Times New Roman" panose="02020603050405020304" pitchFamily="18" charset="0"/>
              </a:rPr>
              <a:t> – полный набор форм данного слова или всех слов данной части речи) - </a:t>
            </a:r>
            <a:r>
              <a:rPr lang="ru-RU" dirty="0">
                <a:solidFill>
                  <a:srgbClr val="00B050"/>
                </a:solidFill>
                <a:cs typeface="Times New Roman" panose="02020603050405020304" pitchFamily="18" charset="0"/>
              </a:rPr>
              <a:t>кроме изолирующих языков</a:t>
            </a:r>
            <a:r>
              <a:rPr lang="ru-RU" dirty="0" smtClean="0">
                <a:cs typeface="Times New Roman" panose="02020603050405020304" pitchFamily="18" charset="0"/>
              </a:rPr>
              <a:t>; 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cs typeface="Times New Roman" panose="02020603050405020304" pitchFamily="18" charset="0"/>
              </a:rPr>
              <a:t>общими синтаксическими функциями (существительные в предложении обычно выступают в функции субъекта (подлежащего) или объекта (дополнения); глаголы – в функции предиката (сказуемого)). </a:t>
            </a: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70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Части речи любого языка делятся на: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Знаменательные</a:t>
            </a:r>
            <a:r>
              <a:rPr lang="ru-RU" dirty="0" smtClean="0"/>
              <a:t> (</a:t>
            </a:r>
            <a:r>
              <a:rPr lang="en-US" dirty="0" smtClean="0"/>
              <a:t>content words</a:t>
            </a:r>
            <a:r>
              <a:rPr lang="ru-RU" dirty="0" smtClean="0"/>
              <a:t>) </a:t>
            </a:r>
            <a:r>
              <a:rPr lang="en-US" dirty="0" smtClean="0"/>
              <a:t>- </a:t>
            </a:r>
            <a:r>
              <a:rPr lang="ru-RU" dirty="0" smtClean="0"/>
              <a:t>имеющие собственное лексическое значение</a:t>
            </a:r>
            <a:r>
              <a:rPr lang="en-US" dirty="0" smtClean="0"/>
              <a:t>: </a:t>
            </a:r>
            <a:r>
              <a:rPr lang="ru-RU" dirty="0" smtClean="0"/>
              <a:t>существительное (</a:t>
            </a:r>
            <a:r>
              <a:rPr lang="en-US" dirty="0" smtClean="0"/>
              <a:t>noun</a:t>
            </a:r>
            <a:r>
              <a:rPr lang="ru-RU" dirty="0" smtClean="0"/>
              <a:t>), прилагательное</a:t>
            </a:r>
            <a:r>
              <a:rPr lang="en-US" dirty="0" smtClean="0"/>
              <a:t> (adjective)</a:t>
            </a:r>
            <a:r>
              <a:rPr lang="ru-RU" dirty="0" smtClean="0"/>
              <a:t>, глагол</a:t>
            </a:r>
            <a:r>
              <a:rPr lang="en-US" dirty="0" smtClean="0"/>
              <a:t> (verb)</a:t>
            </a:r>
            <a:r>
              <a:rPr lang="ru-RU" dirty="0" smtClean="0"/>
              <a:t>, наречие (</a:t>
            </a:r>
            <a:r>
              <a:rPr lang="en-US" dirty="0" smtClean="0"/>
              <a:t>adverb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i="1" dirty="0" smtClean="0"/>
              <a:t>лес</a:t>
            </a:r>
            <a:r>
              <a:rPr lang="ru-RU" dirty="0" smtClean="0"/>
              <a:t>, </a:t>
            </a:r>
            <a:r>
              <a:rPr lang="ru-RU" i="1" dirty="0" smtClean="0"/>
              <a:t>теплый</a:t>
            </a:r>
            <a:r>
              <a:rPr lang="ru-RU" dirty="0" smtClean="0"/>
              <a:t>, </a:t>
            </a:r>
            <a:r>
              <a:rPr lang="ru-RU" i="1" dirty="0" smtClean="0"/>
              <a:t>разговаривать</a:t>
            </a:r>
            <a:r>
              <a:rPr lang="en-US" i="1" dirty="0" smtClean="0"/>
              <a:t>, </a:t>
            </a:r>
            <a:r>
              <a:rPr lang="ru-RU" i="1" dirty="0" smtClean="0"/>
              <a:t>быстро </a:t>
            </a:r>
          </a:p>
          <a:p>
            <a:r>
              <a:rPr lang="ru-RU" b="1" dirty="0" smtClean="0"/>
              <a:t>Служебные</a:t>
            </a:r>
            <a:r>
              <a:rPr lang="en-US" dirty="0" smtClean="0"/>
              <a:t> (function words)</a:t>
            </a:r>
            <a:r>
              <a:rPr lang="ru-RU" dirty="0" smtClean="0"/>
              <a:t> </a:t>
            </a:r>
            <a:r>
              <a:rPr lang="en-US" dirty="0" smtClean="0"/>
              <a:t>- </a:t>
            </a:r>
            <a:r>
              <a:rPr lang="ru-RU" dirty="0" smtClean="0"/>
              <a:t>не имеющие </a:t>
            </a:r>
            <a:r>
              <a:rPr lang="en-US" dirty="0" smtClean="0"/>
              <a:t>(</a:t>
            </a:r>
            <a:r>
              <a:rPr lang="ru-RU" dirty="0" smtClean="0"/>
              <a:t>почти</a:t>
            </a:r>
            <a:r>
              <a:rPr lang="en-US" dirty="0"/>
              <a:t>)</a:t>
            </a:r>
            <a:r>
              <a:rPr lang="ru-RU" dirty="0" smtClean="0"/>
              <a:t> собственного лексического значения</a:t>
            </a:r>
            <a:r>
              <a:rPr lang="en-US" dirty="0" smtClean="0"/>
              <a:t>: </a:t>
            </a:r>
            <a:r>
              <a:rPr lang="ru-RU" dirty="0" smtClean="0"/>
              <a:t>предлог (</a:t>
            </a:r>
            <a:r>
              <a:rPr lang="en-US" dirty="0" smtClean="0"/>
              <a:t>preposition</a:t>
            </a:r>
            <a:r>
              <a:rPr lang="ru-RU" dirty="0" smtClean="0"/>
              <a:t>)</a:t>
            </a:r>
            <a:r>
              <a:rPr lang="en-US" dirty="0" smtClean="0"/>
              <a:t>, </a:t>
            </a:r>
            <a:r>
              <a:rPr lang="ru-RU" dirty="0" smtClean="0"/>
              <a:t>союз (</a:t>
            </a:r>
            <a:r>
              <a:rPr lang="en-US" dirty="0" smtClean="0"/>
              <a:t>conjunction</a:t>
            </a:r>
            <a:r>
              <a:rPr lang="ru-RU" dirty="0" smtClean="0"/>
              <a:t>)</a:t>
            </a:r>
            <a:r>
              <a:rPr lang="en-US" dirty="0" smtClean="0"/>
              <a:t>, </a:t>
            </a:r>
            <a:r>
              <a:rPr lang="ru-RU" dirty="0" smtClean="0"/>
              <a:t>частица (</a:t>
            </a:r>
            <a:r>
              <a:rPr lang="en-US" dirty="0" smtClean="0"/>
              <a:t>particle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i="1" dirty="0" smtClean="0"/>
              <a:t>of – </a:t>
            </a:r>
            <a:r>
              <a:rPr lang="ru-RU" dirty="0" smtClean="0"/>
              <a:t>самая абстрактная семантика</a:t>
            </a:r>
            <a:r>
              <a:rPr lang="en-US" dirty="0" smtClean="0"/>
              <a:t>, </a:t>
            </a:r>
            <a:r>
              <a:rPr lang="ru-RU" i="1" dirty="0" smtClean="0"/>
              <a:t>под</a:t>
            </a:r>
            <a:r>
              <a:rPr lang="ru-RU" dirty="0" smtClean="0"/>
              <a:t>, </a:t>
            </a:r>
            <a:r>
              <a:rPr lang="en-US" i="1" dirty="0" smtClean="0"/>
              <a:t>under</a:t>
            </a:r>
            <a:r>
              <a:rPr lang="en-US" dirty="0" smtClean="0"/>
              <a:t>, </a:t>
            </a:r>
            <a:r>
              <a:rPr lang="en-US" i="1" dirty="0" smtClean="0"/>
              <a:t>in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в</a:t>
            </a:r>
            <a:r>
              <a:rPr lang="ru-RU" dirty="0" smtClean="0"/>
              <a:t>, </a:t>
            </a:r>
            <a:r>
              <a:rPr lang="en-US" i="1" dirty="0" smtClean="0"/>
              <a:t>at</a:t>
            </a:r>
            <a:r>
              <a:rPr lang="en-US" dirty="0" smtClean="0"/>
              <a:t>, </a:t>
            </a:r>
            <a:r>
              <a:rPr lang="ru-RU" i="1" dirty="0" smtClean="0"/>
              <a:t>на</a:t>
            </a:r>
            <a:r>
              <a:rPr lang="ru-RU" dirty="0" smtClean="0"/>
              <a:t>, </a:t>
            </a:r>
            <a:r>
              <a:rPr lang="ru-RU" i="1" dirty="0" smtClean="0"/>
              <a:t>но</a:t>
            </a:r>
            <a:r>
              <a:rPr lang="ru-RU" dirty="0" smtClean="0"/>
              <a:t>, </a:t>
            </a:r>
            <a:r>
              <a:rPr lang="en-US" i="1" dirty="0" smtClean="0"/>
              <a:t>but</a:t>
            </a:r>
            <a:r>
              <a:rPr lang="en-US" dirty="0" smtClean="0"/>
              <a:t>, </a:t>
            </a:r>
            <a:r>
              <a:rPr lang="en-US" i="1" dirty="0" smtClean="0"/>
              <a:t>and</a:t>
            </a:r>
            <a:r>
              <a:rPr lang="en-US" dirty="0" smtClean="0"/>
              <a:t>, </a:t>
            </a:r>
            <a:r>
              <a:rPr lang="ru-RU" i="1" dirty="0" smtClean="0"/>
              <a:t>и</a:t>
            </a:r>
            <a:r>
              <a:rPr lang="ru-RU" dirty="0" smtClean="0"/>
              <a:t>, </a:t>
            </a:r>
            <a:r>
              <a:rPr lang="ru-RU" i="1" dirty="0" smtClean="0"/>
              <a:t>потому что</a:t>
            </a:r>
            <a:r>
              <a:rPr lang="ru-RU" dirty="0" smtClean="0"/>
              <a:t>, </a:t>
            </a:r>
            <a:r>
              <a:rPr lang="ru-RU" i="1" dirty="0" smtClean="0"/>
              <a:t>когда</a:t>
            </a:r>
            <a:r>
              <a:rPr lang="ru-RU" dirty="0" smtClean="0"/>
              <a:t>, </a:t>
            </a:r>
            <a:r>
              <a:rPr lang="en-US" i="1" dirty="0" smtClean="0"/>
              <a:t>because</a:t>
            </a:r>
            <a:r>
              <a:rPr lang="en-US" dirty="0" smtClean="0"/>
              <a:t>, </a:t>
            </a:r>
            <a:r>
              <a:rPr lang="en-US" i="1" dirty="0" smtClean="0"/>
              <a:t>when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ли</a:t>
            </a:r>
            <a:r>
              <a:rPr lang="en-US" i="1" dirty="0" smtClean="0"/>
              <a:t>, </a:t>
            </a:r>
            <a:r>
              <a:rPr lang="ru-RU" i="1" dirty="0" smtClean="0"/>
              <a:t>бы, не, </a:t>
            </a:r>
            <a:r>
              <a:rPr lang="en-US" i="1" dirty="0" smtClean="0"/>
              <a:t>not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63408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+mn-lt"/>
                <a:cs typeface="Arial" pitchFamily="34" charset="0"/>
              </a:rPr>
              <a:t>Части речи русского языка</a:t>
            </a:r>
            <a:endParaRPr lang="ru-RU" sz="3200" b="1" dirty="0">
              <a:latin typeface="+mn-lt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69192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cs typeface="Arial" pitchFamily="34" charset="0"/>
              </a:rPr>
              <a:t>Знаменательные</a:t>
            </a:r>
            <a:r>
              <a:rPr lang="ru-RU" dirty="0" smtClean="0">
                <a:cs typeface="Arial" pitchFamily="34" charset="0"/>
              </a:rPr>
              <a:t> (полнозначные или самостоятельные) части речи – слова с самостоятельным лексическим значением:</a:t>
            </a:r>
          </a:p>
          <a:p>
            <a:pPr marL="514350" indent="-514350">
              <a:buAutoNum type="arabicPeriod"/>
            </a:pPr>
            <a:r>
              <a:rPr lang="ru-RU" dirty="0">
                <a:cs typeface="Arial" pitchFamily="34" charset="0"/>
              </a:rPr>
              <a:t>и</a:t>
            </a:r>
            <a:r>
              <a:rPr lang="ru-RU" dirty="0" smtClean="0">
                <a:cs typeface="Arial" pitchFamily="34" charset="0"/>
              </a:rPr>
              <a:t>мя существительное (</a:t>
            </a:r>
            <a:r>
              <a:rPr lang="en-US" dirty="0" smtClean="0">
                <a:cs typeface="Arial" pitchFamily="34" charset="0"/>
              </a:rPr>
              <a:t>noun</a:t>
            </a:r>
            <a:r>
              <a:rPr lang="ru-RU" dirty="0" smtClean="0">
                <a:cs typeface="Arial" pitchFamily="34" charset="0"/>
              </a:rPr>
              <a:t>)</a:t>
            </a:r>
            <a:r>
              <a:rPr lang="en-US" dirty="0" smtClean="0">
                <a:cs typeface="Arial" pitchFamily="34" charset="0"/>
              </a:rPr>
              <a:t>: </a:t>
            </a:r>
            <a:r>
              <a:rPr lang="ru-RU" i="1" dirty="0" smtClean="0">
                <a:cs typeface="Arial" pitchFamily="34" charset="0"/>
              </a:rPr>
              <a:t>телефон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a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i="1" dirty="0" smtClean="0">
                <a:cs typeface="Arial" pitchFamily="34" charset="0"/>
              </a:rPr>
              <a:t>phone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собака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a dog</a:t>
            </a:r>
            <a:r>
              <a:rPr lang="ru-RU" dirty="0" smtClean="0">
                <a:cs typeface="Arial" pitchFamily="34" charset="0"/>
              </a:rPr>
              <a:t>;</a:t>
            </a:r>
            <a:endParaRPr lang="ru-RU" dirty="0" smtClean="0"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cs typeface="Arial" pitchFamily="34" charset="0"/>
              </a:rPr>
              <a:t>местоимение-существительное</a:t>
            </a:r>
            <a:r>
              <a:rPr lang="en-US" dirty="0" smtClean="0">
                <a:cs typeface="Arial" pitchFamily="34" charset="0"/>
              </a:rPr>
              <a:t> (pronoun</a:t>
            </a:r>
            <a:r>
              <a:rPr lang="en-US" dirty="0" smtClean="0">
                <a:cs typeface="Arial" pitchFamily="34" charset="0"/>
              </a:rPr>
              <a:t>): </a:t>
            </a:r>
            <a:r>
              <a:rPr lang="ru-RU" i="1" dirty="0" smtClean="0">
                <a:cs typeface="Arial" pitchFamily="34" charset="0"/>
              </a:rPr>
              <a:t>кто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что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он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она</a:t>
            </a:r>
            <a:r>
              <a:rPr lang="ru-RU" dirty="0" smtClean="0">
                <a:cs typeface="Arial" pitchFamily="34" charset="0"/>
              </a:rPr>
              <a:t>, я, </a:t>
            </a:r>
            <a:r>
              <a:rPr lang="ru-RU" i="1" dirty="0" smtClean="0">
                <a:cs typeface="Arial" pitchFamily="34" charset="0"/>
              </a:rPr>
              <a:t>вы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они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кто-то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что-то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who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what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he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she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I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you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someone</a:t>
            </a:r>
            <a:r>
              <a:rPr lang="ru-RU" dirty="0" smtClean="0">
                <a:cs typeface="Arial" pitchFamily="34" charset="0"/>
              </a:rPr>
              <a:t>;</a:t>
            </a:r>
            <a:endParaRPr lang="ru-RU" dirty="0" smtClean="0"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dirty="0">
                <a:cs typeface="Arial" pitchFamily="34" charset="0"/>
              </a:rPr>
              <a:t>и</a:t>
            </a:r>
            <a:r>
              <a:rPr lang="ru-RU" dirty="0" smtClean="0">
                <a:cs typeface="Arial" pitchFamily="34" charset="0"/>
              </a:rPr>
              <a:t>мя прилагательное</a:t>
            </a:r>
            <a:r>
              <a:rPr lang="en-US" dirty="0" smtClean="0">
                <a:cs typeface="Arial" pitchFamily="34" charset="0"/>
              </a:rPr>
              <a:t> (adjective</a:t>
            </a:r>
            <a:r>
              <a:rPr lang="en-US" dirty="0" smtClean="0">
                <a:cs typeface="Arial" pitchFamily="34" charset="0"/>
              </a:rPr>
              <a:t>): </a:t>
            </a:r>
            <a:r>
              <a:rPr lang="ru-RU" i="1" dirty="0" smtClean="0">
                <a:cs typeface="Arial" pitchFamily="34" charset="0"/>
              </a:rPr>
              <a:t>красивый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beautiful</a:t>
            </a:r>
            <a:r>
              <a:rPr lang="ru-RU" dirty="0" smtClean="0">
                <a:cs typeface="Arial" pitchFamily="34" charset="0"/>
              </a:rPr>
              <a:t>;</a:t>
            </a:r>
            <a:endParaRPr lang="ru-RU" dirty="0" smtClean="0"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dirty="0">
                <a:cs typeface="Arial" pitchFamily="34" charset="0"/>
              </a:rPr>
              <a:t>и</a:t>
            </a:r>
            <a:r>
              <a:rPr lang="ru-RU" dirty="0" smtClean="0">
                <a:cs typeface="Arial" pitchFamily="34" charset="0"/>
              </a:rPr>
              <a:t>мя числительное</a:t>
            </a:r>
            <a:r>
              <a:rPr lang="en-US" dirty="0" smtClean="0">
                <a:cs typeface="Arial" pitchFamily="34" charset="0"/>
              </a:rPr>
              <a:t> (numeral</a:t>
            </a:r>
            <a:r>
              <a:rPr lang="en-US" dirty="0" smtClean="0">
                <a:cs typeface="Arial" pitchFamily="34" charset="0"/>
              </a:rPr>
              <a:t>): </a:t>
            </a:r>
            <a:r>
              <a:rPr lang="ru-RU" i="1" dirty="0" smtClean="0">
                <a:cs typeface="Arial" pitchFamily="34" charset="0"/>
              </a:rPr>
              <a:t>пять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два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сто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пятьдесят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five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two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hundred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fifty</a:t>
            </a:r>
            <a:r>
              <a:rPr lang="ru-RU" dirty="0" smtClean="0">
                <a:cs typeface="Arial" pitchFamily="34" charset="0"/>
              </a:rPr>
              <a:t>;</a:t>
            </a:r>
            <a:endParaRPr lang="ru-RU" dirty="0" smtClean="0"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cs typeface="Arial" pitchFamily="34" charset="0"/>
              </a:rPr>
              <a:t>наречие</a:t>
            </a:r>
            <a:r>
              <a:rPr lang="en-US" dirty="0" smtClean="0">
                <a:cs typeface="Arial" pitchFamily="34" charset="0"/>
              </a:rPr>
              <a:t> (adverb</a:t>
            </a:r>
            <a:r>
              <a:rPr lang="en-US" dirty="0" smtClean="0">
                <a:cs typeface="Arial" pitchFamily="34" charset="0"/>
              </a:rPr>
              <a:t>): </a:t>
            </a:r>
            <a:r>
              <a:rPr lang="ru-RU" i="1" dirty="0" smtClean="0">
                <a:cs typeface="Arial" pitchFamily="34" charset="0"/>
              </a:rPr>
              <a:t>хорошо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темно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утром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очень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well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dark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very</a:t>
            </a:r>
            <a:r>
              <a:rPr lang="ru-RU" dirty="0" smtClean="0">
                <a:cs typeface="Arial" pitchFamily="34" charset="0"/>
              </a:rPr>
              <a:t>;</a:t>
            </a:r>
            <a:endParaRPr lang="ru-RU" dirty="0" smtClean="0"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cs typeface="Arial" pitchFamily="34" charset="0"/>
              </a:rPr>
              <a:t>глагол</a:t>
            </a:r>
            <a:r>
              <a:rPr lang="en-US" dirty="0" smtClean="0">
                <a:cs typeface="Arial" pitchFamily="34" charset="0"/>
              </a:rPr>
              <a:t> (verb</a:t>
            </a:r>
            <a:r>
              <a:rPr lang="en-US" dirty="0" smtClean="0">
                <a:cs typeface="Arial" pitchFamily="34" charset="0"/>
              </a:rPr>
              <a:t>): </a:t>
            </a:r>
            <a:r>
              <a:rPr lang="ru-RU" i="1" dirty="0" smtClean="0">
                <a:cs typeface="Arial" pitchFamily="34" charset="0"/>
              </a:rPr>
              <a:t>говорить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готовить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жить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to speak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to talk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to cook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to live</a:t>
            </a:r>
            <a:r>
              <a:rPr lang="ru-RU" dirty="0" smtClean="0">
                <a:cs typeface="Arial" pitchFamily="34" charset="0"/>
              </a:rPr>
              <a:t>;</a:t>
            </a:r>
            <a:endParaRPr lang="ru-RU" dirty="0" smtClean="0"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cs typeface="Arial" pitchFamily="34" charset="0"/>
              </a:rPr>
              <a:t>категория состояния (</a:t>
            </a:r>
            <a:r>
              <a:rPr lang="en-US" dirty="0" smtClean="0">
                <a:cs typeface="Arial" pitchFamily="34" charset="0"/>
              </a:rPr>
              <a:t>category of state</a:t>
            </a:r>
            <a:r>
              <a:rPr lang="ru-RU" dirty="0" smtClean="0">
                <a:cs typeface="Arial" pitchFamily="34" charset="0"/>
              </a:rPr>
              <a:t>)</a:t>
            </a:r>
            <a:r>
              <a:rPr lang="en-GB" dirty="0" smtClean="0">
                <a:cs typeface="Arial" pitchFamily="34" charset="0"/>
              </a:rPr>
              <a:t>: </a:t>
            </a:r>
            <a:r>
              <a:rPr lang="ru-RU" i="1" dirty="0" smtClean="0">
                <a:cs typeface="Arial" pitchFamily="34" charset="0"/>
              </a:rPr>
              <a:t>Мне </a:t>
            </a:r>
            <a:r>
              <a:rPr lang="ru-RU" i="1" u="sng" dirty="0" smtClean="0">
                <a:cs typeface="Arial" pitchFamily="34" charset="0"/>
              </a:rPr>
              <a:t>больно</a:t>
            </a:r>
            <a:r>
              <a:rPr lang="ru-RU" dirty="0" smtClean="0">
                <a:cs typeface="Arial" pitchFamily="34" charset="0"/>
              </a:rPr>
              <a:t>. </a:t>
            </a:r>
            <a:r>
              <a:rPr lang="ru-RU" i="1" dirty="0" smtClean="0">
                <a:cs typeface="Arial" pitchFamily="34" charset="0"/>
              </a:rPr>
              <a:t>Она</a:t>
            </a:r>
            <a:r>
              <a:rPr lang="ru-RU" dirty="0" smtClean="0">
                <a:cs typeface="Arial" pitchFamily="34" charset="0"/>
              </a:rPr>
              <a:t> </a:t>
            </a:r>
            <a:r>
              <a:rPr lang="ru-RU" i="1" u="sng" dirty="0" smtClean="0">
                <a:cs typeface="Arial" pitchFamily="34" charset="0"/>
              </a:rPr>
              <a:t>замужем</a:t>
            </a:r>
            <a:r>
              <a:rPr lang="ru-RU" dirty="0" smtClean="0">
                <a:cs typeface="Arial" pitchFamily="34" charset="0"/>
              </a:rPr>
              <a:t>. </a:t>
            </a:r>
            <a:r>
              <a:rPr lang="ru-RU" i="1" dirty="0" smtClean="0">
                <a:cs typeface="Arial" pitchFamily="34" charset="0"/>
              </a:rPr>
              <a:t>Мне </a:t>
            </a:r>
            <a:r>
              <a:rPr lang="ru-RU" i="1" u="sng" dirty="0" smtClean="0">
                <a:cs typeface="Arial" pitchFamily="34" charset="0"/>
              </a:rPr>
              <a:t>пора</a:t>
            </a:r>
            <a:r>
              <a:rPr lang="ru-RU" dirty="0" smtClean="0">
                <a:cs typeface="Arial" pitchFamily="34" charset="0"/>
              </a:rPr>
              <a:t>. </a:t>
            </a:r>
            <a:r>
              <a:rPr lang="ru-RU" i="1" dirty="0" smtClean="0">
                <a:cs typeface="Arial" pitchFamily="34" charset="0"/>
              </a:rPr>
              <a:t>Эти т</a:t>
            </a:r>
            <a:r>
              <a:rPr lang="ru-RU" i="1" dirty="0" smtClean="0">
                <a:cs typeface="Arial" pitchFamily="34" charset="0"/>
              </a:rPr>
              <a:t>уфли мне </a:t>
            </a:r>
            <a:r>
              <a:rPr lang="ru-RU" i="1" u="sng" dirty="0" smtClean="0">
                <a:cs typeface="Arial" pitchFamily="34" charset="0"/>
              </a:rPr>
              <a:t>впору</a:t>
            </a:r>
            <a:r>
              <a:rPr lang="ru-RU" dirty="0" smtClean="0">
                <a:cs typeface="Arial" pitchFamily="34" charset="0"/>
              </a:rPr>
              <a:t>. </a:t>
            </a:r>
            <a:endParaRPr lang="ru-RU" dirty="0" smtClean="0">
              <a:cs typeface="Arial" pitchFamily="34" charset="0"/>
            </a:endParaRPr>
          </a:p>
          <a:p>
            <a:r>
              <a:rPr lang="ru-RU" b="1" dirty="0" smtClean="0">
                <a:cs typeface="Arial" pitchFamily="34" charset="0"/>
              </a:rPr>
              <a:t>Служебные</a:t>
            </a:r>
            <a:r>
              <a:rPr lang="ru-RU" dirty="0" smtClean="0">
                <a:cs typeface="Arial" pitchFamily="34" charset="0"/>
              </a:rPr>
              <a:t> части речи – слова с несамостоятельным значением:</a:t>
            </a:r>
          </a:p>
          <a:p>
            <a:pPr marL="514350" indent="-514350">
              <a:buAutoNum type="arabicPeriod"/>
            </a:pPr>
            <a:r>
              <a:rPr lang="ru-RU" dirty="0" smtClean="0">
                <a:cs typeface="Arial" pitchFamily="34" charset="0"/>
              </a:rPr>
              <a:t>предлог (</a:t>
            </a:r>
            <a:r>
              <a:rPr lang="de-DE" dirty="0" err="1" smtClean="0">
                <a:cs typeface="Arial" pitchFamily="34" charset="0"/>
              </a:rPr>
              <a:t>preposition</a:t>
            </a:r>
            <a:r>
              <a:rPr lang="ru-RU" dirty="0" smtClean="0">
                <a:cs typeface="Arial" pitchFamily="34" charset="0"/>
              </a:rPr>
              <a:t>): </a:t>
            </a:r>
            <a:r>
              <a:rPr lang="ru-RU" i="1" dirty="0" smtClean="0">
                <a:cs typeface="Arial" pitchFamily="34" charset="0"/>
              </a:rPr>
              <a:t>из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для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благодаря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en-GB" i="1" dirty="0" smtClean="0">
                <a:cs typeface="Arial" pitchFamily="34" charset="0"/>
              </a:rPr>
              <a:t>of</a:t>
            </a:r>
            <a:r>
              <a:rPr lang="en-GB" dirty="0" smtClean="0">
                <a:cs typeface="Arial" pitchFamily="34" charset="0"/>
              </a:rPr>
              <a:t>, </a:t>
            </a:r>
            <a:r>
              <a:rPr lang="ru-RU" dirty="0" smtClean="0">
                <a:cs typeface="Arial" pitchFamily="34" charset="0"/>
              </a:rPr>
              <a:t> </a:t>
            </a:r>
            <a:r>
              <a:rPr lang="en-GB" i="1" dirty="0" smtClean="0">
                <a:cs typeface="Arial" pitchFamily="34" charset="0"/>
              </a:rPr>
              <a:t>from</a:t>
            </a:r>
            <a:r>
              <a:rPr lang="en-GB" dirty="0" smtClean="0">
                <a:cs typeface="Arial" pitchFamily="34" charset="0"/>
              </a:rPr>
              <a:t>,  </a:t>
            </a:r>
            <a:r>
              <a:rPr lang="en-GB" i="1" dirty="0" smtClean="0">
                <a:cs typeface="Arial" pitchFamily="34" charset="0"/>
              </a:rPr>
              <a:t>out</a:t>
            </a:r>
            <a:r>
              <a:rPr lang="en-GB" dirty="0" smtClean="0">
                <a:cs typeface="Arial" pitchFamily="34" charset="0"/>
              </a:rPr>
              <a:t>, for, thank</a:t>
            </a:r>
            <a:r>
              <a:rPr lang="en-GB" dirty="0" smtClean="0">
                <a:cs typeface="Arial" pitchFamily="34" charset="0"/>
              </a:rPr>
              <a:t>s to</a:t>
            </a:r>
            <a:r>
              <a:rPr lang="ru-RU" dirty="0" smtClean="0">
                <a:cs typeface="Arial" pitchFamily="34" charset="0"/>
              </a:rPr>
              <a:t>;</a:t>
            </a:r>
            <a:endParaRPr lang="ru-RU" dirty="0" smtClean="0"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cs typeface="Arial" pitchFamily="34" charset="0"/>
              </a:rPr>
              <a:t>союз</a:t>
            </a:r>
            <a:r>
              <a:rPr lang="en-US" dirty="0" smtClean="0">
                <a:cs typeface="Arial" pitchFamily="34" charset="0"/>
              </a:rPr>
              <a:t> (conjunction</a:t>
            </a:r>
            <a:r>
              <a:rPr lang="en-US" dirty="0" smtClean="0">
                <a:cs typeface="Arial" pitchFamily="34" charset="0"/>
              </a:rPr>
              <a:t>): </a:t>
            </a:r>
            <a:r>
              <a:rPr lang="ru-RU" dirty="0" smtClean="0">
                <a:cs typeface="Arial" pitchFamily="34" charset="0"/>
              </a:rPr>
              <a:t>и, или, потому что, </a:t>
            </a:r>
            <a:r>
              <a:rPr lang="en-GB" dirty="0" smtClean="0">
                <a:cs typeface="Arial" pitchFamily="34" charset="0"/>
              </a:rPr>
              <a:t>and, or, because</a:t>
            </a:r>
            <a:r>
              <a:rPr lang="ru-RU" dirty="0" smtClean="0">
                <a:cs typeface="Arial" pitchFamily="34" charset="0"/>
              </a:rPr>
              <a:t>;</a:t>
            </a:r>
            <a:endParaRPr lang="ru-RU" dirty="0" smtClean="0"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cs typeface="Arial" pitchFamily="34" charset="0"/>
              </a:rPr>
              <a:t>частицы</a:t>
            </a:r>
            <a:r>
              <a:rPr lang="en-US" dirty="0" smtClean="0">
                <a:cs typeface="Arial" pitchFamily="34" charset="0"/>
              </a:rPr>
              <a:t> (particle</a:t>
            </a:r>
            <a:r>
              <a:rPr lang="en-US" dirty="0" smtClean="0">
                <a:cs typeface="Arial" pitchFamily="34" charset="0"/>
              </a:rPr>
              <a:t>): </a:t>
            </a:r>
            <a:r>
              <a:rPr lang="ru-RU" i="1" dirty="0" smtClean="0">
                <a:cs typeface="Arial" pitchFamily="34" charset="0"/>
              </a:rPr>
              <a:t>бы</a:t>
            </a:r>
            <a:r>
              <a:rPr lang="ru-RU" dirty="0" smtClean="0">
                <a:cs typeface="Arial" pitchFamily="34" charset="0"/>
              </a:rPr>
              <a:t>, же, </a:t>
            </a:r>
            <a:r>
              <a:rPr lang="ru-RU" i="1" dirty="0" smtClean="0">
                <a:cs typeface="Arial" pitchFamily="34" charset="0"/>
              </a:rPr>
              <a:t>не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ни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ru-RU" i="1" dirty="0" smtClean="0">
                <a:cs typeface="Arial" pitchFamily="34" charset="0"/>
              </a:rPr>
              <a:t>ли</a:t>
            </a:r>
            <a:r>
              <a:rPr lang="ru-RU" dirty="0" smtClean="0">
                <a:cs typeface="Arial" pitchFamily="34" charset="0"/>
              </a:rPr>
              <a:t>, </a:t>
            </a:r>
            <a:r>
              <a:rPr lang="en-US" dirty="0" smtClean="0">
                <a:cs typeface="Arial" pitchFamily="34" charset="0"/>
              </a:rPr>
              <a:t>yet, not, whether</a:t>
            </a:r>
            <a:r>
              <a:rPr lang="ru-RU" dirty="0" smtClean="0">
                <a:cs typeface="Arial" pitchFamily="34" charset="0"/>
              </a:rPr>
              <a:t>;</a:t>
            </a:r>
            <a:endParaRPr lang="ru-RU" dirty="0" smtClean="0"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cs typeface="Arial" pitchFamily="34" charset="0"/>
              </a:rPr>
              <a:t>междометие</a:t>
            </a:r>
            <a:r>
              <a:rPr lang="en-US" dirty="0" smtClean="0">
                <a:cs typeface="Arial" pitchFamily="34" charset="0"/>
              </a:rPr>
              <a:t> (interjection</a:t>
            </a:r>
            <a:r>
              <a:rPr lang="en-US" dirty="0" smtClean="0">
                <a:cs typeface="Arial" pitchFamily="34" charset="0"/>
              </a:rPr>
              <a:t>):</a:t>
            </a:r>
            <a:r>
              <a:rPr lang="ru-RU" dirty="0" smtClean="0">
                <a:cs typeface="Arial" pitchFamily="34" charset="0"/>
              </a:rPr>
              <a:t> ай! </a:t>
            </a:r>
            <a:r>
              <a:rPr lang="en-GB" dirty="0" smtClean="0">
                <a:cs typeface="Arial" pitchFamily="34" charset="0"/>
              </a:rPr>
              <a:t>ah! </a:t>
            </a:r>
            <a:r>
              <a:rPr lang="en-GB" dirty="0">
                <a:cs typeface="Arial" pitchFamily="34" charset="0"/>
              </a:rPr>
              <a:t>w</a:t>
            </a:r>
            <a:r>
              <a:rPr lang="en-GB" dirty="0" smtClean="0">
                <a:cs typeface="Arial" pitchFamily="34" charset="0"/>
              </a:rPr>
              <a:t>ow! Oh my god! </a:t>
            </a:r>
            <a:r>
              <a:rPr lang="ru-RU" dirty="0" smtClean="0">
                <a:cs typeface="Arial" pitchFamily="34" charset="0"/>
              </a:rPr>
              <a:t>Боже мой!</a:t>
            </a:r>
            <a:r>
              <a:rPr lang="en-US" dirty="0" smtClean="0">
                <a:cs typeface="Arial" pitchFamily="34" charset="0"/>
              </a:rPr>
              <a:t>  </a:t>
            </a:r>
            <a:r>
              <a:rPr lang="ru-RU" dirty="0" smtClean="0">
                <a:cs typeface="Arial" pitchFamily="34" charset="0"/>
              </a:rPr>
              <a:t>. </a:t>
            </a:r>
            <a:endParaRPr lang="ru-RU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81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9512" y="260648"/>
            <a:ext cx="8856984" cy="626397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Каждая часть речи обладает собственным набором грамматических категорий, выражающихся в грамматических значениях.</a:t>
            </a:r>
          </a:p>
          <a:p>
            <a:pPr marL="0" indent="0">
              <a:buNone/>
            </a:pPr>
            <a:endParaRPr lang="ru-RU" i="1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Языки, в которых нет или почти нет грамматических категорий, - </a:t>
            </a:r>
            <a:r>
              <a:rPr lang="ru-RU" b="1" dirty="0" smtClean="0">
                <a:cs typeface="Times New Roman" panose="02020603050405020304" pitchFamily="18" charset="0"/>
              </a:rPr>
              <a:t>изолирующие</a:t>
            </a:r>
            <a:r>
              <a:rPr lang="ru-RU" dirty="0" smtClean="0"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endParaRPr lang="ru-RU" i="1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cs typeface="Times New Roman" panose="02020603050405020304" pitchFamily="18" charset="0"/>
              </a:rPr>
              <a:t>Грамматическая (морфологическая) категория</a:t>
            </a:r>
            <a:r>
              <a:rPr lang="en-US" i="1" dirty="0" smtClean="0"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cs typeface="Times New Roman" panose="02020603050405020304" pitchFamily="18" charset="0"/>
              </a:rPr>
              <a:t>(functional categories)</a:t>
            </a:r>
            <a:r>
              <a:rPr lang="ru-RU" i="1" dirty="0" smtClean="0">
                <a:cs typeface="Times New Roman" panose="02020603050405020304" pitchFamily="18" charset="0"/>
              </a:rPr>
              <a:t> – </a:t>
            </a:r>
            <a:r>
              <a:rPr lang="ru-RU" dirty="0" smtClean="0">
                <a:cs typeface="Times New Roman" panose="02020603050405020304" pitchFamily="18" charset="0"/>
              </a:rPr>
              <a:t>множество взаимоисключающих обязательных грамматических значений (категория рода существительного, категория числа существительного, категория падежа существительного, категория вида глагола, категория лица глагола и др.). </a:t>
            </a:r>
          </a:p>
          <a:p>
            <a:pPr marL="0" indent="0"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cs typeface="Times New Roman" panose="02020603050405020304" pitchFamily="18" charset="0"/>
              </a:rPr>
              <a:t>Грамматическое значение - </a:t>
            </a:r>
            <a:r>
              <a:rPr lang="ru-RU" dirty="0" smtClean="0"/>
              <a:t>значение</a:t>
            </a:r>
            <a:r>
              <a:rPr lang="ru-RU" dirty="0"/>
              <a:t>, выражаемое словоизменительной морфемой </a:t>
            </a:r>
            <a:r>
              <a:rPr lang="ru-RU" dirty="0" smtClean="0"/>
              <a:t>(окончание, постфикс, </a:t>
            </a:r>
            <a:r>
              <a:rPr lang="ru-RU" dirty="0" smtClean="0"/>
              <a:t>суффикс): у русского существительного есть два грамматических значения числа (единственное число и множественное число) и четыре грамматических значения рода (мужской, женский, средний и общий (</a:t>
            </a:r>
            <a:r>
              <a:rPr lang="ru-RU" i="1" dirty="0" smtClean="0"/>
              <a:t>судья</a:t>
            </a:r>
            <a:r>
              <a:rPr lang="ru-RU" dirty="0" smtClean="0"/>
              <a:t>, </a:t>
            </a:r>
            <a:r>
              <a:rPr lang="ru-RU" i="1" dirty="0" smtClean="0"/>
              <a:t>сладкоежка</a:t>
            </a:r>
            <a:r>
              <a:rPr lang="ru-RU" dirty="0" smtClean="0"/>
              <a:t>, </a:t>
            </a:r>
            <a:r>
              <a:rPr lang="ru-RU" i="1" dirty="0" smtClean="0"/>
              <a:t>пьяница</a:t>
            </a:r>
            <a:r>
              <a:rPr lang="ru-RU" dirty="0" smtClean="0"/>
              <a:t>).</a:t>
            </a:r>
            <a:endParaRPr lang="ru-RU" dirty="0" smtClean="0"/>
          </a:p>
          <a:p>
            <a:pPr marL="0" indent="0">
              <a:buNone/>
            </a:pPr>
            <a:endParaRPr lang="ru-RU" i="1" dirty="0" smtClean="0">
              <a:cs typeface="Times New Roman" panose="02020603050405020304" pitchFamily="18" charset="0"/>
            </a:endParaRPr>
          </a:p>
          <a:p>
            <a:pPr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92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272808" cy="77809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alibri" pitchFamily="34" charset="0"/>
                <a:cs typeface="Times New Roman" pitchFamily="18" charset="0"/>
              </a:rPr>
              <a:t>Свойства грамматического значения</a:t>
            </a:r>
            <a:endParaRPr lang="ru-RU" sz="3200" b="1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064896" cy="554461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cs typeface="Times New Roman" pitchFamily="18" charset="0"/>
              </a:rPr>
              <a:t>обязательность (принудительность) выражения </a:t>
            </a:r>
            <a:r>
              <a:rPr lang="ru-RU" dirty="0" smtClean="0">
                <a:cs typeface="Times New Roman" pitchFamily="18" charset="0"/>
              </a:rPr>
              <a:t>(если в языке существует некоторая грамматическая категория, говорящий независимо от своей воли должен выразить ее грамматические значения);</a:t>
            </a:r>
          </a:p>
          <a:p>
            <a:r>
              <a:rPr lang="ru-RU" b="1" dirty="0" smtClean="0">
                <a:cs typeface="Times New Roman" pitchFamily="18" charset="0"/>
              </a:rPr>
              <a:t>регулярность </a:t>
            </a:r>
            <a:r>
              <a:rPr lang="ru-RU" dirty="0" smtClean="0">
                <a:cs typeface="Times New Roman" pitchFamily="18" charset="0"/>
              </a:rPr>
              <a:t>(для выражения грамматического значения всегда используется одна и та же форма);</a:t>
            </a:r>
          </a:p>
          <a:p>
            <a:r>
              <a:rPr lang="ru-RU" b="1" dirty="0" smtClean="0">
                <a:cs typeface="Times New Roman" pitchFamily="18" charset="0"/>
              </a:rPr>
              <a:t>предсказуемость для системы словоформ</a:t>
            </a:r>
            <a:r>
              <a:rPr lang="ru-RU" dirty="0" smtClean="0">
                <a:cs typeface="Times New Roman" pitchFamily="18" charset="0"/>
              </a:rPr>
              <a:t> (если вы знаете окончание дательного падежа единственного числа слова </a:t>
            </a:r>
            <a:r>
              <a:rPr lang="ru-RU" i="1" dirty="0" smtClean="0">
                <a:cs typeface="Times New Roman" pitchFamily="18" charset="0"/>
              </a:rPr>
              <a:t>стол</a:t>
            </a:r>
            <a:r>
              <a:rPr lang="ru-RU" dirty="0" smtClean="0">
                <a:cs typeface="Times New Roman" pitchFamily="18" charset="0"/>
              </a:rPr>
              <a:t>, то вы можете с уверенностью употребить новое для вас существительное мужского рода в дательном падеже, например, </a:t>
            </a:r>
            <a:r>
              <a:rPr lang="ru-RU" i="1" dirty="0" smtClean="0">
                <a:cs typeface="Times New Roman" pitchFamily="18" charset="0"/>
              </a:rPr>
              <a:t>тендер</a:t>
            </a:r>
            <a:r>
              <a:rPr lang="ru-RU" dirty="0" smtClean="0">
                <a:cs typeface="Times New Roman" pitchFamily="18" charset="0"/>
              </a:rPr>
              <a:t>);</a:t>
            </a:r>
          </a:p>
          <a:p>
            <a:r>
              <a:rPr lang="ru-RU" dirty="0" smtClean="0">
                <a:cs typeface="Times New Roman" pitchFamily="18" charset="0"/>
              </a:rPr>
              <a:t> </a:t>
            </a:r>
            <a:r>
              <a:rPr lang="ru-RU" b="1" dirty="0" smtClean="0">
                <a:cs typeface="Times New Roman" pitchFamily="18" charset="0"/>
              </a:rPr>
              <a:t>взаимоисключающий характер использования форм </a:t>
            </a:r>
            <a:r>
              <a:rPr lang="ru-RU" dirty="0" smtClean="0">
                <a:cs typeface="Times New Roman" pitchFamily="18" charset="0"/>
              </a:rPr>
              <a:t>(Например, значения прошедшего / настоящего / будущего времени исключают друг друга: глагол не может одновременно быть настоящего и прошедшего времени, если в языке есть категория времени).</a:t>
            </a:r>
            <a:endParaRPr lang="ru-RU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74042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612068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cs typeface="Times New Roman" panose="02020603050405020304" pitchFamily="18" charset="0"/>
              </a:rPr>
              <a:t>Грамматическая (морфологическая) категория </a:t>
            </a:r>
            <a:r>
              <a:rPr lang="ru-RU" dirty="0" smtClean="0">
                <a:cs typeface="Times New Roman" panose="02020603050405020304" pitchFamily="18" charset="0"/>
              </a:rPr>
              <a:t>– это система противопоставленных друг другу рядов морфологических форм с однородными значениями. </a:t>
            </a:r>
          </a:p>
          <a:p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В состав морфологической категории входит </a:t>
            </a:r>
            <a:r>
              <a:rPr lang="ru-RU" b="1" dirty="0" smtClean="0">
                <a:cs typeface="Times New Roman" panose="02020603050405020304" pitchFamily="18" charset="0"/>
              </a:rPr>
              <a:t>минимум</a:t>
            </a:r>
            <a:r>
              <a:rPr lang="ru-RU" dirty="0" smtClean="0">
                <a:cs typeface="Times New Roman" panose="02020603050405020304" pitchFamily="18" charset="0"/>
              </a:rPr>
              <a:t> два ряда форм. </a:t>
            </a:r>
          </a:p>
          <a:p>
            <a:pPr>
              <a:buNone/>
            </a:pPr>
            <a:r>
              <a:rPr lang="ru-RU" dirty="0" smtClean="0">
                <a:cs typeface="Times New Roman" panose="02020603050405020304" pitchFamily="18" charset="0"/>
              </a:rPr>
              <a:t>	Категория падежа в русском языке включает 6 рядов форм. Ряды форм являются компонентами морфологической категории.</a:t>
            </a:r>
          </a:p>
          <a:p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Отношения между компонентами одной категории – это морфологические противопоставления (оппозиция). </a:t>
            </a:r>
          </a:p>
          <a:p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Морфологические категории делятся на словоизменительные и </a:t>
            </a:r>
            <a:r>
              <a:rPr lang="ru-RU" dirty="0" err="1" smtClean="0">
                <a:cs typeface="Times New Roman" panose="02020603050405020304" pitchFamily="18" charset="0"/>
              </a:rPr>
              <a:t>несловоизменительные</a:t>
            </a:r>
            <a:r>
              <a:rPr lang="ru-RU" dirty="0" smtClean="0">
                <a:cs typeface="Times New Roman" panose="02020603050405020304" pitchFamily="18" charset="0"/>
              </a:rPr>
              <a:t> (классифицирующие).</a:t>
            </a:r>
          </a:p>
          <a:p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Члены </a:t>
            </a:r>
            <a:r>
              <a:rPr lang="ru-RU" b="1" dirty="0" smtClean="0">
                <a:cs typeface="Times New Roman" panose="02020603050405020304" pitchFamily="18" charset="0"/>
              </a:rPr>
              <a:t>словоизменительных</a:t>
            </a:r>
            <a:r>
              <a:rPr lang="ru-RU" dirty="0" smtClean="0">
                <a:cs typeface="Times New Roman" panose="02020603050405020304" pitchFamily="18" charset="0"/>
              </a:rPr>
              <a:t> категорий – формы одного и того же слова (</a:t>
            </a:r>
            <a:r>
              <a:rPr lang="ru-RU" i="1" dirty="0" err="1" smtClean="0">
                <a:cs typeface="Times New Roman" panose="02020603050405020304" pitchFamily="18" charset="0"/>
              </a:rPr>
              <a:t>окн</a:t>
            </a:r>
            <a:r>
              <a:rPr lang="en-US" i="1" dirty="0" smtClean="0">
                <a:cs typeface="Times New Roman" panose="02020603050405020304" pitchFamily="18" charset="0"/>
              </a:rPr>
              <a:t>ó</a:t>
            </a:r>
            <a:r>
              <a:rPr lang="ru-RU" i="1" dirty="0" smtClean="0">
                <a:cs typeface="Times New Roman" panose="02020603050405020304" pitchFamily="18" charset="0"/>
              </a:rPr>
              <a:t> </a:t>
            </a:r>
            <a:r>
              <a:rPr lang="ru-RU" dirty="0" smtClean="0">
                <a:cs typeface="Times New Roman" panose="02020603050405020304" pitchFamily="18" charset="0"/>
              </a:rPr>
              <a:t>–</a:t>
            </a:r>
            <a:r>
              <a:rPr lang="ru-RU" i="1" dirty="0" smtClean="0"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cs typeface="Times New Roman" panose="02020603050405020304" pitchFamily="18" charset="0"/>
              </a:rPr>
              <a:t>ó</a:t>
            </a:r>
            <a:r>
              <a:rPr lang="ru-RU" i="1" dirty="0" err="1" smtClean="0">
                <a:cs typeface="Times New Roman" panose="02020603050405020304" pitchFamily="18" charset="0"/>
              </a:rPr>
              <a:t>кна</a:t>
            </a:r>
            <a:r>
              <a:rPr lang="ru-RU" i="1" dirty="0" smtClean="0">
                <a:cs typeface="Times New Roman" panose="02020603050405020304" pitchFamily="18" charset="0"/>
              </a:rPr>
              <a:t> → </a:t>
            </a:r>
            <a:r>
              <a:rPr lang="ru-RU" dirty="0" smtClean="0">
                <a:cs typeface="Times New Roman" panose="02020603050405020304" pitchFamily="18" charset="0"/>
              </a:rPr>
              <a:t>число существительного – это словоизменительная категория).</a:t>
            </a:r>
          </a:p>
          <a:p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Члены </a:t>
            </a:r>
            <a:r>
              <a:rPr lang="ru-RU" b="1" dirty="0" err="1" smtClean="0">
                <a:cs typeface="Times New Roman" panose="02020603050405020304" pitchFamily="18" charset="0"/>
              </a:rPr>
              <a:t>несловоизменительных</a:t>
            </a:r>
            <a:r>
              <a:rPr lang="ru-RU" dirty="0" smtClean="0">
                <a:cs typeface="Times New Roman" panose="02020603050405020304" pitchFamily="18" charset="0"/>
              </a:rPr>
              <a:t> категорий не могут быть формами одного и того же слова, это разные лексемы (слова)</a:t>
            </a:r>
            <a:r>
              <a:rPr lang="en-US" dirty="0" smtClean="0">
                <a:cs typeface="Times New Roman" panose="02020603050405020304" pitchFamily="18" charset="0"/>
              </a:rPr>
              <a:t>: </a:t>
            </a:r>
            <a:r>
              <a:rPr lang="ru-RU" i="1" dirty="0" smtClean="0">
                <a:cs typeface="Times New Roman" panose="02020603050405020304" pitchFamily="18" charset="0"/>
              </a:rPr>
              <a:t>ехать</a:t>
            </a:r>
            <a:r>
              <a:rPr lang="ru-RU" dirty="0" smtClean="0">
                <a:cs typeface="Times New Roman" panose="02020603050405020304" pitchFamily="18" charset="0"/>
              </a:rPr>
              <a:t> (НСВ) – </a:t>
            </a:r>
            <a:r>
              <a:rPr lang="ru-RU" i="1" dirty="0" smtClean="0">
                <a:cs typeface="Times New Roman" panose="02020603050405020304" pitchFamily="18" charset="0"/>
              </a:rPr>
              <a:t>поехать</a:t>
            </a:r>
            <a:r>
              <a:rPr lang="ru-RU" dirty="0" smtClean="0">
                <a:cs typeface="Times New Roman" panose="02020603050405020304" pitchFamily="18" charset="0"/>
              </a:rPr>
              <a:t> (СВ) → вид глагола – </a:t>
            </a:r>
            <a:r>
              <a:rPr lang="ru-RU" smtClean="0">
                <a:cs typeface="Times New Roman" panose="02020603050405020304" pitchFamily="18" charset="0"/>
              </a:rPr>
              <a:t>несловоизменительная</a:t>
            </a:r>
            <a:r>
              <a:rPr lang="ru-RU" dirty="0" smtClean="0">
                <a:cs typeface="Times New Roman" panose="02020603050405020304" pitchFamily="18" charset="0"/>
              </a:rPr>
              <a:t> </a:t>
            </a:r>
            <a:r>
              <a:rPr lang="ru-RU" dirty="0" smtClean="0">
                <a:cs typeface="Times New Roman" panose="02020603050405020304" pitchFamily="18" charset="0"/>
              </a:rPr>
              <a:t>категория</a:t>
            </a: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21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Домашнее задание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В. И. </a:t>
            </a:r>
            <a:r>
              <a:rPr lang="ru-RU" dirty="0" err="1" smtClean="0"/>
              <a:t>Кодухов</a:t>
            </a:r>
            <a:r>
              <a:rPr lang="ru-RU" dirty="0" smtClean="0"/>
              <a:t> «Введение в языкознание» – с. 2</a:t>
            </a:r>
            <a:r>
              <a:rPr lang="en-US" dirty="0" smtClean="0"/>
              <a:t>27</a:t>
            </a:r>
            <a:r>
              <a:rPr lang="ru-RU" dirty="0" smtClean="0"/>
              <a:t>-2</a:t>
            </a:r>
            <a:r>
              <a:rPr lang="en-US" dirty="0" smtClean="0"/>
              <a:t>32</a:t>
            </a:r>
            <a:r>
              <a:rPr lang="ru-RU" dirty="0" smtClean="0"/>
              <a:t> – прочитать (Грамматические и понятийные категории, Парадигма части речи, категории и слова, Типы грамматических категорий)</a:t>
            </a:r>
          </a:p>
          <a:p>
            <a:r>
              <a:rPr lang="ru-RU" dirty="0" smtClean="0"/>
              <a:t>Упражнение 2 из </a:t>
            </a:r>
            <a:r>
              <a:rPr lang="de-DE" dirty="0" err="1" smtClean="0"/>
              <a:t>Introduction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Language (</a:t>
            </a:r>
            <a:r>
              <a:rPr lang="ru-RU" dirty="0" smtClean="0"/>
              <a:t>стр. 109</a:t>
            </a:r>
            <a:r>
              <a:rPr lang="de-DE" dirty="0" smtClean="0"/>
              <a:t>)</a:t>
            </a:r>
            <a:r>
              <a:rPr lang="ru-RU" dirty="0" smtClean="0"/>
              <a:t> – письменно. Задание: разделить английские слова на морфемы по образцу.  </a:t>
            </a:r>
          </a:p>
          <a:p>
            <a:r>
              <a:rPr lang="ru-RU" dirty="0" smtClean="0"/>
              <a:t>Выучить названия частей речи по-русски и по-английски.</a:t>
            </a:r>
          </a:p>
          <a:p>
            <a:r>
              <a:rPr lang="ru-RU" dirty="0" smtClean="0"/>
              <a:t>Прочитать презентацию.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785</Words>
  <Application>Microsoft Office PowerPoint</Application>
  <PresentationFormat>Экран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Раздел 5. Грамматика языка.  Часть 3. Части речи </vt:lpstr>
      <vt:lpstr>Части речи Parts of speech, или Word classes</vt:lpstr>
      <vt:lpstr>Части речи любого языка делятся на:</vt:lpstr>
      <vt:lpstr>Части речи русского языка</vt:lpstr>
      <vt:lpstr>Презентация PowerPoint</vt:lpstr>
      <vt:lpstr>Свойства грамматического значения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Раздел 5. Грамматика языка.  Часть 3. Части речи </dc:title>
  <dc:creator>ArskayaUA</dc:creator>
  <cp:lastModifiedBy>Julia Arskaja</cp:lastModifiedBy>
  <cp:revision>15</cp:revision>
  <dcterms:created xsi:type="dcterms:W3CDTF">2021-03-09T05:37:31Z</dcterms:created>
  <dcterms:modified xsi:type="dcterms:W3CDTF">2021-03-31T03:15:12Z</dcterms:modified>
</cp:coreProperties>
</file>