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4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4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3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5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0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1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4DFB-0865-42CB-97BB-9AE355635D17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AB60-5BEF-47BB-83E3-81DCC6C9D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Сравнительно-исторический метод в языкознании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Когнаты индоевропейских языков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" y="1897221"/>
            <a:ext cx="6149340" cy="3931920"/>
          </a:xfrm>
        </p:spPr>
      </p:pic>
    </p:spTree>
    <p:extLst>
      <p:ext uri="{BB962C8B-B14F-4D97-AF65-F5344CB8AC3E}">
        <p14:creationId xmlns:p14="http://schemas.microsoft.com/office/powerpoint/2010/main" val="192246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Праиндоевропейские</a:t>
            </a:r>
            <a:r>
              <a:rPr lang="ru-RU" sz="3200" b="1" dirty="0" smtClean="0"/>
              <a:t> </a:t>
            </a:r>
            <a:r>
              <a:rPr lang="ru-RU" sz="3200" b="1" dirty="0"/>
              <a:t>м</a:t>
            </a:r>
            <a:r>
              <a:rPr lang="ru-RU" sz="3200" b="1" dirty="0" smtClean="0"/>
              <a:t>естоимения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56" y="1600200"/>
            <a:ext cx="5313087" cy="4525963"/>
          </a:xfrm>
        </p:spPr>
      </p:pic>
    </p:spTree>
    <p:extLst>
      <p:ext uri="{BB962C8B-B14F-4D97-AF65-F5344CB8AC3E}">
        <p14:creationId xmlns:p14="http://schemas.microsoft.com/office/powerpoint/2010/main" val="109390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b="1" dirty="0" smtClean="0"/>
              <a:t>регулярных фонетических соответствий</a:t>
            </a:r>
            <a:r>
              <a:rPr lang="ru-RU" dirty="0" smtClean="0"/>
              <a:t> позволяет установить родство языков и реконструировать праформу.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9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Регулярные фонетические соответствия: </a:t>
            </a:r>
            <a:r>
              <a:rPr lang="en-US" sz="3600" b="1" dirty="0" err="1" smtClean="0"/>
              <a:t>bh</a:t>
            </a:r>
            <a:r>
              <a:rPr lang="en-US" sz="3600" b="1" dirty="0" smtClean="0"/>
              <a:t> – f - </a:t>
            </a:r>
            <a:r>
              <a:rPr lang="ru-RU" sz="3600" b="1" dirty="0"/>
              <a:t>б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649114" cy="3191321"/>
          </a:xfrm>
        </p:spPr>
      </p:pic>
    </p:spTree>
    <p:extLst>
      <p:ext uri="{BB962C8B-B14F-4D97-AF65-F5344CB8AC3E}">
        <p14:creationId xmlns:p14="http://schemas.microsoft.com/office/powerpoint/2010/main" val="12736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22322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Регулярные фонетические соответствия: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k – </a:t>
            </a:r>
            <a:r>
              <a:rPr lang="en-US" sz="2800" b="1" dirty="0"/>
              <a:t>k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ch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p – p – </a:t>
            </a:r>
            <a:r>
              <a:rPr lang="en-US" sz="2800" b="1" dirty="0" err="1" smtClean="0"/>
              <a:t>pf</a:t>
            </a:r>
            <a:r>
              <a:rPr lang="en-US" sz="2800" b="1" dirty="0" smtClean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>p – p - f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 – t – s</a:t>
            </a:r>
            <a:br>
              <a:rPr lang="en-US" sz="2800" b="1" dirty="0" smtClean="0"/>
            </a:br>
            <a:r>
              <a:rPr lang="en-US" sz="2800" b="1" dirty="0" smtClean="0"/>
              <a:t>t – t – z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6839631" cy="3765640"/>
          </a:xfrm>
        </p:spPr>
      </p:pic>
    </p:spTree>
    <p:extLst>
      <p:ext uri="{BB962C8B-B14F-4D97-AF65-F5344CB8AC3E}">
        <p14:creationId xmlns:p14="http://schemas.microsoft.com/office/powerpoint/2010/main" val="215491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Регулярные фонетические соответствия в германских языках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229600" cy="2224216"/>
          </a:xfrm>
        </p:spPr>
      </p:pic>
      <p:sp>
        <p:nvSpPr>
          <p:cNvPr id="3" name="TextBox 2"/>
          <p:cNvSpPr txBox="1"/>
          <p:nvPr/>
        </p:nvSpPr>
        <p:spPr>
          <a:xfrm>
            <a:off x="899592" y="140348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Английский   Голландский  Немецкий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1703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Фонетический закон действует только тогда, когда звуковые изменения происходят в определенном языке / диалекте лишь в строго определенных позициях на определенном этапе его развития.  </a:t>
            </a:r>
          </a:p>
          <a:p>
            <a:r>
              <a:rPr lang="ru-RU" sz="2400" dirty="0" smtClean="0"/>
              <a:t>Так, </a:t>
            </a:r>
            <a:r>
              <a:rPr lang="ru-RU" sz="2400" dirty="0" smtClean="0">
                <a:latin typeface="Calibri"/>
                <a:cs typeface="Calibri"/>
              </a:rPr>
              <a:t>[</a:t>
            </a:r>
            <a:r>
              <a:rPr lang="en-US" sz="2400" dirty="0" smtClean="0"/>
              <a:t>k</a:t>
            </a:r>
            <a:r>
              <a:rPr lang="ru-RU" sz="2400" dirty="0">
                <a:cs typeface="Calibri"/>
              </a:rPr>
              <a:t>]</a:t>
            </a:r>
            <a:r>
              <a:rPr lang="ru-RU" sz="2400" dirty="0" smtClean="0"/>
              <a:t> перешел в </a:t>
            </a:r>
            <a:r>
              <a:rPr lang="ru-RU" sz="2400" dirty="0" smtClean="0">
                <a:latin typeface="Calibri"/>
                <a:cs typeface="Calibri"/>
              </a:rPr>
              <a:t>[</a:t>
            </a:r>
            <a:r>
              <a:rPr lang="en-US" sz="2400" dirty="0" smtClean="0"/>
              <a:t>x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r>
              <a:rPr lang="ru-RU" sz="2400" dirty="0" smtClean="0"/>
              <a:t> в истории немецкого языка только на конце слова: </a:t>
            </a:r>
            <a:r>
              <a:rPr lang="en-US" sz="2400" i="1" dirty="0" smtClean="0"/>
              <a:t>Koch</a:t>
            </a:r>
            <a:r>
              <a:rPr lang="ru-RU" sz="2400" dirty="0" smtClean="0"/>
              <a:t>, а </a:t>
            </a:r>
            <a:r>
              <a:rPr lang="en-US" sz="2400" dirty="0" smtClean="0">
                <a:latin typeface="Calibri"/>
                <a:cs typeface="Calibri"/>
              </a:rPr>
              <a:t>[</a:t>
            </a:r>
            <a:r>
              <a:rPr lang="ru-RU" sz="2400" dirty="0"/>
              <a:t>р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r>
              <a:rPr lang="en-US" sz="2400" dirty="0" smtClean="0"/>
              <a:t> </a:t>
            </a:r>
            <a:r>
              <a:rPr lang="ru-RU" sz="2400" dirty="0" smtClean="0"/>
              <a:t>перешел в </a:t>
            </a:r>
            <a:r>
              <a:rPr lang="en-US" sz="2400" dirty="0" smtClean="0">
                <a:latin typeface="Calibri"/>
                <a:cs typeface="Calibri"/>
              </a:rPr>
              <a:t>[</a:t>
            </a:r>
            <a:r>
              <a:rPr lang="en-US" sz="2400" dirty="0" err="1" smtClean="0"/>
              <a:t>pf</a:t>
            </a:r>
            <a:r>
              <a:rPr lang="en-US" sz="2400" dirty="0" smtClean="0">
                <a:latin typeface="Calibri"/>
                <a:cs typeface="Calibri"/>
              </a:rPr>
              <a:t>]</a:t>
            </a:r>
            <a:r>
              <a:rPr lang="ru-RU" sz="2400" dirty="0" smtClean="0">
                <a:latin typeface="Calibri"/>
                <a:cs typeface="Calibri"/>
              </a:rPr>
              <a:t> только в начале слова: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Pfeffer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083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64807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Реконструкция праформы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29600" cy="2639062"/>
          </a:xfrm>
        </p:spPr>
      </p:pic>
      <p:sp>
        <p:nvSpPr>
          <p:cNvPr id="6" name="TextBox 5"/>
          <p:cNvSpPr txBox="1"/>
          <p:nvPr/>
        </p:nvSpPr>
        <p:spPr>
          <a:xfrm>
            <a:off x="1115616" y="40050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Когнаты</a:t>
            </a:r>
            <a:r>
              <a:rPr lang="ru-RU" sz="2400" dirty="0" smtClean="0"/>
              <a:t> – однокоренные слова, имеющие общее происхождение.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083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Лексика </a:t>
            </a:r>
            <a:r>
              <a:rPr lang="ru-RU" sz="3200" b="1" dirty="0" err="1" smtClean="0"/>
              <a:t>праиндоевропейского</a:t>
            </a:r>
            <a:r>
              <a:rPr lang="ru-RU" sz="3200" b="1" dirty="0" smtClean="0"/>
              <a:t> языка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Возможно, в </a:t>
            </a:r>
            <a:r>
              <a:rPr lang="ru-RU" dirty="0" err="1" smtClean="0"/>
              <a:t>праиндоевропейском</a:t>
            </a:r>
            <a:r>
              <a:rPr lang="ru-RU" dirty="0" smtClean="0"/>
              <a:t> языке было от 15 000 до 40 000 слов. </a:t>
            </a:r>
          </a:p>
          <a:p>
            <a:r>
              <a:rPr lang="ru-RU" dirty="0" smtClean="0"/>
              <a:t>Сейчас реконструировано 1200 корней. </a:t>
            </a:r>
          </a:p>
          <a:p>
            <a:r>
              <a:rPr lang="ru-RU" dirty="0" smtClean="0"/>
              <a:t>Какая лексика была в </a:t>
            </a:r>
            <a:r>
              <a:rPr lang="ru-RU" dirty="0" err="1" smtClean="0"/>
              <a:t>праиндоевропейском</a:t>
            </a:r>
            <a:r>
              <a:rPr lang="ru-RU" dirty="0" smtClean="0"/>
              <a:t> языке:</a:t>
            </a:r>
          </a:p>
          <a:p>
            <a:pPr marL="514350" indent="-514350">
              <a:buAutoNum type="arabicParenR"/>
            </a:pPr>
            <a:r>
              <a:rPr lang="ru-RU" dirty="0" smtClean="0"/>
              <a:t>Термины родства (отец, мать, сестра, брат, дочь, сын).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Названия диких животных (волк, рысь, медведь, олень, лиса, тур).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Названия домашних животных (корова, овца, свинья, лошадь).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Названия повозок и их частей (воз, колесо, ось).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Названия растений (береза, тис, клен, ясень).  </a:t>
            </a:r>
          </a:p>
          <a:p>
            <a:pPr marL="514350" indent="-514350">
              <a:buAutoNum type="arabicParenR"/>
            </a:pPr>
            <a:r>
              <a:rPr lang="ru-RU" dirty="0" smtClean="0"/>
              <a:t>Местоимения (я, ты, мы, вы, кто, что).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Названия цифр.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2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Слово «десять» в индоевропейских языках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5938"/>
            <a:ext cx="7848872" cy="5952062"/>
          </a:xfrm>
        </p:spPr>
      </p:pic>
    </p:spTree>
    <p:extLst>
      <p:ext uri="{BB962C8B-B14F-4D97-AF65-F5344CB8AC3E}">
        <p14:creationId xmlns:p14="http://schemas.microsoft.com/office/powerpoint/2010/main" val="374394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137508" cy="9832824"/>
          </a:xfrm>
        </p:spPr>
      </p:pic>
    </p:spTree>
    <p:extLst>
      <p:ext uri="{BB962C8B-B14F-4D97-AF65-F5344CB8AC3E}">
        <p14:creationId xmlns:p14="http://schemas.microsoft.com/office/powerpoint/2010/main" val="2612706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236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Сравнительно-исторический метод в языкознании</vt:lpstr>
      <vt:lpstr>Презентация PowerPoint</vt:lpstr>
      <vt:lpstr>Регулярные фонетические соответствия: bh – f - б</vt:lpstr>
      <vt:lpstr>Регулярные фонетические соответствия:  k – k – ch p – p – pf  p – p - f t – t – s t – t – z</vt:lpstr>
      <vt:lpstr>Регулярные фонетические соответствия в германских языках</vt:lpstr>
      <vt:lpstr>Реконструкция праформы</vt:lpstr>
      <vt:lpstr>Лексика праиндоевропейского языка</vt:lpstr>
      <vt:lpstr>Слово «десять» в индоевропейских языках</vt:lpstr>
      <vt:lpstr>Презентация PowerPoint</vt:lpstr>
      <vt:lpstr>Когнаты индоевропейских языков</vt:lpstr>
      <vt:lpstr>Праиндоевропейские местоимения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Сравнительно-исторический метод в языкознании</dc:title>
  <dc:creator>Home</dc:creator>
  <cp:lastModifiedBy>Home</cp:lastModifiedBy>
  <cp:revision>10</cp:revision>
  <dcterms:created xsi:type="dcterms:W3CDTF">2025-10-13T05:26:06Z</dcterms:created>
  <dcterms:modified xsi:type="dcterms:W3CDTF">2025-10-25T13:05:53Z</dcterms:modified>
</cp:coreProperties>
</file>