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3" r:id="rId5"/>
    <p:sldId id="266" r:id="rId6"/>
    <p:sldId id="257" r:id="rId7"/>
    <p:sldId id="258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Компоненты культуры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436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Обряд -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разновидность традиции, которая </a:t>
            </a:r>
            <a:r>
              <a:rPr lang="ru-RU" dirty="0"/>
              <a:t>представляет собой массовое выражение религиозной или бытовой традиции.</a:t>
            </a:r>
          </a:p>
        </p:txBody>
      </p:sp>
    </p:spTree>
    <p:extLst>
      <p:ext uri="{BB962C8B-B14F-4D97-AF65-F5344CB8AC3E}">
        <p14:creationId xmlns:p14="http://schemas.microsoft.com/office/powerpoint/2010/main" xmlns="" val="80976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Право -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система </a:t>
            </a:r>
            <a:r>
              <a:rPr lang="ru-RU" dirty="0"/>
              <a:t>обязательных правил поведения, </a:t>
            </a:r>
            <a:r>
              <a:rPr lang="ru-RU" dirty="0" smtClean="0"/>
              <a:t>одобренных государством </a:t>
            </a:r>
            <a:r>
              <a:rPr lang="ru-RU" dirty="0"/>
              <a:t>и выраженных в определенных нормах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Пример несовпадения норм права и обычаев.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601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/>
              <a:t>Компоненты культуры</a:t>
            </a:r>
            <a:r>
              <a:rPr lang="ru-RU" dirty="0"/>
              <a:t> — структурные элементы </a:t>
            </a:r>
            <a:r>
              <a:rPr lang="ru-RU" dirty="0" smtClean="0"/>
              <a:t>культуры</a:t>
            </a:r>
            <a:r>
              <a:rPr lang="ru-RU" dirty="0"/>
              <a:t>, которые присущи всем культурам, независимо от географического места, исторического времени и </a:t>
            </a:r>
            <a:r>
              <a:rPr lang="ru-RU" dirty="0" smtClean="0"/>
              <a:t>социального </a:t>
            </a:r>
            <a:r>
              <a:rPr lang="ru-RU" dirty="0"/>
              <a:t>устройства общества.</a:t>
            </a:r>
          </a:p>
        </p:txBody>
      </p:sp>
    </p:spTree>
    <p:extLst>
      <p:ext uri="{BB962C8B-B14F-4D97-AF65-F5344CB8AC3E}">
        <p14:creationId xmlns:p14="http://schemas.microsoft.com/office/powerpoint/2010/main" xmlns="" val="17423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Знания </a:t>
            </a:r>
            <a:r>
              <a:rPr lang="ru-RU" dirty="0"/>
              <a:t>—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проверенный </a:t>
            </a:r>
            <a:r>
              <a:rPr lang="ru-RU" dirty="0"/>
              <a:t>общественно-исторической практикой результат процесса познания, зафиксиро­ванный в культуре в форме представлений, понятий, суждений и теорий.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5385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Ценности</a:t>
            </a:r>
            <a:r>
              <a:rPr lang="ru-RU" i="1" dirty="0" smtClean="0"/>
              <a:t> </a:t>
            </a:r>
            <a:r>
              <a:rPr lang="ru-RU" i="1" dirty="0"/>
              <a:t>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общие </a:t>
            </a:r>
            <a:r>
              <a:rPr lang="ru-RU" dirty="0"/>
              <a:t>представления, разделяемые большей частью общества, относительно того, что явля­ется желательным, правильным и полезным. </a:t>
            </a:r>
            <a:endParaRPr lang="ru-RU" dirty="0" smtClean="0"/>
          </a:p>
          <a:p>
            <a:pPr algn="just"/>
            <a:r>
              <a:rPr lang="ru-RU" dirty="0" smtClean="0"/>
              <a:t>Ценности </a:t>
            </a:r>
            <a:r>
              <a:rPr lang="ru-RU" dirty="0"/>
              <a:t>помогают обществу и человеку отделить хорошее и пло­хое, идеальное и иллюзорное, истину и заблуждение, красоту и безобразие, допустимое и запретное, спра­ведливое и несправедливое и т. д. </a:t>
            </a:r>
          </a:p>
        </p:txBody>
      </p:sp>
    </p:spTree>
    <p:extLst>
      <p:ext uri="{BB962C8B-B14F-4D97-AF65-F5344CB8AC3E}">
        <p14:creationId xmlns:p14="http://schemas.microsoft.com/office/powerpoint/2010/main" xmlns="" val="140025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Группы ценностей: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витальные (жизнь, здоровье, безопасность, благосостояние, потреб­ление и т. д.); </a:t>
            </a:r>
            <a:endParaRPr lang="ru-RU" dirty="0" smtClean="0"/>
          </a:p>
          <a:p>
            <a:pPr algn="just"/>
            <a:r>
              <a:rPr lang="ru-RU" dirty="0" smtClean="0"/>
              <a:t>социальные </a:t>
            </a:r>
            <a:r>
              <a:rPr lang="ru-RU" dirty="0"/>
              <a:t>(статус, трудолюбие, труд, профессия, семья, терпимость, социальное равенство, личная независимость и т. д.); </a:t>
            </a:r>
            <a:endParaRPr lang="ru-RU" dirty="0" smtClean="0"/>
          </a:p>
          <a:p>
            <a:pPr algn="just"/>
            <a:r>
              <a:rPr lang="ru-RU" dirty="0" smtClean="0"/>
              <a:t>политические </a:t>
            </a:r>
            <a:r>
              <a:rPr lang="ru-RU" dirty="0"/>
              <a:t>(свобода выбора, законность, порядок, конституция, гражданс­кие права, мир и т. д.); </a:t>
            </a:r>
            <a:endParaRPr lang="ru-RU" dirty="0" smtClean="0"/>
          </a:p>
          <a:p>
            <a:pPr algn="just"/>
            <a:r>
              <a:rPr lang="ru-RU" dirty="0" smtClean="0"/>
              <a:t>моральные </a:t>
            </a:r>
            <a:r>
              <a:rPr lang="ru-RU" dirty="0"/>
              <a:t>(добро, благо, лю­бовь, милосердие, честность, верность, справедливость, уважение к старшим и т. д.); </a:t>
            </a:r>
            <a:endParaRPr lang="ru-RU" dirty="0" smtClean="0"/>
          </a:p>
          <a:p>
            <a:pPr algn="just"/>
            <a:r>
              <a:rPr lang="ru-RU" dirty="0" smtClean="0"/>
              <a:t>эстетические </a:t>
            </a:r>
            <a:r>
              <a:rPr lang="ru-RU" dirty="0"/>
              <a:t>(красота, гармония, мера и т. д</a:t>
            </a:r>
            <a:r>
              <a:rPr lang="ru-RU" dirty="0" smtClean="0"/>
              <a:t>.);</a:t>
            </a:r>
          </a:p>
          <a:p>
            <a:pPr algn="just"/>
            <a:r>
              <a:rPr lang="ru-RU" dirty="0" smtClean="0"/>
              <a:t>религиозные </a:t>
            </a:r>
            <a:r>
              <a:rPr lang="ru-RU" dirty="0"/>
              <a:t>(Бог, вера, спасе­ние, божественный закон и т. д.).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6582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Культурные нормы -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правила, </a:t>
            </a:r>
            <a:r>
              <a:rPr lang="ru-RU" dirty="0"/>
              <a:t>которые составляют существенную часть </a:t>
            </a:r>
            <a:r>
              <a:rPr lang="ru-RU" dirty="0" smtClean="0"/>
              <a:t>образа жизни человека. </a:t>
            </a:r>
          </a:p>
          <a:p>
            <a:pPr marL="0" indent="0" algn="just">
              <a:buNone/>
            </a:pPr>
            <a:r>
              <a:rPr lang="ru-RU" dirty="0" smtClean="0"/>
              <a:t>	В </a:t>
            </a:r>
            <a:r>
              <a:rPr lang="ru-RU" dirty="0"/>
              <a:t>зависимости от способа, характера, цели, сферы применения, границ распространения, строгости исполнения все многообразие поведенческих норм было разделено на следующие виды: </a:t>
            </a:r>
            <a:r>
              <a:rPr lang="ru-RU" b="1" dirty="0"/>
              <a:t>традиции, обычаи, обряды, законы, нравы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26215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Нравы — это моральные оценки допустимости тех или иных форм как собственного поведения, так и поведения других людей. </a:t>
            </a:r>
            <a:endParaRPr lang="ru-RU" dirty="0" smtClean="0"/>
          </a:p>
          <a:p>
            <a:pPr algn="just"/>
            <a:r>
              <a:rPr lang="ru-RU" dirty="0" smtClean="0"/>
              <a:t>Например, чавканье во время еды.</a:t>
            </a:r>
          </a:p>
          <a:p>
            <a:pPr algn="just"/>
            <a:r>
              <a:rPr lang="ru-RU" i="1" dirty="0" smtClean="0">
                <a:latin typeface="Calibri"/>
                <a:cs typeface="Calibri"/>
              </a:rPr>
              <a:t>→ </a:t>
            </a:r>
            <a:r>
              <a:rPr lang="ru-RU" i="1" dirty="0" smtClean="0"/>
              <a:t>Нрав</a:t>
            </a:r>
            <a:r>
              <a:rPr lang="ru-RU" dirty="0" smtClean="0"/>
              <a:t>ственность.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1980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i="1" dirty="0" smtClean="0"/>
              <a:t>Обычаи</a:t>
            </a:r>
            <a:r>
              <a:rPr lang="ru-RU" dirty="0" smtClean="0"/>
              <a:t> </a:t>
            </a:r>
            <a:r>
              <a:rPr lang="ru-RU" dirty="0"/>
              <a:t>— общепринятые образцы действий, предписывающие правила поведения для представителей одной культуры. </a:t>
            </a:r>
            <a:endParaRPr lang="ru-RU" dirty="0" smtClean="0"/>
          </a:p>
          <a:p>
            <a:pPr algn="just"/>
            <a:r>
              <a:rPr lang="ru-RU" dirty="0"/>
              <a:t>По своему назначению они призваны регулировать взаимоотношения и коммуникации внешнего характера, то есть отношения с близкими и дальними родственниками, со знакомыми и соседями, публичное поведение человека за пределами собственного дома, бытовой этикет со знакомыми и незнакомыми людьми и др.</a:t>
            </a:r>
          </a:p>
        </p:txBody>
      </p:sp>
    </p:spTree>
    <p:extLst>
      <p:ext uri="{BB962C8B-B14F-4D97-AF65-F5344CB8AC3E}">
        <p14:creationId xmlns:p14="http://schemas.microsoft.com/office/powerpoint/2010/main" xmlns="" val="244314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Традиции -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это своего рода устные «культурные тексты», </a:t>
            </a:r>
            <a:r>
              <a:rPr lang="ru-RU" dirty="0" smtClean="0"/>
              <a:t>соединяющие в </a:t>
            </a:r>
            <a:r>
              <a:rPr lang="ru-RU" dirty="0"/>
              <a:t>себе совокупность образцов </a:t>
            </a:r>
            <a:r>
              <a:rPr lang="ru-RU" i="1" dirty="0"/>
              <a:t>социального</a:t>
            </a:r>
            <a:r>
              <a:rPr lang="ru-RU" dirty="0"/>
              <a:t> поведения, сложившиеся формы </a:t>
            </a:r>
            <a:r>
              <a:rPr lang="ru-RU" i="1" dirty="0"/>
              <a:t>социальной</a:t>
            </a:r>
            <a:r>
              <a:rPr lang="ru-RU" dirty="0"/>
              <a:t> организации, регуляции и </a:t>
            </a:r>
            <a:r>
              <a:rPr lang="ru-RU" dirty="0" smtClean="0"/>
              <a:t>коммуникации.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7197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388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Компоненты культуры</vt:lpstr>
      <vt:lpstr>Слайд 2</vt:lpstr>
      <vt:lpstr>1. Знания —</vt:lpstr>
      <vt:lpstr>2. Ценности —</vt:lpstr>
      <vt:lpstr>Группы ценностей:</vt:lpstr>
      <vt:lpstr>3. Культурные нормы - </vt:lpstr>
      <vt:lpstr>Слайд 7</vt:lpstr>
      <vt:lpstr>Слайд 8</vt:lpstr>
      <vt:lpstr>Традиции - </vt:lpstr>
      <vt:lpstr>Обряд - </vt:lpstr>
      <vt:lpstr>Право 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Культурные нормы</dc:title>
  <dc:creator>admin</dc:creator>
  <cp:lastModifiedBy>mamedovaa</cp:lastModifiedBy>
  <cp:revision>9</cp:revision>
  <dcterms:created xsi:type="dcterms:W3CDTF">2021-09-12T23:20:38Z</dcterms:created>
  <dcterms:modified xsi:type="dcterms:W3CDTF">2023-09-28T04:40:48Z</dcterms:modified>
</cp:coreProperties>
</file>