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4" r:id="rId6"/>
    <p:sldId id="273" r:id="rId7"/>
    <p:sldId id="265" r:id="rId8"/>
    <p:sldId id="267" r:id="rId9"/>
    <p:sldId id="269" r:id="rId10"/>
    <p:sldId id="270" r:id="rId11"/>
    <p:sldId id="271" r:id="rId12"/>
    <p:sldId id="272" r:id="rId13"/>
    <p:sldId id="26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562E6FA-CFA7-47B7-84C3-8C5FF81AC04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2CCF93B-8333-4A70-B67D-911382E628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Типологическая</a:t>
            </a:r>
            <a:br>
              <a:rPr lang="ru-RU" dirty="0" smtClean="0"/>
            </a:br>
            <a:r>
              <a:rPr lang="ru-RU" dirty="0" smtClean="0"/>
              <a:t>морфологическая классификация языков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968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Аффиксальные языки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95" y="1825625"/>
            <a:ext cx="11309683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Аффиксация как способ формообразования (способ выражения грамматического значения)</a:t>
            </a:r>
          </a:p>
          <a:p>
            <a:pPr marL="0" indent="0">
              <a:buNone/>
            </a:pPr>
            <a:r>
              <a:rPr lang="ru-RU" dirty="0" smtClean="0"/>
              <a:t>Англ.: </a:t>
            </a:r>
            <a:r>
              <a:rPr lang="en-US" dirty="0" smtClean="0"/>
              <a:t>love</a:t>
            </a:r>
            <a:r>
              <a:rPr lang="en-US" b="1" dirty="0" smtClean="0"/>
              <a:t>s</a:t>
            </a:r>
            <a:r>
              <a:rPr lang="en-US" dirty="0" smtClean="0"/>
              <a:t> ‘</a:t>
            </a:r>
            <a:r>
              <a:rPr lang="ru-RU" dirty="0" smtClean="0"/>
              <a:t>любит</a:t>
            </a:r>
            <a:r>
              <a:rPr lang="en-US" dirty="0" smtClean="0"/>
              <a:t>’, lov</a:t>
            </a:r>
            <a:r>
              <a:rPr lang="en-US" b="1" dirty="0" smtClean="0"/>
              <a:t>ed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любил</a:t>
            </a:r>
            <a:r>
              <a:rPr lang="en-US" dirty="0" smtClean="0"/>
              <a:t>’, lov</a:t>
            </a:r>
            <a:r>
              <a:rPr lang="en-US" b="1" dirty="0" smtClean="0"/>
              <a:t>ing</a:t>
            </a:r>
            <a:r>
              <a:rPr lang="en-US" dirty="0" smtClean="0"/>
              <a:t> ‘</a:t>
            </a:r>
            <a:r>
              <a:rPr lang="ru-RU" dirty="0" smtClean="0"/>
              <a:t>любя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Польск. :  </a:t>
            </a:r>
            <a:r>
              <a:rPr lang="en-US" dirty="0" err="1" smtClean="0"/>
              <a:t>pracuj</a:t>
            </a:r>
            <a:r>
              <a:rPr lang="en-US" b="1" dirty="0" err="1" smtClean="0"/>
              <a:t>ę</a:t>
            </a:r>
            <a:r>
              <a:rPr lang="en-US" b="1" dirty="0" smtClean="0"/>
              <a:t> ‘</a:t>
            </a:r>
            <a:r>
              <a:rPr lang="ru-RU" dirty="0" smtClean="0"/>
              <a:t>работаю</a:t>
            </a:r>
            <a:r>
              <a:rPr lang="en-US" dirty="0" smtClean="0"/>
              <a:t>’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  <a:r>
              <a:rPr lang="en-US" dirty="0" err="1" smtClean="0"/>
              <a:t>pracuj</a:t>
            </a:r>
            <a:r>
              <a:rPr lang="en-US" b="1" dirty="0" err="1" smtClean="0"/>
              <a:t>esz</a:t>
            </a:r>
            <a:r>
              <a:rPr lang="ru-RU" b="1" dirty="0" smtClean="0"/>
              <a:t> </a:t>
            </a:r>
            <a:r>
              <a:rPr lang="en-US" b="1" dirty="0" smtClean="0"/>
              <a:t>‘</a:t>
            </a:r>
            <a:r>
              <a:rPr lang="ru-RU" dirty="0" smtClean="0"/>
              <a:t>работаешь</a:t>
            </a:r>
            <a:r>
              <a:rPr lang="en-US" dirty="0" smtClean="0"/>
              <a:t>’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  <a:r>
              <a:rPr lang="en-US" dirty="0" err="1" smtClean="0"/>
              <a:t>pracuj</a:t>
            </a:r>
            <a:r>
              <a:rPr lang="en-US" b="1" dirty="0" err="1" smtClean="0"/>
              <a:t>emy</a:t>
            </a:r>
            <a:r>
              <a:rPr lang="ru-RU" b="1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работаем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Нем</a:t>
            </a:r>
            <a:r>
              <a:rPr lang="en-US" dirty="0" smtClean="0"/>
              <a:t>.</a:t>
            </a:r>
            <a:r>
              <a:rPr lang="ru-RU" dirty="0" smtClean="0"/>
              <a:t>:</a:t>
            </a:r>
            <a:r>
              <a:rPr lang="ru-RU" b="1" dirty="0" smtClean="0"/>
              <a:t> </a:t>
            </a:r>
            <a:r>
              <a:rPr lang="en-US" dirty="0" err="1" smtClean="0"/>
              <a:t>leb</a:t>
            </a:r>
            <a:r>
              <a:rPr lang="en-US" b="1" dirty="0" err="1" smtClean="0"/>
              <a:t>e</a:t>
            </a:r>
            <a:r>
              <a:rPr lang="en-US" dirty="0" smtClean="0"/>
              <a:t> ‘</a:t>
            </a:r>
            <a:r>
              <a:rPr lang="ru-RU" dirty="0" smtClean="0"/>
              <a:t>люблю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r>
              <a:rPr lang="en-US" dirty="0" err="1" smtClean="0"/>
              <a:t>leb</a:t>
            </a:r>
            <a:r>
              <a:rPr lang="en-US" b="1" dirty="0" err="1" smtClean="0"/>
              <a:t>st</a:t>
            </a:r>
            <a:r>
              <a:rPr lang="en-US" dirty="0" smtClean="0"/>
              <a:t> ‘</a:t>
            </a:r>
            <a:r>
              <a:rPr lang="ru-RU" dirty="0" smtClean="0"/>
              <a:t>любишь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r>
              <a:rPr lang="en-US" dirty="0" err="1" smtClean="0"/>
              <a:t>leb</a:t>
            </a:r>
            <a:r>
              <a:rPr lang="en-US" b="1" dirty="0" err="1" smtClean="0"/>
              <a:t>t</a:t>
            </a:r>
            <a:r>
              <a:rPr lang="en-US" dirty="0" smtClean="0"/>
              <a:t> ‘</a:t>
            </a:r>
            <a:r>
              <a:rPr lang="ru-RU" dirty="0" smtClean="0"/>
              <a:t>любит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Хорв</a:t>
            </a:r>
            <a:r>
              <a:rPr lang="ru-RU" dirty="0" smtClean="0"/>
              <a:t>.: </a:t>
            </a:r>
            <a:r>
              <a:rPr lang="en-US" dirty="0" err="1" smtClean="0"/>
              <a:t>veliki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большой</a:t>
            </a:r>
            <a:r>
              <a:rPr lang="en-US" dirty="0" smtClean="0"/>
              <a:t>’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en-US" b="1" dirty="0" err="1" smtClean="0"/>
              <a:t>naj</a:t>
            </a:r>
            <a:r>
              <a:rPr lang="en-US" dirty="0" err="1" smtClean="0"/>
              <a:t>veći</a:t>
            </a:r>
            <a:r>
              <a:rPr lang="ru-RU" dirty="0" smtClean="0"/>
              <a:t>, </a:t>
            </a:r>
            <a:r>
              <a:rPr lang="en-US" dirty="0" smtClean="0"/>
              <a:t>‘</a:t>
            </a:r>
            <a:r>
              <a:rPr lang="ru-RU" dirty="0" smtClean="0"/>
              <a:t>самый большой</a:t>
            </a:r>
            <a:r>
              <a:rPr lang="en-US" dirty="0" smtClean="0"/>
              <a:t>’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en-US" dirty="0" err="1"/>
              <a:t>pogrešk</a:t>
            </a:r>
            <a:r>
              <a:rPr lang="en-US" b="1" dirty="0" err="1"/>
              <a:t>a</a:t>
            </a:r>
            <a:r>
              <a:rPr lang="en-US" dirty="0"/>
              <a:t>, </a:t>
            </a:r>
            <a:r>
              <a:rPr lang="en-US" dirty="0" smtClean="0"/>
              <a:t>‘</a:t>
            </a:r>
            <a:r>
              <a:rPr lang="ru-RU" dirty="0" smtClean="0"/>
              <a:t>ошибка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r>
              <a:rPr lang="en-US" dirty="0" err="1" smtClean="0"/>
              <a:t>pogrešk</a:t>
            </a:r>
            <a:r>
              <a:rPr lang="en-US" b="1" dirty="0" err="1" smtClean="0"/>
              <a:t>e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ошибки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57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Сочетание черт разных типов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Аффиксация в корневых языках</a:t>
            </a:r>
          </a:p>
          <a:p>
            <a:pPr marL="0" indent="0">
              <a:buNone/>
            </a:pPr>
            <a:r>
              <a:rPr lang="ru-RU" dirty="0" smtClean="0"/>
              <a:t>Словообразование </a:t>
            </a:r>
          </a:p>
          <a:p>
            <a:pPr marL="0" indent="0">
              <a:buNone/>
            </a:pPr>
            <a:r>
              <a:rPr lang="ru-RU" altLang="ja-JP" dirty="0" smtClean="0"/>
              <a:t>Кит.: </a:t>
            </a:r>
            <a:r>
              <a:rPr lang="ja-JP" altLang="en-US" dirty="0" smtClean="0"/>
              <a:t>剪</a:t>
            </a:r>
            <a:r>
              <a:rPr lang="en-US" dirty="0" smtClean="0"/>
              <a:t> ‘</a:t>
            </a:r>
            <a:r>
              <a:rPr lang="ru-RU" dirty="0" smtClean="0"/>
              <a:t>стричь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ja-JP" altLang="en-US" dirty="0" smtClean="0"/>
              <a:t>剪子</a:t>
            </a:r>
            <a:r>
              <a:rPr lang="en-US" dirty="0" smtClean="0"/>
              <a:t> ‘</a:t>
            </a:r>
            <a:r>
              <a:rPr lang="ru-RU" dirty="0" smtClean="0"/>
              <a:t>ножницы</a:t>
            </a:r>
            <a:r>
              <a:rPr lang="en-US" dirty="0" smtClean="0"/>
              <a:t>’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ja-JP" altLang="en-US" dirty="0" smtClean="0"/>
              <a:t>          盖</a:t>
            </a:r>
            <a:r>
              <a:rPr lang="en-US" dirty="0" smtClean="0"/>
              <a:t> ‘</a:t>
            </a:r>
            <a:r>
              <a:rPr lang="ru-RU" dirty="0" smtClean="0"/>
              <a:t>крышка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ja-JP" altLang="en-US" dirty="0" smtClean="0"/>
              <a:t>盖儿</a:t>
            </a:r>
            <a:r>
              <a:rPr lang="en-US" dirty="0" smtClean="0"/>
              <a:t> ‘</a:t>
            </a:r>
            <a:r>
              <a:rPr lang="ru-RU" dirty="0" smtClean="0"/>
              <a:t>крышечка</a:t>
            </a:r>
            <a:r>
              <a:rPr lang="en-US" dirty="0" smtClean="0"/>
              <a:t>’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045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Сочетание черт разных типов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724147" cy="4351338"/>
          </a:xfrm>
        </p:spPr>
        <p:txBody>
          <a:bodyPr/>
          <a:lstStyle/>
          <a:p>
            <a:r>
              <a:rPr lang="ru-RU" dirty="0" smtClean="0"/>
              <a:t>Сложение в аффиксальных языках</a:t>
            </a:r>
          </a:p>
          <a:p>
            <a:pPr marL="0" indent="0">
              <a:buNone/>
            </a:pPr>
            <a:r>
              <a:rPr lang="ru-RU" dirty="0" smtClean="0"/>
              <a:t>Англ.: </a:t>
            </a:r>
            <a:r>
              <a:rPr lang="en-US" dirty="0" smtClean="0"/>
              <a:t>fire engine</a:t>
            </a:r>
            <a:r>
              <a:rPr lang="ru-RU" dirty="0" smtClean="0"/>
              <a:t>, </a:t>
            </a:r>
            <a:r>
              <a:rPr lang="en-US" dirty="0" smtClean="0"/>
              <a:t>fireplace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             </a:t>
            </a:r>
            <a:r>
              <a:rPr lang="en-US" dirty="0" smtClean="0"/>
              <a:t>business</a:t>
            </a:r>
            <a:r>
              <a:rPr lang="en-US" b="1" dirty="0" smtClean="0"/>
              <a:t>man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бизнесмен</a:t>
            </a:r>
            <a:r>
              <a:rPr lang="en-US" dirty="0" smtClean="0"/>
              <a:t>’</a:t>
            </a:r>
            <a:r>
              <a:rPr lang="en-US" dirty="0"/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US" dirty="0" smtClean="0"/>
              <a:t> business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занятие</a:t>
            </a:r>
            <a:r>
              <a:rPr lang="en-US" dirty="0" smtClean="0"/>
              <a:t>’, man ‘</a:t>
            </a:r>
            <a:r>
              <a:rPr lang="ru-RU" dirty="0" smtClean="0"/>
              <a:t>человек</a:t>
            </a:r>
            <a:r>
              <a:rPr lang="en-US" dirty="0" smtClean="0"/>
              <a:t>’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driv</a:t>
            </a:r>
            <a:r>
              <a:rPr lang="en-US" b="1" dirty="0" smtClean="0"/>
              <a:t>er</a:t>
            </a:r>
            <a:r>
              <a:rPr lang="ru-RU" dirty="0" smtClean="0"/>
              <a:t>   </a:t>
            </a:r>
            <a:r>
              <a:rPr lang="en-US" dirty="0"/>
              <a:t>‘</a:t>
            </a:r>
            <a:r>
              <a:rPr lang="ru-RU" dirty="0"/>
              <a:t>водитель</a:t>
            </a:r>
            <a:r>
              <a:rPr lang="en-US" dirty="0" smtClean="0"/>
              <a:t>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← </a:t>
            </a:r>
            <a:r>
              <a:rPr lang="en-US" dirty="0" smtClean="0"/>
              <a:t>drive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водить</a:t>
            </a:r>
            <a:r>
              <a:rPr lang="en-US" dirty="0" smtClean="0"/>
              <a:t>’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Нем.: </a:t>
            </a:r>
            <a:r>
              <a:rPr lang="en-US" dirty="0" err="1" smtClean="0"/>
              <a:t>Generalsekretär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генеральный секретарь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Familienauseinandersetzug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семейные отношения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Русск.: диван-кровать,</a:t>
            </a:r>
            <a:r>
              <a:rPr lang="en-US" dirty="0" smtClean="0"/>
              <a:t> </a:t>
            </a:r>
            <a:r>
              <a:rPr lang="ru-RU" dirty="0" smtClean="0"/>
              <a:t>справка-счет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169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5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язык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Инвентарь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з</a:t>
            </a:r>
            <a:r>
              <a:rPr lang="ru-RU" dirty="0" smtClean="0"/>
              <a:t>вуки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м</a:t>
            </a:r>
            <a:r>
              <a:rPr lang="ru-RU" dirty="0" smtClean="0"/>
              <a:t>орфемы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с</a:t>
            </a:r>
            <a:r>
              <a:rPr lang="ru-RU" dirty="0" smtClean="0"/>
              <a:t>лова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5400" y="1825625"/>
            <a:ext cx="6248400" cy="435133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Структура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к</a:t>
            </a:r>
            <a:r>
              <a:rPr lang="ru-RU" dirty="0" smtClean="0"/>
              <a:t>лассы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</a:t>
            </a:r>
            <a:r>
              <a:rPr lang="ru-RU" dirty="0" smtClean="0"/>
              <a:t>равила построения единиц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</a:t>
            </a:r>
            <a:r>
              <a:rPr lang="ru-RU" dirty="0" smtClean="0"/>
              <a:t>равила функционирования единиц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70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Типологическая морфологическая классификация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/>
              <a:t>у</a:t>
            </a:r>
            <a:r>
              <a:rPr lang="ru-RU" sz="4400" dirty="0" smtClean="0"/>
              <a:t>читывается общность </a:t>
            </a:r>
            <a:r>
              <a:rPr lang="ru-RU" sz="4400" dirty="0" smtClean="0">
                <a:solidFill>
                  <a:srgbClr val="FF0000"/>
                </a:solidFill>
              </a:rPr>
              <a:t>строения </a:t>
            </a:r>
            <a:r>
              <a:rPr lang="ru-RU" sz="4400" dirty="0" smtClean="0"/>
              <a:t>морфемного уровня языков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2069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266700"/>
            <a:ext cx="11417300" cy="5910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III.</a:t>
            </a:r>
            <a:r>
              <a:rPr lang="ru-RU" sz="4000" dirty="0" smtClean="0"/>
              <a:t> По основному типу морфем:</a:t>
            </a:r>
          </a:p>
          <a:p>
            <a:pPr marL="0" indent="0">
              <a:buNone/>
            </a:pPr>
            <a:r>
              <a:rPr lang="ru-RU" sz="4000" dirty="0" smtClean="0"/>
              <a:t>1</a:t>
            </a:r>
            <a:r>
              <a:rPr lang="en-US" sz="4000" dirty="0" smtClean="0"/>
              <a:t>)</a:t>
            </a:r>
            <a:r>
              <a:rPr lang="ru-RU" sz="4000" dirty="0" smtClean="0"/>
              <a:t> корневые</a:t>
            </a:r>
            <a:r>
              <a:rPr lang="ru-RU" sz="4000" dirty="0"/>
              <a:t>;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2) аффиксальные.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2341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Корневые языки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>Размыта </a:t>
            </a:r>
            <a:r>
              <a:rPr lang="ru-RU" dirty="0"/>
              <a:t>граница между словом и морфемой</a:t>
            </a:r>
            <a:br>
              <a:rPr lang="ru-RU" dirty="0"/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8582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Многие единицы могут функционировать как слово и как корень в составе слова</a:t>
            </a:r>
          </a:p>
          <a:p>
            <a:pPr marL="0" indent="0">
              <a:buNone/>
            </a:pPr>
            <a:r>
              <a:rPr lang="ru-RU" altLang="ja-JP" dirty="0" smtClean="0"/>
              <a:t>Кит.: </a:t>
            </a:r>
            <a:r>
              <a:rPr lang="ja-JP" altLang="en-US" dirty="0" smtClean="0"/>
              <a:t>鹿</a:t>
            </a:r>
            <a:r>
              <a:rPr lang="ru-RU" altLang="ja-JP" dirty="0" smtClean="0"/>
              <a:t> </a:t>
            </a:r>
            <a:r>
              <a:rPr lang="en-US" altLang="ja-JP" dirty="0" smtClean="0"/>
              <a:t>‘</a:t>
            </a:r>
            <a:r>
              <a:rPr lang="ru-RU" dirty="0" smtClean="0"/>
              <a:t>олень</a:t>
            </a:r>
            <a:r>
              <a:rPr lang="en-US" dirty="0" smtClean="0"/>
              <a:t>’</a:t>
            </a:r>
            <a:r>
              <a:rPr lang="ru-RU" dirty="0" smtClean="0"/>
              <a:t>                                                           </a:t>
            </a:r>
            <a:r>
              <a:rPr lang="ja-JP" altLang="en-US" dirty="0" smtClean="0"/>
              <a:t>大</a:t>
            </a:r>
            <a:r>
              <a:rPr lang="ru-RU" altLang="ja-JP" dirty="0" smtClean="0"/>
              <a:t>  </a:t>
            </a:r>
            <a:r>
              <a:rPr lang="en-US" dirty="0" smtClean="0"/>
              <a:t>‘</a:t>
            </a:r>
            <a:r>
              <a:rPr lang="ru-RU" altLang="ja-JP" dirty="0" smtClean="0"/>
              <a:t>большой</a:t>
            </a:r>
            <a:r>
              <a:rPr lang="en-US" altLang="ja-JP" dirty="0" smtClean="0"/>
              <a:t>’</a:t>
            </a:r>
            <a:r>
              <a:rPr lang="ru-RU" altLang="ja-JP" dirty="0" smtClean="0"/>
              <a:t> </a:t>
            </a:r>
          </a:p>
          <a:p>
            <a:pPr marL="0" indent="0">
              <a:buNone/>
            </a:pPr>
            <a:r>
              <a:rPr lang="ru-RU" altLang="ja-JP" dirty="0" smtClean="0"/>
              <a:t>         </a:t>
            </a:r>
            <a:r>
              <a:rPr lang="ja-JP" altLang="en-US" dirty="0" smtClean="0"/>
              <a:t>肉</a:t>
            </a:r>
            <a:r>
              <a:rPr lang="ru-RU" altLang="ja-JP" dirty="0" smtClean="0"/>
              <a:t>  </a:t>
            </a:r>
            <a:r>
              <a:rPr lang="en-US" altLang="ja-JP" dirty="0" smtClean="0"/>
              <a:t>‘</a:t>
            </a:r>
            <a:r>
              <a:rPr lang="ru-RU" altLang="ja-JP" dirty="0"/>
              <a:t>м</a:t>
            </a:r>
            <a:r>
              <a:rPr lang="ru-RU" dirty="0"/>
              <a:t>ясо</a:t>
            </a:r>
            <a:r>
              <a:rPr lang="en-US" dirty="0" smtClean="0"/>
              <a:t>’</a:t>
            </a:r>
            <a:r>
              <a:rPr lang="ru-RU" dirty="0" smtClean="0"/>
              <a:t>                                                            </a:t>
            </a:r>
            <a:r>
              <a:rPr lang="ja-JP" altLang="en-US" dirty="0" smtClean="0"/>
              <a:t>小</a:t>
            </a:r>
            <a:r>
              <a:rPr lang="ru-RU" altLang="ja-JP" dirty="0" smtClean="0"/>
              <a:t>    </a:t>
            </a:r>
            <a:r>
              <a:rPr lang="en-US" altLang="ja-JP" dirty="0" smtClean="0"/>
              <a:t>‘</a:t>
            </a:r>
            <a:r>
              <a:rPr lang="ru-RU" altLang="ja-JP" dirty="0"/>
              <a:t>маленький</a:t>
            </a:r>
            <a:r>
              <a:rPr lang="en-US" altLang="ja-JP" dirty="0"/>
              <a:t>’</a:t>
            </a:r>
            <a:r>
              <a:rPr lang="ru-RU" altLang="ja-JP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altLang="ja-JP" dirty="0" smtClean="0"/>
              <a:t>         </a:t>
            </a:r>
            <a:r>
              <a:rPr lang="ja-JP" altLang="en-US" dirty="0" smtClean="0"/>
              <a:t>鹿</a:t>
            </a:r>
            <a:r>
              <a:rPr lang="ja-JP" altLang="en-US" dirty="0"/>
              <a:t>肉</a:t>
            </a:r>
            <a:r>
              <a:rPr lang="ru-RU" altLang="ja-JP" dirty="0"/>
              <a:t> </a:t>
            </a:r>
            <a:r>
              <a:rPr lang="en-US" dirty="0"/>
              <a:t>‘</a:t>
            </a:r>
            <a:r>
              <a:rPr lang="ru-RU" dirty="0"/>
              <a:t>оленина</a:t>
            </a:r>
            <a:r>
              <a:rPr lang="en-US" dirty="0" smtClean="0"/>
              <a:t>’</a:t>
            </a:r>
            <a:r>
              <a:rPr lang="ru-RU" dirty="0" smtClean="0"/>
              <a:t>                                                </a:t>
            </a:r>
            <a:r>
              <a:rPr lang="ja-JP" altLang="en-US" dirty="0" smtClean="0"/>
              <a:t>大小</a:t>
            </a:r>
            <a:r>
              <a:rPr lang="ru-RU" altLang="ja-JP" dirty="0" smtClean="0"/>
              <a:t>  </a:t>
            </a:r>
            <a:r>
              <a:rPr lang="en-US" altLang="ja-JP" dirty="0" smtClean="0"/>
              <a:t>‘</a:t>
            </a:r>
            <a:r>
              <a:rPr lang="ru-RU" altLang="ja-JP" dirty="0"/>
              <a:t>размер</a:t>
            </a:r>
            <a:r>
              <a:rPr lang="en-US" altLang="ja-JP" dirty="0"/>
              <a:t>’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altLang="ja-JP" dirty="0" smtClean="0"/>
              <a:t>       </a:t>
            </a:r>
            <a:r>
              <a:rPr lang="ja-JP" altLang="en-US" dirty="0" smtClean="0"/>
              <a:t>我吃</a:t>
            </a:r>
            <a:r>
              <a:rPr lang="ja-JP" altLang="en-US" dirty="0" smtClean="0">
                <a:solidFill>
                  <a:srgbClr val="FF0000"/>
                </a:solidFill>
              </a:rPr>
              <a:t>肉</a:t>
            </a:r>
            <a:r>
              <a:rPr lang="ru-RU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‘</a:t>
            </a:r>
            <a:r>
              <a:rPr lang="ru-RU" dirty="0" smtClean="0"/>
              <a:t>Я </a:t>
            </a:r>
            <a:r>
              <a:rPr lang="ru-RU" dirty="0"/>
              <a:t>ем </a:t>
            </a:r>
            <a:r>
              <a:rPr lang="ru-RU" dirty="0" smtClean="0"/>
              <a:t>мясо</a:t>
            </a:r>
            <a:r>
              <a:rPr lang="en-US" dirty="0" smtClean="0"/>
              <a:t>.’</a:t>
            </a:r>
            <a:r>
              <a:rPr lang="ru-RU" dirty="0" smtClean="0"/>
              <a:t>                               </a:t>
            </a:r>
            <a:r>
              <a:rPr lang="ja-JP" altLang="en-US" dirty="0" smtClean="0"/>
              <a:t>房</a:t>
            </a:r>
            <a:r>
              <a:rPr lang="ja-JP" altLang="en-US" dirty="0"/>
              <a:t>子很</a:t>
            </a:r>
            <a:r>
              <a:rPr lang="ja-JP" altLang="en-US" dirty="0" smtClean="0">
                <a:solidFill>
                  <a:srgbClr val="FF0000"/>
                </a:solidFill>
              </a:rPr>
              <a:t>大</a:t>
            </a:r>
            <a:r>
              <a:rPr lang="ru-RU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’</a:t>
            </a:r>
            <a:r>
              <a:rPr lang="ru-RU" dirty="0" smtClean="0"/>
              <a:t>Дом </a:t>
            </a:r>
            <a:r>
              <a:rPr lang="ru-RU" dirty="0"/>
              <a:t>большой</a:t>
            </a:r>
            <a:r>
              <a:rPr lang="ru-RU" dirty="0" smtClean="0"/>
              <a:t>.</a:t>
            </a:r>
            <a:r>
              <a:rPr lang="en-US" dirty="0" smtClean="0"/>
              <a:t>’</a:t>
            </a:r>
            <a:endParaRPr lang="ru-RU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ja-JP" dirty="0" smtClean="0"/>
              <a:t>       </a:t>
            </a:r>
            <a:r>
              <a:rPr lang="ja-JP" altLang="en-US" dirty="0" smtClean="0"/>
              <a:t>是</a:t>
            </a:r>
            <a:r>
              <a:rPr lang="ja-JP" altLang="en-US" dirty="0"/>
              <a:t>只</a:t>
            </a:r>
            <a:r>
              <a:rPr lang="ja-JP" altLang="en-US" dirty="0" smtClean="0">
                <a:solidFill>
                  <a:srgbClr val="FF0000"/>
                </a:solidFill>
              </a:rPr>
              <a:t>鹿 </a:t>
            </a:r>
            <a:r>
              <a:rPr lang="en-US" altLang="ja-JP" dirty="0" smtClean="0"/>
              <a:t>‘</a:t>
            </a:r>
            <a:r>
              <a:rPr lang="ru-RU" dirty="0" smtClean="0"/>
              <a:t>Это олень</a:t>
            </a:r>
            <a:r>
              <a:rPr lang="en-US" dirty="0" smtClean="0"/>
              <a:t>.’</a:t>
            </a:r>
            <a:r>
              <a:rPr lang="ru-RU" dirty="0" smtClean="0"/>
              <a:t>                              </a:t>
            </a:r>
            <a:r>
              <a:rPr lang="ja-JP" altLang="en-US" dirty="0" smtClean="0"/>
              <a:t>房</a:t>
            </a:r>
            <a:r>
              <a:rPr lang="ja-JP" altLang="en-US" dirty="0"/>
              <a:t>子很</a:t>
            </a:r>
            <a:r>
              <a:rPr lang="ja-JP" altLang="en-US" dirty="0" smtClean="0">
                <a:solidFill>
                  <a:srgbClr val="FF0000"/>
                </a:solidFill>
              </a:rPr>
              <a:t>小</a:t>
            </a:r>
            <a:r>
              <a:rPr lang="ru-RU" altLang="ja-JP" dirty="0" smtClean="0"/>
              <a:t> </a:t>
            </a:r>
            <a:r>
              <a:rPr lang="en-US" altLang="ja-JP" dirty="0" smtClean="0"/>
              <a:t>’</a:t>
            </a:r>
            <a:r>
              <a:rPr lang="ru-RU" altLang="ja-JP" dirty="0" smtClean="0"/>
              <a:t>Дом </a:t>
            </a:r>
            <a:r>
              <a:rPr lang="ru-RU" altLang="ja-JP" dirty="0"/>
              <a:t>маленький</a:t>
            </a:r>
            <a:r>
              <a:rPr lang="ru-RU" altLang="ja-JP" dirty="0" smtClean="0"/>
              <a:t>.</a:t>
            </a:r>
            <a:r>
              <a:rPr lang="en-US" altLang="ja-JP" dirty="0" smtClean="0"/>
              <a:t>’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ja-JP" dirty="0" smtClean="0"/>
              <a:t>     </a:t>
            </a:r>
            <a:r>
              <a:rPr lang="ja-JP" altLang="en-US" dirty="0" smtClean="0"/>
              <a:t>我</a:t>
            </a:r>
            <a:r>
              <a:rPr lang="ja-JP" altLang="en-US" dirty="0"/>
              <a:t>吃</a:t>
            </a:r>
            <a:r>
              <a:rPr lang="ja-JP" altLang="en-US" dirty="0">
                <a:solidFill>
                  <a:srgbClr val="FF0000"/>
                </a:solidFill>
              </a:rPr>
              <a:t>鹿</a:t>
            </a:r>
            <a:r>
              <a:rPr lang="ja-JP" altLang="en-US" dirty="0" smtClean="0">
                <a:solidFill>
                  <a:srgbClr val="FF0000"/>
                </a:solidFill>
              </a:rPr>
              <a:t>肉</a:t>
            </a:r>
            <a:r>
              <a:rPr lang="ru-RU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‘</a:t>
            </a:r>
            <a:r>
              <a:rPr lang="ru-RU" dirty="0" smtClean="0"/>
              <a:t>Я </a:t>
            </a:r>
            <a:r>
              <a:rPr lang="ru-RU" dirty="0"/>
              <a:t>ем оленину</a:t>
            </a:r>
            <a:r>
              <a:rPr lang="ru-RU" dirty="0" smtClean="0"/>
              <a:t>.</a:t>
            </a:r>
            <a:r>
              <a:rPr lang="en-US" dirty="0" smtClean="0"/>
              <a:t>’</a:t>
            </a:r>
            <a:r>
              <a:rPr lang="ru-RU" dirty="0" smtClean="0"/>
              <a:t>                     </a:t>
            </a:r>
            <a:r>
              <a:rPr lang="ja-JP" altLang="en-US" dirty="0" smtClean="0"/>
              <a:t>命</a:t>
            </a:r>
            <a:r>
              <a:rPr lang="ja-JP" altLang="en-US" dirty="0"/>
              <a:t>名</a:t>
            </a:r>
            <a:r>
              <a:rPr lang="ja-JP" altLang="en-US" dirty="0">
                <a:solidFill>
                  <a:srgbClr val="FF0000"/>
                </a:solidFill>
              </a:rPr>
              <a:t>大</a:t>
            </a:r>
            <a:r>
              <a:rPr lang="ja-JP" altLang="en-US" dirty="0" smtClean="0">
                <a:solidFill>
                  <a:srgbClr val="FF0000"/>
                </a:solidFill>
              </a:rPr>
              <a:t>小</a:t>
            </a:r>
            <a:r>
              <a:rPr lang="ru-RU" altLang="ja-JP" dirty="0" smtClean="0"/>
              <a:t>  </a:t>
            </a:r>
            <a:r>
              <a:rPr lang="en-US" altLang="ja-JP" dirty="0" smtClean="0"/>
              <a:t>‘</a:t>
            </a:r>
            <a:r>
              <a:rPr lang="ru-RU" altLang="ja-JP" dirty="0" smtClean="0"/>
              <a:t>Назовите размер.</a:t>
            </a:r>
            <a:r>
              <a:rPr lang="en-US" altLang="ja-JP" dirty="0" smtClean="0"/>
              <a:t>’</a:t>
            </a:r>
            <a:endParaRPr lang="ru-RU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7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Корневые 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325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Многие единицы могут функционировать как слово и как корень в составе слова.</a:t>
            </a:r>
          </a:p>
          <a:p>
            <a:pPr marL="0" indent="0">
              <a:buNone/>
            </a:pPr>
            <a:r>
              <a:rPr lang="ru-RU" dirty="0" smtClean="0"/>
              <a:t>Вьет.:</a:t>
            </a:r>
            <a:r>
              <a:rPr lang="en-US" dirty="0" smtClean="0"/>
              <a:t>        </a:t>
            </a:r>
            <a:r>
              <a:rPr lang="vi-VN" i="1" dirty="0" smtClean="0"/>
              <a:t>nước </a:t>
            </a:r>
            <a:r>
              <a:rPr lang="en-US" dirty="0" smtClean="0"/>
              <a:t>‘</a:t>
            </a:r>
            <a:r>
              <a:rPr lang="ru-RU" dirty="0" smtClean="0"/>
              <a:t>вода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ru-RU" i="1" dirty="0" smtClean="0"/>
              <a:t> </a:t>
            </a:r>
            <a:r>
              <a:rPr lang="en-US" i="1" dirty="0" smtClean="0"/>
              <a:t>                  </a:t>
            </a:r>
            <a:r>
              <a:rPr lang="vi-VN" i="1" dirty="0" smtClean="0"/>
              <a:t>mắt </a:t>
            </a:r>
            <a:r>
              <a:rPr lang="en-US" dirty="0" smtClean="0"/>
              <a:t>‘</a:t>
            </a:r>
            <a:r>
              <a:rPr lang="ru-RU" dirty="0" smtClean="0"/>
              <a:t>глаз</a:t>
            </a:r>
            <a:r>
              <a:rPr lang="en-US" dirty="0" smtClean="0"/>
              <a:t>’</a:t>
            </a:r>
            <a:r>
              <a:rPr lang="ru-RU" dirty="0" smtClean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           </a:t>
            </a:r>
            <a:r>
              <a:rPr lang="vi-VN" i="1" dirty="0" smtClean="0"/>
              <a:t>nước </a:t>
            </a:r>
            <a:r>
              <a:rPr lang="vi-VN" i="1" dirty="0"/>
              <a:t>mắt </a:t>
            </a:r>
            <a:r>
              <a:rPr lang="en-US" dirty="0" smtClean="0"/>
              <a:t>‘</a:t>
            </a:r>
            <a:r>
              <a:rPr lang="ru-RU" dirty="0" smtClean="0"/>
              <a:t>слезы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          </a:t>
            </a:r>
            <a:r>
              <a:rPr lang="vi-VN" dirty="0" smtClean="0"/>
              <a:t>Hãy </a:t>
            </a:r>
            <a:r>
              <a:rPr lang="vi-VN" dirty="0"/>
              <a:t>cho tôi một số </a:t>
            </a:r>
            <a:r>
              <a:rPr lang="vi-VN" dirty="0">
                <a:solidFill>
                  <a:srgbClr val="FF0000"/>
                </a:solidFill>
              </a:rPr>
              <a:t>nước</a:t>
            </a:r>
            <a:r>
              <a:rPr lang="vi-VN" dirty="0"/>
              <a:t>. </a:t>
            </a:r>
            <a:r>
              <a:rPr lang="en-US" dirty="0" smtClean="0"/>
              <a:t>‘</a:t>
            </a:r>
            <a:r>
              <a:rPr lang="ru-RU" dirty="0" smtClean="0"/>
              <a:t>Дайте </a:t>
            </a:r>
            <a:r>
              <a:rPr lang="ru-RU" dirty="0"/>
              <a:t>мне воды. </a:t>
            </a:r>
            <a:r>
              <a:rPr lang="en-US" dirty="0" smtClean="0"/>
              <a:t>‘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</a:t>
            </a:r>
            <a:r>
              <a:rPr lang="vi-VN" dirty="0" smtClean="0">
                <a:solidFill>
                  <a:srgbClr val="FF0000"/>
                </a:solidFill>
              </a:rPr>
              <a:t>Mắt</a:t>
            </a:r>
            <a:r>
              <a:rPr lang="vi-VN" dirty="0" smtClean="0"/>
              <a:t> </a:t>
            </a:r>
            <a:r>
              <a:rPr lang="vi-VN" dirty="0"/>
              <a:t>của tôi đau quá. </a:t>
            </a:r>
            <a:r>
              <a:rPr lang="en-US" dirty="0" smtClean="0"/>
              <a:t>‘</a:t>
            </a:r>
            <a:r>
              <a:rPr lang="ru-RU" dirty="0" smtClean="0"/>
              <a:t>У </a:t>
            </a:r>
            <a:r>
              <a:rPr lang="ru-RU" dirty="0"/>
              <a:t>меня болит глаз</a:t>
            </a:r>
            <a:r>
              <a:rPr lang="ru-RU" dirty="0" smtClean="0"/>
              <a:t>.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</a:t>
            </a:r>
            <a:r>
              <a:rPr lang="vi-VN" dirty="0" smtClean="0"/>
              <a:t>Đây </a:t>
            </a:r>
            <a:r>
              <a:rPr lang="vi-VN" dirty="0"/>
              <a:t>là </a:t>
            </a:r>
            <a:r>
              <a:rPr lang="vi-VN" dirty="0">
                <a:solidFill>
                  <a:srgbClr val="FF0000"/>
                </a:solidFill>
              </a:rPr>
              <a:t>nước mắt</a:t>
            </a:r>
            <a:r>
              <a:rPr lang="vi-VN" dirty="0" smtClean="0">
                <a:solidFill>
                  <a:srgbClr val="FF0000"/>
                </a:solidFill>
              </a:rPr>
              <a:t>.</a:t>
            </a:r>
            <a:r>
              <a:rPr lang="ru-RU" dirty="0"/>
              <a:t> </a:t>
            </a:r>
            <a:r>
              <a:rPr lang="en-US" dirty="0" smtClean="0"/>
              <a:t>‘</a:t>
            </a:r>
            <a:r>
              <a:rPr lang="ru-RU" dirty="0" smtClean="0"/>
              <a:t>Это </a:t>
            </a:r>
            <a:r>
              <a:rPr lang="ru-RU" dirty="0"/>
              <a:t>слезы</a:t>
            </a:r>
            <a:r>
              <a:rPr lang="ru-RU" dirty="0" smtClean="0"/>
              <a:t>.</a:t>
            </a:r>
            <a:r>
              <a:rPr lang="en-US" dirty="0" smtClean="0"/>
              <a:t>’</a:t>
            </a:r>
            <a:endParaRPr lang="ru-RU" dirty="0"/>
          </a:p>
          <a:p>
            <a:pPr marL="0" indent="0">
              <a:buNone/>
            </a:pPr>
            <a:endParaRPr lang="en-US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54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Корневые языки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0456"/>
            <a:ext cx="10515600" cy="5297069"/>
          </a:xfrm>
        </p:spPr>
        <p:txBody>
          <a:bodyPr/>
          <a:lstStyle/>
          <a:p>
            <a:r>
              <a:rPr lang="ru-RU" dirty="0" smtClean="0"/>
              <a:t>Основной способ словообразования – сложение корней</a:t>
            </a:r>
          </a:p>
          <a:p>
            <a:pPr marL="0" indent="0">
              <a:buNone/>
            </a:pPr>
            <a:r>
              <a:rPr lang="ru-RU" altLang="ja-JP" dirty="0" smtClean="0"/>
              <a:t>Ки</a:t>
            </a:r>
            <a:r>
              <a:rPr lang="ru-RU" altLang="ja-JP" dirty="0"/>
              <a:t>т</a:t>
            </a:r>
            <a:r>
              <a:rPr lang="ru-RU" altLang="ja-JP" dirty="0" smtClean="0"/>
              <a:t>.: </a:t>
            </a:r>
            <a:r>
              <a:rPr lang="ja-JP" altLang="en-US" b="1" dirty="0" smtClean="0">
                <a:cs typeface="Calibri" panose="020F0502020204030204" pitchFamily="34" charset="0"/>
              </a:rPr>
              <a:t>买</a:t>
            </a:r>
            <a:r>
              <a:rPr lang="ja-JP" altLang="en-US" b="1" dirty="0">
                <a:cs typeface="Calibri" panose="020F0502020204030204" pitchFamily="34" charset="0"/>
              </a:rPr>
              <a:t>卖</a:t>
            </a:r>
            <a:r>
              <a:rPr lang="ja-JP" alt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купля-продажа</a:t>
            </a:r>
            <a:r>
              <a:rPr lang="ru-RU" dirty="0"/>
              <a:t>, </a:t>
            </a:r>
            <a:r>
              <a:rPr lang="ru-RU" dirty="0" smtClean="0"/>
              <a:t>торговля</a:t>
            </a:r>
            <a:r>
              <a:rPr lang="en-US" dirty="0" smtClean="0"/>
              <a:t>’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US" dirty="0" smtClean="0"/>
              <a:t>‘</a:t>
            </a:r>
            <a:r>
              <a:rPr lang="ru-RU" dirty="0" smtClean="0"/>
              <a:t>покупать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en-US" dirty="0" smtClean="0"/>
              <a:t>+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продавать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父母</a:t>
            </a:r>
            <a:r>
              <a:rPr lang="en-US" dirty="0" smtClean="0"/>
              <a:t>  ‘</a:t>
            </a:r>
            <a:r>
              <a:rPr lang="ru-RU" i="1" dirty="0" smtClean="0"/>
              <a:t>родители</a:t>
            </a:r>
            <a:r>
              <a:rPr lang="en-US" i="1" dirty="0" smtClean="0"/>
              <a:t>’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отец</a:t>
            </a:r>
            <a:r>
              <a:rPr lang="en-US" dirty="0" smtClean="0"/>
              <a:t>’</a:t>
            </a:r>
            <a:r>
              <a:rPr lang="ru-RU" dirty="0" smtClean="0"/>
              <a:t> + </a:t>
            </a:r>
            <a:r>
              <a:rPr lang="en-US" dirty="0" smtClean="0"/>
              <a:t>‘</a:t>
            </a:r>
            <a:r>
              <a:rPr lang="ru-RU" dirty="0" smtClean="0"/>
              <a:t>мать</a:t>
            </a:r>
            <a:r>
              <a:rPr lang="en-US" dirty="0" smtClean="0"/>
              <a:t>’</a:t>
            </a:r>
            <a:endParaRPr lang="en-US" i="1" dirty="0" smtClean="0"/>
          </a:p>
          <a:p>
            <a:pPr marL="0" indent="0">
              <a:buNone/>
            </a:pPr>
            <a:r>
              <a:rPr lang="ru-RU" altLang="ja-JP" dirty="0" smtClean="0"/>
              <a:t>         </a:t>
            </a:r>
            <a:r>
              <a:rPr lang="ja-JP" altLang="en-US" dirty="0" smtClean="0"/>
              <a:t>黄金 </a:t>
            </a:r>
            <a:r>
              <a:rPr lang="en-US" altLang="ja-JP" dirty="0" smtClean="0"/>
              <a:t>‘</a:t>
            </a:r>
            <a:r>
              <a:rPr lang="ru-RU" dirty="0" smtClean="0"/>
              <a:t>золото</a:t>
            </a:r>
            <a:r>
              <a:rPr lang="en-US" dirty="0" smtClean="0"/>
              <a:t>’</a:t>
            </a:r>
            <a:r>
              <a:rPr lang="ru-RU" dirty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‘</a:t>
            </a:r>
            <a:r>
              <a:rPr lang="ru-RU" dirty="0" smtClean="0"/>
              <a:t>желтый</a:t>
            </a:r>
            <a:r>
              <a:rPr lang="en-US" dirty="0" smtClean="0"/>
              <a:t>’</a:t>
            </a:r>
            <a:r>
              <a:rPr lang="ru-RU" dirty="0" smtClean="0"/>
              <a:t> + </a:t>
            </a:r>
            <a:r>
              <a:rPr lang="en-US" dirty="0" smtClean="0"/>
              <a:t>‘</a:t>
            </a:r>
            <a:r>
              <a:rPr lang="ru-RU" dirty="0" smtClean="0"/>
              <a:t>металл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Вьет.:    </a:t>
            </a:r>
            <a:r>
              <a:rPr lang="en-US" b="1" dirty="0" err="1"/>
              <a:t>b</a:t>
            </a:r>
            <a:r>
              <a:rPr lang="en-US" b="1" dirty="0" err="1" smtClean="0"/>
              <a:t>àn</a:t>
            </a:r>
            <a:r>
              <a:rPr lang="en-US" dirty="0" smtClean="0"/>
              <a:t> ‘</a:t>
            </a:r>
            <a:r>
              <a:rPr lang="ru-RU" dirty="0" smtClean="0"/>
              <a:t>стол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/>
              <a:t>+ </a:t>
            </a:r>
            <a:r>
              <a:rPr lang="en-US" b="1" dirty="0" err="1"/>
              <a:t>ghế</a:t>
            </a:r>
            <a:r>
              <a:rPr lang="en-US" dirty="0"/>
              <a:t> </a:t>
            </a:r>
            <a:r>
              <a:rPr lang="en-US" dirty="0" smtClean="0"/>
              <a:t>’</a:t>
            </a:r>
            <a:r>
              <a:rPr lang="ru-RU" dirty="0" smtClean="0"/>
              <a:t>стул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 smtClean="0"/>
              <a:t> </a:t>
            </a:r>
            <a:r>
              <a:rPr lang="en-US" b="1" dirty="0"/>
              <a:t>ban </a:t>
            </a:r>
            <a:r>
              <a:rPr lang="en-US" b="1" dirty="0" err="1"/>
              <a:t>ghế</a:t>
            </a:r>
            <a:r>
              <a:rPr lang="en-US" b="1" dirty="0"/>
              <a:t> </a:t>
            </a:r>
            <a:r>
              <a:rPr lang="en-US" dirty="0" smtClean="0"/>
              <a:t>’</a:t>
            </a:r>
            <a:r>
              <a:rPr lang="ru-RU" dirty="0" smtClean="0"/>
              <a:t>мебель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vi-VN" b="1" dirty="0" smtClean="0"/>
              <a:t>nước</a:t>
            </a:r>
            <a:r>
              <a:rPr lang="vi-VN" dirty="0" smtClean="0"/>
              <a:t> </a:t>
            </a:r>
            <a:r>
              <a:rPr lang="en-US" dirty="0" smtClean="0"/>
              <a:t>’</a:t>
            </a:r>
            <a:r>
              <a:rPr lang="ru-RU" dirty="0" smtClean="0"/>
              <a:t>вода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/>
              <a:t>+</a:t>
            </a:r>
            <a:r>
              <a:rPr lang="ru-RU" b="1" dirty="0"/>
              <a:t> </a:t>
            </a:r>
            <a:r>
              <a:rPr lang="vi-VN" b="1" dirty="0"/>
              <a:t>hoa </a:t>
            </a:r>
            <a:r>
              <a:rPr lang="en-US" dirty="0" smtClean="0"/>
              <a:t>‘</a:t>
            </a:r>
            <a:r>
              <a:rPr lang="ru-RU" dirty="0" smtClean="0"/>
              <a:t>цветок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vi-VN" b="1" dirty="0"/>
              <a:t>nước hoa </a:t>
            </a:r>
            <a:r>
              <a:rPr lang="en-US" dirty="0" smtClean="0"/>
              <a:t>‘</a:t>
            </a:r>
            <a:r>
              <a:rPr lang="ru-RU" dirty="0" smtClean="0"/>
              <a:t>духи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         </a:t>
            </a:r>
            <a:r>
              <a:rPr lang="en-US" b="1" dirty="0"/>
              <a:t>m</a:t>
            </a:r>
            <a:r>
              <a:rPr lang="ru-RU" b="1" dirty="0" err="1" smtClean="0"/>
              <a:t>áy</a:t>
            </a:r>
            <a:r>
              <a:rPr lang="ru-RU" b="1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машина</a:t>
            </a:r>
            <a:r>
              <a:rPr lang="ru-RU" dirty="0"/>
              <a:t>, </a:t>
            </a:r>
            <a:r>
              <a:rPr lang="ru-RU" dirty="0" smtClean="0"/>
              <a:t>механизм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/>
              <a:t>+ </a:t>
            </a:r>
            <a:r>
              <a:rPr lang="ru-RU" b="1" dirty="0" err="1"/>
              <a:t>bay</a:t>
            </a:r>
            <a:r>
              <a:rPr lang="ru-RU" dirty="0"/>
              <a:t> </a:t>
            </a:r>
            <a:r>
              <a:rPr lang="en-US" dirty="0" smtClean="0"/>
              <a:t>‘</a:t>
            </a:r>
            <a:r>
              <a:rPr lang="ru-RU" dirty="0" smtClean="0"/>
              <a:t>летать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b="1" dirty="0" err="1"/>
              <a:t>máy</a:t>
            </a:r>
            <a:r>
              <a:rPr lang="ru-RU" b="1" dirty="0"/>
              <a:t> </a:t>
            </a:r>
            <a:r>
              <a:rPr lang="ru-RU" b="1" dirty="0" err="1"/>
              <a:t>bay</a:t>
            </a:r>
            <a:r>
              <a:rPr lang="ru-RU" b="1" dirty="0"/>
              <a:t> </a:t>
            </a:r>
            <a:r>
              <a:rPr lang="en-US" dirty="0" smtClean="0"/>
              <a:t>‘</a:t>
            </a:r>
            <a:r>
              <a:rPr lang="ru-RU" dirty="0" smtClean="0"/>
              <a:t>самолет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           </a:t>
            </a:r>
            <a:r>
              <a:rPr lang="vi-VN" b="1" dirty="0" smtClean="0"/>
              <a:t>áo </a:t>
            </a:r>
            <a:r>
              <a:rPr lang="en-US" dirty="0" smtClean="0"/>
              <a:t>‘</a:t>
            </a:r>
            <a:r>
              <a:rPr lang="ru-RU" dirty="0" smtClean="0"/>
              <a:t>одежда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/>
              <a:t>+ </a:t>
            </a:r>
            <a:r>
              <a:rPr lang="vi-VN" b="1" dirty="0"/>
              <a:t>mưa</a:t>
            </a:r>
            <a:r>
              <a:rPr lang="vi-VN" dirty="0"/>
              <a:t> </a:t>
            </a:r>
            <a:r>
              <a:rPr lang="en-US" dirty="0" smtClean="0"/>
              <a:t>‘</a:t>
            </a:r>
            <a:r>
              <a:rPr lang="ru-RU" dirty="0" smtClean="0"/>
              <a:t>дождь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/>
              <a:t> </a:t>
            </a:r>
            <a:r>
              <a:rPr lang="vi-VN" b="1" dirty="0" smtClean="0"/>
              <a:t>áo </a:t>
            </a:r>
            <a:r>
              <a:rPr lang="vi-VN" b="1" dirty="0"/>
              <a:t>mưa </a:t>
            </a:r>
            <a:r>
              <a:rPr lang="en-US" dirty="0" smtClean="0"/>
              <a:t>‘</a:t>
            </a:r>
            <a:r>
              <a:rPr lang="ru-RU" dirty="0" smtClean="0"/>
              <a:t>плащ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13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Аффиксальные 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Аффикс - </a:t>
            </a:r>
            <a:r>
              <a:rPr lang="ru-RU" dirty="0"/>
              <a:t> (от лат. </a:t>
            </a:r>
            <a:r>
              <a:rPr lang="ru-RU" dirty="0" err="1"/>
              <a:t>affixus</a:t>
            </a:r>
            <a:r>
              <a:rPr lang="ru-RU" dirty="0"/>
              <a:t>, букв. 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прибитый</a:t>
            </a:r>
            <a:r>
              <a:rPr lang="en-US" dirty="0" smtClean="0"/>
              <a:t>’</a:t>
            </a:r>
            <a:r>
              <a:rPr lang="ru-RU" dirty="0" smtClean="0"/>
              <a:t>) </a:t>
            </a:r>
            <a:r>
              <a:rPr lang="ru-RU" dirty="0"/>
              <a:t>часть слова, </a:t>
            </a:r>
            <a:r>
              <a:rPr lang="ru-RU" b="1" dirty="0"/>
              <a:t>служебная</a:t>
            </a:r>
            <a:r>
              <a:rPr lang="ru-RU" dirty="0"/>
              <a:t> морфема, которая </a:t>
            </a:r>
            <a:r>
              <a:rPr lang="ru-RU" b="1" dirty="0"/>
              <a:t>присоединяется к корню </a:t>
            </a:r>
            <a:r>
              <a:rPr lang="ru-RU" dirty="0"/>
              <a:t>и выражает к.-л. </a:t>
            </a:r>
            <a:r>
              <a:rPr lang="ru-RU" dirty="0" smtClean="0"/>
              <a:t>грамматическое или словообразовательное </a:t>
            </a:r>
            <a:r>
              <a:rPr lang="ru-RU" dirty="0"/>
              <a:t>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425531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Аффиксальные языки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639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Один из основных способов словообразования – аффиксация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Англ.: </a:t>
            </a:r>
            <a:r>
              <a:rPr lang="en-US" dirty="0" smtClean="0"/>
              <a:t>kind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dirty="0" smtClean="0"/>
              <a:t>kind</a:t>
            </a:r>
            <a:r>
              <a:rPr lang="en-US" b="1" dirty="0" smtClean="0"/>
              <a:t>ness</a:t>
            </a:r>
            <a:r>
              <a:rPr lang="en-US" dirty="0"/>
              <a:t>, </a:t>
            </a:r>
            <a:r>
              <a:rPr lang="en-US" dirty="0" smtClean="0"/>
              <a:t>strong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dirty="0" smtClean="0"/>
              <a:t>strong</a:t>
            </a:r>
            <a:r>
              <a:rPr lang="en-US" b="1" dirty="0" smtClean="0"/>
              <a:t>ly</a:t>
            </a:r>
            <a:r>
              <a:rPr lang="en-US" dirty="0" smtClean="0"/>
              <a:t>, build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dirty="0" smtClean="0"/>
              <a:t> </a:t>
            </a:r>
            <a:r>
              <a:rPr lang="en-US" b="1" dirty="0"/>
              <a:t>re</a:t>
            </a:r>
            <a:r>
              <a:rPr lang="en-US" dirty="0"/>
              <a:t>build,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friend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dirty="0" smtClean="0"/>
              <a:t> friend</a:t>
            </a:r>
            <a:r>
              <a:rPr lang="en-US" b="1" dirty="0" smtClean="0"/>
              <a:t>ship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Нем.: </a:t>
            </a:r>
            <a:r>
              <a:rPr lang="en-US" dirty="0" err="1" smtClean="0"/>
              <a:t>sinn</a:t>
            </a:r>
            <a:r>
              <a:rPr lang="en-US" dirty="0" smtClean="0"/>
              <a:t> ‘</a:t>
            </a:r>
            <a:r>
              <a:rPr lang="ru-RU" dirty="0" smtClean="0"/>
              <a:t>смысл</a:t>
            </a:r>
            <a:r>
              <a:rPr lang="en-US" dirty="0" smtClean="0"/>
              <a:t>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err="1" smtClean="0"/>
              <a:t>Un</a:t>
            </a:r>
            <a:r>
              <a:rPr lang="en-US" dirty="0" err="1" smtClean="0"/>
              <a:t>sinn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en-US" dirty="0"/>
              <a:t>e</a:t>
            </a:r>
            <a:r>
              <a:rPr lang="ru-RU" dirty="0" err="1" smtClean="0"/>
              <a:t>рунда</a:t>
            </a:r>
            <a:r>
              <a:rPr lang="en-US" dirty="0" smtClean="0"/>
              <a:t>’</a:t>
            </a:r>
            <a:r>
              <a:rPr lang="ru-RU" dirty="0" smtClean="0"/>
              <a:t>,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           der Genosse ‚</a:t>
            </a:r>
            <a:r>
              <a:rPr lang="de-DE" dirty="0" err="1" smtClean="0"/>
              <a:t>товарищ</a:t>
            </a:r>
            <a:r>
              <a:rPr lang="de-DE" dirty="0" smtClean="0"/>
              <a:t>‘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de-DE" dirty="0" smtClean="0"/>
              <a:t> </a:t>
            </a:r>
            <a:r>
              <a:rPr lang="de-DE" dirty="0"/>
              <a:t>die Genossen</a:t>
            </a:r>
            <a:r>
              <a:rPr lang="de-DE" b="1" dirty="0"/>
              <a:t>schaft</a:t>
            </a:r>
            <a:r>
              <a:rPr lang="de-DE" dirty="0"/>
              <a:t> </a:t>
            </a:r>
            <a:r>
              <a:rPr lang="de-DE" dirty="0" smtClean="0"/>
              <a:t>‚</a:t>
            </a:r>
            <a:r>
              <a:rPr lang="de-DE" dirty="0" err="1" smtClean="0"/>
              <a:t>товарищество</a:t>
            </a:r>
            <a:r>
              <a:rPr lang="de-DE" dirty="0" smtClean="0"/>
              <a:t>‘, </a:t>
            </a:r>
          </a:p>
          <a:p>
            <a:pPr marL="0" indent="0">
              <a:buNone/>
            </a:pPr>
            <a:r>
              <a:rPr lang="de-DE" dirty="0" smtClean="0"/>
              <a:t>            der </a:t>
            </a:r>
            <a:r>
              <a:rPr lang="de-DE" dirty="0"/>
              <a:t>Apfel </a:t>
            </a:r>
            <a:r>
              <a:rPr lang="de-DE" dirty="0" smtClean="0"/>
              <a:t>‚</a:t>
            </a:r>
            <a:r>
              <a:rPr lang="de-DE" dirty="0" err="1" smtClean="0"/>
              <a:t>яблоко</a:t>
            </a:r>
            <a:r>
              <a:rPr lang="de-DE" dirty="0" smtClean="0"/>
              <a:t>‘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de-DE" dirty="0" smtClean="0"/>
              <a:t> </a:t>
            </a:r>
            <a:r>
              <a:rPr lang="de-DE" dirty="0"/>
              <a:t>das Äpfel</a:t>
            </a:r>
            <a:r>
              <a:rPr lang="de-DE" b="1" dirty="0"/>
              <a:t>chen </a:t>
            </a:r>
            <a:r>
              <a:rPr lang="de-DE" dirty="0" smtClean="0"/>
              <a:t>‚</a:t>
            </a:r>
            <a:r>
              <a:rPr lang="de-DE" dirty="0" err="1" smtClean="0"/>
              <a:t>яблочко</a:t>
            </a:r>
            <a:r>
              <a:rPr lang="de-DE" dirty="0" smtClean="0"/>
              <a:t>‘</a:t>
            </a:r>
            <a:r>
              <a:rPr lang="de-DE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Русск.: окно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dirty="0" smtClean="0"/>
              <a:t>окон</a:t>
            </a:r>
            <a:r>
              <a:rPr lang="ru-RU" b="1" dirty="0" smtClean="0"/>
              <a:t>н</a:t>
            </a:r>
            <a:r>
              <a:rPr lang="ru-RU" dirty="0" smtClean="0"/>
              <a:t>ый, окно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b="1" dirty="0" smtClean="0"/>
              <a:t>под</a:t>
            </a:r>
            <a:r>
              <a:rPr lang="ru-RU" dirty="0" smtClean="0"/>
              <a:t>окон</a:t>
            </a:r>
            <a:r>
              <a:rPr lang="ru-RU" b="1" dirty="0" smtClean="0"/>
              <a:t>ни</a:t>
            </a:r>
            <a:r>
              <a:rPr lang="ru-RU" dirty="0" smtClean="0"/>
              <a:t>к,  цвести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b="1" dirty="0" smtClean="0"/>
              <a:t>за</a:t>
            </a:r>
            <a:r>
              <a:rPr lang="ru-RU" dirty="0" smtClean="0"/>
              <a:t>цвести,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ru-RU" dirty="0" smtClean="0"/>
              <a:t>мыть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dirty="0" smtClean="0"/>
              <a:t>мыть</a:t>
            </a:r>
            <a:r>
              <a:rPr lang="ru-RU" b="1" dirty="0" smtClean="0"/>
              <a:t>ся</a:t>
            </a:r>
          </a:p>
          <a:p>
            <a:pPr marL="0" indent="0">
              <a:buNone/>
            </a:pPr>
            <a:r>
              <a:rPr lang="ru-RU" dirty="0"/>
              <a:t>И</a:t>
            </a:r>
            <a:r>
              <a:rPr lang="ru-RU" dirty="0" smtClean="0"/>
              <a:t>сп.:</a:t>
            </a:r>
            <a:r>
              <a:rPr lang="en-US" dirty="0"/>
              <a:t> </a:t>
            </a:r>
            <a:r>
              <a:rPr lang="en-US" dirty="0" err="1"/>
              <a:t>posible</a:t>
            </a:r>
            <a:r>
              <a:rPr lang="en-US" dirty="0"/>
              <a:t> </a:t>
            </a:r>
            <a:r>
              <a:rPr lang="en-US" dirty="0" smtClean="0"/>
              <a:t>‘</a:t>
            </a:r>
            <a:r>
              <a:rPr lang="ru-RU" dirty="0" smtClean="0"/>
              <a:t>возможный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dirty="0"/>
              <a:t> </a:t>
            </a:r>
            <a:r>
              <a:rPr lang="en-US" b="1" dirty="0" err="1"/>
              <a:t>im</a:t>
            </a:r>
            <a:r>
              <a:rPr lang="en-US" dirty="0" err="1"/>
              <a:t>posible</a:t>
            </a:r>
            <a:r>
              <a:rPr lang="en-US" dirty="0"/>
              <a:t> </a:t>
            </a:r>
            <a:r>
              <a:rPr lang="en-US" dirty="0" smtClean="0"/>
              <a:t>‘</a:t>
            </a:r>
            <a:r>
              <a:rPr lang="ru-RU" dirty="0" smtClean="0"/>
              <a:t>невозможный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salud</a:t>
            </a:r>
            <a:r>
              <a:rPr lang="en-US" dirty="0" smtClean="0"/>
              <a:t> ‘</a:t>
            </a:r>
            <a:r>
              <a:rPr lang="ru-RU" dirty="0" smtClean="0"/>
              <a:t>здоровье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 smtClean="0"/>
              <a:t> </a:t>
            </a:r>
            <a:r>
              <a:rPr lang="en-US" dirty="0" err="1"/>
              <a:t>salud</a:t>
            </a:r>
            <a:r>
              <a:rPr lang="en-US" b="1" dirty="0" err="1"/>
              <a:t>able</a:t>
            </a:r>
            <a:r>
              <a:rPr lang="en-US" dirty="0"/>
              <a:t> </a:t>
            </a:r>
            <a:r>
              <a:rPr lang="en-US" dirty="0" smtClean="0"/>
              <a:t>’</a:t>
            </a:r>
            <a:r>
              <a:rPr lang="ru-RU" dirty="0" smtClean="0"/>
              <a:t>здоровый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ru-RU" dirty="0" err="1" smtClean="0"/>
              <a:t>total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полный</a:t>
            </a:r>
            <a:r>
              <a:rPr lang="ru-RU" dirty="0"/>
              <a:t>, </a:t>
            </a:r>
            <a:r>
              <a:rPr lang="ru-RU" dirty="0" smtClean="0"/>
              <a:t>общий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dirty="0"/>
              <a:t>  </a:t>
            </a:r>
            <a:r>
              <a:rPr lang="ru-RU" dirty="0" err="1"/>
              <a:t>total</a:t>
            </a:r>
            <a:r>
              <a:rPr lang="ru-RU" b="1" dirty="0" err="1"/>
              <a:t>mente</a:t>
            </a:r>
            <a:r>
              <a:rPr lang="ru-RU" dirty="0"/>
              <a:t> </a:t>
            </a:r>
            <a:r>
              <a:rPr lang="en-US" dirty="0" smtClean="0"/>
              <a:t>’</a:t>
            </a:r>
            <a:r>
              <a:rPr lang="ru-RU" dirty="0" smtClean="0"/>
              <a:t>полностью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312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275</TotalTime>
  <Words>574</Words>
  <Application>Microsoft Office PowerPoint</Application>
  <PresentationFormat>Произвольный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NewsPrint</vt:lpstr>
      <vt:lpstr>Типологическая морфологическая классификация языков</vt:lpstr>
      <vt:lpstr>язык</vt:lpstr>
      <vt:lpstr>Типологическая морфологическая классификация</vt:lpstr>
      <vt:lpstr>Презентация PowerPoint</vt:lpstr>
      <vt:lpstr>Корневые языки Размыта граница между словом и морфемой </vt:lpstr>
      <vt:lpstr>Корневые языки</vt:lpstr>
      <vt:lpstr>Корневые языки</vt:lpstr>
      <vt:lpstr>Аффиксальные языки</vt:lpstr>
      <vt:lpstr>Аффиксальные языки</vt:lpstr>
      <vt:lpstr>Аффиксальные языки</vt:lpstr>
      <vt:lpstr>Сочетание черт разных типов</vt:lpstr>
      <vt:lpstr>Сочетание черт разных типов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Типологическая морфологическая классификация языков</dc:title>
  <dc:creator>а</dc:creator>
  <cp:lastModifiedBy>Бухгалтер</cp:lastModifiedBy>
  <cp:revision>30</cp:revision>
  <dcterms:created xsi:type="dcterms:W3CDTF">2018-05-15T12:33:30Z</dcterms:created>
  <dcterms:modified xsi:type="dcterms:W3CDTF">2025-05-29T11:48:35Z</dcterms:modified>
</cp:coreProperties>
</file>