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8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2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0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2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3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4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7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1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3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1549-5FF5-47FC-AA52-27BAFF353C4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4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Письмо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200" b="1" dirty="0" smtClean="0"/>
              <a:t>в его истории и функционировании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9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Письму предшествовали другие знаковые системы: дымы, гонги, звуки барабанов, узелки на веревках, комбинации камней и ракушек и т.п.</a:t>
            </a:r>
          </a:p>
          <a:p>
            <a:r>
              <a:rPr lang="ru-RU" sz="3200" dirty="0" smtClean="0"/>
              <a:t>Письмо состоит из небольшого количества графических знаков, которые комбинируются между собой и тем самым могут быть носителями любого количества разнообразной информации.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765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Письмо условно ꓿&gt; возможны случаи смены алфавитов / типа письма </a:t>
            </a:r>
          </a:p>
          <a:p>
            <a:r>
              <a:rPr lang="ru-RU" sz="3200" dirty="0" smtClean="0"/>
              <a:t>Татарский язык: арабская графика → латиница → кириллица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082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письма, как правило, был автор.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686424" y="1825625"/>
            <a:ext cx="2828925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письма, как правило, был автор.</a:t>
            </a:r>
          </a:p>
          <a:p>
            <a:r>
              <a:rPr lang="ru-RU" sz="3200" dirty="0" smtClean="0"/>
              <a:t>Иероглифы </a:t>
            </a:r>
            <a:r>
              <a:rPr lang="ru-RU" sz="3200" dirty="0" err="1" smtClean="0"/>
              <a:t>Теневиля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6" y="2767524"/>
            <a:ext cx="7888908" cy="1322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289192"/>
            <a:ext cx="4354029" cy="62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285750"/>
            <a:ext cx="7886700" cy="5891213"/>
          </a:xfrm>
        </p:spPr>
        <p:txBody>
          <a:bodyPr/>
          <a:lstStyle/>
          <a:p>
            <a:r>
              <a:rPr lang="ru-RU" sz="3200" dirty="0" smtClean="0"/>
              <a:t>Неграфическая фиксация речи не письмо.</a:t>
            </a:r>
            <a:endParaRPr lang="ru-RU" sz="32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smtClean="0"/>
              <a:t>Флажковая азбука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39" y="2047875"/>
            <a:ext cx="7994521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977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Азбука Морзе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370" y="1647825"/>
            <a:ext cx="49823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689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Шрифт Брайля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1368749"/>
            <a:ext cx="5138626" cy="46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Любая графическая фиксация не-речи не может быть признана письмом (ноты).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604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Какая сторона высказывания отображается графически – его содержание или его звучание.</a:t>
            </a:r>
          </a:p>
          <a:p>
            <a:endParaRPr lang="ru-RU" sz="3200" dirty="0"/>
          </a:p>
          <a:p>
            <a:r>
              <a:rPr lang="ru-RU" sz="3200" dirty="0" smtClean="0"/>
              <a:t>1. </a:t>
            </a:r>
            <a:r>
              <a:rPr lang="ru-RU" sz="3200" dirty="0" err="1" smtClean="0"/>
              <a:t>Семасиографическое</a:t>
            </a:r>
            <a:r>
              <a:rPr lang="ru-RU" sz="3200" dirty="0" smtClean="0"/>
              <a:t> письмо</a:t>
            </a:r>
          </a:p>
          <a:p>
            <a:r>
              <a:rPr lang="ru-RU" sz="3200" dirty="0" smtClean="0"/>
              <a:t>2. Фонографическое письмо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57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Семасиографические</a:t>
            </a:r>
            <a:r>
              <a:rPr lang="ru-RU" dirty="0" smtClean="0"/>
              <a:t> типы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содержание речи ориентированы </a:t>
            </a:r>
            <a:r>
              <a:rPr lang="ru-RU" sz="3200" b="1" dirty="0" err="1" smtClean="0"/>
              <a:t>семасиографические</a:t>
            </a:r>
            <a:r>
              <a:rPr lang="ru-RU" sz="3200" dirty="0"/>
              <a:t> </a:t>
            </a:r>
            <a:r>
              <a:rPr lang="ru-RU" sz="3200" dirty="0" smtClean="0"/>
              <a:t>(от греч. </a:t>
            </a:r>
            <a:r>
              <a:rPr lang="en-US" sz="3200" i="1" dirty="0" err="1" smtClean="0"/>
              <a:t>semasia</a:t>
            </a:r>
            <a:r>
              <a:rPr lang="en-US" sz="3200" i="1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обозначение</a:t>
            </a:r>
            <a:r>
              <a:rPr lang="en-US" sz="3200" dirty="0" smtClean="0"/>
              <a:t>’</a:t>
            </a:r>
            <a:r>
              <a:rPr lang="ru-RU" sz="3200" dirty="0" smtClean="0"/>
              <a:t> + </a:t>
            </a:r>
            <a:r>
              <a:rPr lang="en-US" sz="3200" i="1" dirty="0" err="1" smtClean="0"/>
              <a:t>grapho</a:t>
            </a:r>
            <a:r>
              <a:rPr lang="en-US" sz="3200" i="1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пишу</a:t>
            </a:r>
            <a:r>
              <a:rPr lang="en-US" sz="3200" dirty="0" smtClean="0"/>
              <a:t>’</a:t>
            </a:r>
            <a:r>
              <a:rPr lang="ru-RU" sz="3200" dirty="0" smtClean="0"/>
              <a:t>) типы письма. </a:t>
            </a:r>
          </a:p>
          <a:p>
            <a:r>
              <a:rPr lang="ru-RU" sz="3200" dirty="0" smtClean="0"/>
              <a:t>Пиктография и идеография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00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1. Пиктография (от лат. </a:t>
            </a:r>
            <a:r>
              <a:rPr lang="en-US" sz="3200" b="1" i="1" dirty="0" err="1" smtClean="0"/>
              <a:t>pictus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‘</a:t>
            </a:r>
            <a:r>
              <a:rPr lang="ru-RU" sz="3200" b="1" dirty="0" smtClean="0"/>
              <a:t>писанный красками, рисованный, картинный</a:t>
            </a:r>
            <a:r>
              <a:rPr lang="en-US" sz="3200" b="1" dirty="0" smtClean="0"/>
              <a:t>’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Д</a:t>
            </a:r>
            <a:r>
              <a:rPr lang="ru-RU" sz="3200" dirty="0" smtClean="0"/>
              <a:t>ревнейший вид письма, который соответствует той стадии развития языка, когда высказывание не разлагалось на отдельные языковые формы (элементы).</a:t>
            </a:r>
          </a:p>
          <a:p>
            <a:r>
              <a:rPr lang="ru-RU" sz="3200" dirty="0" smtClean="0"/>
              <a:t>Речь представляла собой описание события как некого целого.</a:t>
            </a:r>
          </a:p>
          <a:p>
            <a:pPr marL="0" indent="0">
              <a:buNone/>
            </a:pPr>
            <a:r>
              <a:rPr lang="ru-RU" sz="3200" i="1" dirty="0" smtClean="0"/>
              <a:t>Камень падает - </a:t>
            </a:r>
            <a:r>
              <a:rPr lang="ru-RU" sz="3200" i="1" dirty="0" err="1" smtClean="0"/>
              <a:t>камнепадение</a:t>
            </a:r>
            <a:endParaRPr lang="ru-RU" sz="3200" i="1" dirty="0" smtClean="0"/>
          </a:p>
          <a:p>
            <a:pPr marL="0" indent="0">
              <a:buNone/>
            </a:pPr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Соотношение устной и письменной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 конца </a:t>
            </a:r>
            <a:r>
              <a:rPr lang="en-US" sz="3200" dirty="0" smtClean="0"/>
              <a:t>XIX</a:t>
            </a:r>
            <a:r>
              <a:rPr lang="ru-RU" sz="3200" dirty="0" smtClean="0"/>
              <a:t> века наука не дифференцировала устную и письменную формы воплощения языка.</a:t>
            </a:r>
          </a:p>
          <a:p>
            <a:r>
              <a:rPr lang="ru-RU" sz="3200" dirty="0" smtClean="0"/>
              <a:t>Изучение языка исключительно по письменным источникам.</a:t>
            </a:r>
          </a:p>
          <a:p>
            <a:r>
              <a:rPr lang="ru-RU" sz="3200" dirty="0" smtClean="0"/>
              <a:t>Смешение букв и звуков </a:t>
            </a:r>
            <a:r>
              <a:rPr lang="ru-RU" sz="3200" i="1" dirty="0" smtClean="0"/>
              <a:t>(Он не </a:t>
            </a:r>
            <a:r>
              <a:rPr lang="ru-RU" sz="3200" i="1" dirty="0" err="1" smtClean="0"/>
              <a:t>выговаивает</a:t>
            </a:r>
            <a:r>
              <a:rPr lang="ru-RU" sz="3200" i="1" dirty="0" smtClean="0"/>
              <a:t> букву Р)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5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7176"/>
            <a:ext cx="8115300" cy="61626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Пиктография – простые схематические рисунки, передающие общий смысл ситуации, о которой необходимо сообщить.</a:t>
            </a:r>
          </a:p>
          <a:p>
            <a:r>
              <a:rPr lang="ru-RU" sz="3200" dirty="0" smtClean="0"/>
              <a:t>«Конечно, и при пиктографии какая-то фраза или фразы устного языка преподносились сознанию пишущего. Однако есть все основания думать, что письмо в данном случае не являлось результатом систематического анализа конкретных фраз устного языка на те или другие элементарные части (например, слова)»</a:t>
            </a:r>
          </a:p>
          <a:p>
            <a:pPr marL="0" indent="0" algn="r">
              <a:buNone/>
            </a:pPr>
            <a:r>
              <a:rPr lang="ru-RU" sz="3200" dirty="0" smtClean="0"/>
              <a:t>Л.В. Щерба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9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897" y="1006475"/>
            <a:ext cx="5221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Общение между сторонами при незнании ими языков друг друга.</a:t>
            </a:r>
          </a:p>
          <a:p>
            <a:r>
              <a:rPr lang="ru-RU" sz="3200" dirty="0" smtClean="0"/>
              <a:t>Вариативность понимания сообщения.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21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9150" y="3581400"/>
            <a:ext cx="7886700" cy="280034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Прошение индейских племен конгрессу США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«Племена журавля, трех куниц, медведя, морского человека и морского кота поручили в едином порыве сердец главе племени журавля обратиться с просьбой к президенту о разрешении им переселиться в область озер».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924" y="229394"/>
            <a:ext cx="6702561" cy="30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23875"/>
            <a:ext cx="7886700" cy="5653088"/>
          </a:xfrm>
        </p:spPr>
        <p:txBody>
          <a:bodyPr/>
          <a:lstStyle/>
          <a:p>
            <a:r>
              <a:rPr lang="ru-RU" dirty="0" smtClean="0"/>
              <a:t>Грамматика </a:t>
            </a:r>
            <a:r>
              <a:rPr lang="en-US" dirty="0" smtClean="0"/>
              <a:t>Elephant’s Memory</a:t>
            </a:r>
            <a:r>
              <a:rPr lang="ru-RU" dirty="0"/>
              <a:t> </a:t>
            </a:r>
            <a:r>
              <a:rPr lang="ru-RU" dirty="0" err="1" smtClean="0"/>
              <a:t>Инген-Хусца</a:t>
            </a:r>
            <a:r>
              <a:rPr lang="ru-RU" dirty="0" smtClean="0"/>
              <a:t> (1999)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533525"/>
            <a:ext cx="49149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812" y="572294"/>
            <a:ext cx="6619875" cy="3371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4324350"/>
            <a:ext cx="62388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Стремление к точной передаче высказывания → появление новых элементов (со значением отношения, происшествия, события)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Идеография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04950" y="3657600"/>
            <a:ext cx="9525" cy="5429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 Идеографическое письмо </a:t>
            </a:r>
            <a:r>
              <a:rPr lang="en-US" sz="3200" b="1" dirty="0" smtClean="0"/>
              <a:t>(</a:t>
            </a:r>
            <a:r>
              <a:rPr lang="ru-RU" sz="3200" b="1" dirty="0" smtClean="0"/>
              <a:t>от греч. </a:t>
            </a:r>
            <a:r>
              <a:rPr lang="en-US" sz="3200" b="1" i="1" dirty="0" smtClean="0"/>
              <a:t>idea </a:t>
            </a:r>
            <a:r>
              <a:rPr lang="en-US" sz="3200" b="1" dirty="0" smtClean="0"/>
              <a:t>‘</a:t>
            </a:r>
            <a:r>
              <a:rPr lang="ru-RU" sz="3200" b="1" dirty="0" smtClean="0"/>
              <a:t>мысль</a:t>
            </a:r>
            <a:r>
              <a:rPr lang="en-US" sz="3200" b="1" dirty="0" smtClean="0"/>
              <a:t>’)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Разновидность </a:t>
            </a:r>
            <a:r>
              <a:rPr lang="ru-RU" dirty="0" err="1" smtClean="0"/>
              <a:t>семасиографического</a:t>
            </a:r>
            <a:r>
              <a:rPr lang="ru-RU" dirty="0" smtClean="0"/>
              <a:t> письма, которая не отражает звучания речи, но, в отличие от сообщения с использованием пиктограмм, напрямую соотносится с содержанием языковой единицы, выражаемым ею понятием.</a:t>
            </a:r>
          </a:p>
          <a:p>
            <a:r>
              <a:rPr lang="ru-RU" dirty="0" smtClean="0"/>
              <a:t>Этап развития языка, когда высказывание членится на слова.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00075"/>
            <a:ext cx="7886700" cy="5576888"/>
          </a:xfrm>
        </p:spPr>
        <p:txBody>
          <a:bodyPr/>
          <a:lstStyle/>
          <a:p>
            <a:r>
              <a:rPr lang="ru-RU" sz="3200" dirty="0" smtClean="0"/>
              <a:t>Основная единица – иероглиф.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471612"/>
            <a:ext cx="7410450" cy="460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4" y="692466"/>
            <a:ext cx="5210175" cy="53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Письмо — передача звуковой речи при помощи </a:t>
            </a:r>
            <a:r>
              <a:rPr lang="ru-RU" sz="3200" dirty="0" smtClean="0"/>
              <a:t>графических </a:t>
            </a:r>
            <a:r>
              <a:rPr lang="ru-RU" sz="3200" dirty="0"/>
              <a:t>(начертательных) знаков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Письмо вторично, значительно моложе звуковой (устной) формы языка.</a:t>
            </a:r>
          </a:p>
          <a:p>
            <a:r>
              <a:rPr lang="ru-RU" sz="3200" dirty="0" smtClean="0"/>
              <a:t>Устная форма может быть единственной.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17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Иероглиф утрачивает изобразительность, свойственную пиктограмме.</a:t>
            </a:r>
          </a:p>
          <a:p>
            <a:r>
              <a:rPr lang="ru-RU" sz="3200" dirty="0" smtClean="0"/>
              <a:t>Связь между графическим знаком и значением, которое он передает, закреплена, постоянна.</a:t>
            </a:r>
          </a:p>
          <a:p>
            <a:r>
              <a:rPr lang="ru-RU" sz="3200" dirty="0" smtClean="0"/>
              <a:t>Для каждой системы письма, использующей иероглифы, существует их определенный стандартный набор.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66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95300"/>
            <a:ext cx="7886700" cy="56816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Китайское письмо зародилось в середине 2 тыс. до н.э.</a:t>
            </a:r>
          </a:p>
          <a:p>
            <a:endParaRPr lang="ru-RU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人</a:t>
            </a:r>
            <a:r>
              <a:rPr lang="ru-RU" altLang="ja-JP" sz="3200" dirty="0" smtClean="0"/>
              <a:t> </a:t>
            </a:r>
          </a:p>
          <a:p>
            <a:pPr marL="0" indent="0">
              <a:buNone/>
            </a:pPr>
            <a:endParaRPr lang="ru-RU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砍</a:t>
            </a:r>
            <a:r>
              <a:rPr lang="ru-RU" altLang="ja-JP" sz="3200" dirty="0" smtClean="0"/>
              <a:t> - </a:t>
            </a:r>
            <a:r>
              <a:rPr lang="en-US" altLang="ja-JP" sz="3200" dirty="0" smtClean="0"/>
              <a:t>‘</a:t>
            </a:r>
            <a:r>
              <a:rPr lang="ru-RU" altLang="ja-JP" sz="3200" dirty="0" smtClean="0"/>
              <a:t>рубить</a:t>
            </a:r>
            <a:r>
              <a:rPr lang="en-US" altLang="ja-JP" sz="3200" dirty="0" smtClean="0"/>
              <a:t>’</a:t>
            </a:r>
            <a:endParaRPr lang="ru-RU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学</a:t>
            </a:r>
            <a:r>
              <a:rPr lang="ja-JP" altLang="en-US" sz="3200" dirty="0" smtClean="0"/>
              <a:t>生</a:t>
            </a:r>
            <a:r>
              <a:rPr lang="ru-RU" altLang="ja-JP" sz="3200" dirty="0" smtClean="0"/>
              <a:t> - </a:t>
            </a:r>
            <a:r>
              <a:rPr lang="en-US" altLang="ja-JP" sz="3200" dirty="0" smtClean="0"/>
              <a:t>‘</a:t>
            </a:r>
            <a:r>
              <a:rPr lang="ru-RU" altLang="ja-JP" sz="3200" dirty="0" smtClean="0"/>
              <a:t>студент</a:t>
            </a:r>
            <a:r>
              <a:rPr lang="en-US" altLang="ja-JP" sz="3200" dirty="0" smtClean="0"/>
              <a:t>’</a:t>
            </a:r>
            <a:endParaRPr lang="ru-RU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年轻</a:t>
            </a:r>
            <a:r>
              <a:rPr lang="ja-JP" altLang="en-US" sz="3200" dirty="0" smtClean="0"/>
              <a:t>人</a:t>
            </a:r>
            <a:r>
              <a:rPr lang="ru-RU" altLang="ja-JP" sz="3200" dirty="0" smtClean="0"/>
              <a:t> - </a:t>
            </a:r>
            <a:r>
              <a:rPr lang="en-US" altLang="ja-JP" sz="3200" dirty="0" smtClean="0"/>
              <a:t>‘</a:t>
            </a:r>
            <a:r>
              <a:rPr lang="ru-RU" altLang="ja-JP" sz="3200" dirty="0" smtClean="0"/>
              <a:t>молодежь</a:t>
            </a:r>
            <a:r>
              <a:rPr lang="en-US" altLang="ja-JP" sz="3200" dirty="0" smtClean="0"/>
              <a:t>’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77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древних китайских словарях слова объединялись по группам понятий: «небо» (солнце, дождь и т.д.), «земля» (вода, горы, травы, деревья и т.д.).</a:t>
            </a:r>
          </a:p>
          <a:p>
            <a:r>
              <a:rPr lang="ru-RU" sz="3200" dirty="0" smtClean="0"/>
              <a:t>Детерминатив → ключ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42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Многие иероглифы с одинаковым значением используются в письме народов, говорящих на разных языках.</a:t>
            </a:r>
          </a:p>
          <a:p>
            <a:r>
              <a:rPr lang="ru-RU" sz="3200" dirty="0" smtClean="0"/>
              <a:t>Китайское письмо используется японским языком, шумерское письмо было использовано </a:t>
            </a:r>
            <a:r>
              <a:rPr lang="ru-RU" sz="3200" dirty="0" err="1" smtClean="0"/>
              <a:t>ассирийско</a:t>
            </a:r>
            <a:r>
              <a:rPr lang="ru-RU" sz="3200" dirty="0" smtClean="0"/>
              <a:t>-вавилонским языком.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885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Цифры – пример иероглифов (5,3,2, </a:t>
            </a:r>
            <a:r>
              <a:rPr lang="en-US" sz="3200" dirty="0" smtClean="0"/>
              <a:t>V, I, X, C, M</a:t>
            </a:r>
            <a:r>
              <a:rPr lang="ru-RU" sz="3200" dirty="0" smtClean="0"/>
              <a:t>…). </a:t>
            </a:r>
          </a:p>
          <a:p>
            <a:r>
              <a:rPr lang="ru-RU" sz="3200" dirty="0" smtClean="0"/>
              <a:t>Арабские цифры </a:t>
            </a:r>
            <a:r>
              <a:rPr lang="ru-RU" sz="3200" dirty="0"/>
              <a:t>б</a:t>
            </a:r>
            <a:r>
              <a:rPr lang="ru-RU" sz="3200" dirty="0" smtClean="0"/>
              <a:t>ыли изобретены в Индии.</a:t>
            </a:r>
          </a:p>
          <a:p>
            <a:r>
              <a:rPr lang="ru-RU" sz="3200" dirty="0" smtClean="0"/>
              <a:t>Римские цифры были изобретены этрусками.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06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Фонографические типы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Объектом графического знака является наименьшая фонетическая единица данного языка.</a:t>
            </a:r>
          </a:p>
          <a:p>
            <a:r>
              <a:rPr lang="ru-RU" sz="3200" dirty="0" smtClean="0"/>
              <a:t>Этап развития языка, при котором элементы его звуковой стороны стали осознаваться как единицы, автономные от смысловой стороны.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56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фонографии каждый графический знак обозначает звучащий сегмент, фонетическую единицу языка, существует общепринятый набор графических знаков, используемых при письме.</a:t>
            </a:r>
            <a:endParaRPr lang="en-US" sz="3200" dirty="0" smtClean="0"/>
          </a:p>
          <a:p>
            <a:endParaRPr lang="en-US" sz="3200" dirty="0"/>
          </a:p>
          <a:p>
            <a:r>
              <a:rPr lang="ru-RU" sz="3200" dirty="0" err="1" smtClean="0"/>
              <a:t>Силлабография</a:t>
            </a:r>
            <a:r>
              <a:rPr lang="ru-RU" sz="3200" dirty="0" smtClean="0"/>
              <a:t> и </a:t>
            </a:r>
            <a:r>
              <a:rPr lang="ru-RU" sz="3200" dirty="0" err="1" smtClean="0"/>
              <a:t>фонемография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8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1. </a:t>
            </a:r>
            <a:r>
              <a:rPr lang="ru-RU" sz="3200" b="1" dirty="0" err="1" smtClean="0"/>
              <a:t>Силлабография</a:t>
            </a:r>
            <a:r>
              <a:rPr lang="ru-RU" sz="3200" b="1" dirty="0" smtClean="0"/>
              <a:t> (от греч. </a:t>
            </a:r>
            <a:r>
              <a:rPr lang="en-US" sz="3200" b="1" i="1" dirty="0" smtClean="0"/>
              <a:t>syllable </a:t>
            </a:r>
            <a:r>
              <a:rPr lang="en-US" sz="3200" b="1" dirty="0" smtClean="0"/>
              <a:t>‘</a:t>
            </a:r>
            <a:r>
              <a:rPr lang="ru-RU" sz="3200" b="1" dirty="0" smtClean="0"/>
              <a:t>слог</a:t>
            </a:r>
            <a:r>
              <a:rPr lang="en-US" sz="3200" b="1" dirty="0" smtClean="0"/>
              <a:t>’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Промежуточное звено между письмом целыми словами и буквенным письмом.</a:t>
            </a:r>
          </a:p>
          <a:p>
            <a:r>
              <a:rPr lang="ru-RU" sz="3200" dirty="0" smtClean="0"/>
              <a:t>Один иероглиф мог использоваться для разных слов, состоявших из одинаковых согласных звуков.</a:t>
            </a:r>
          </a:p>
          <a:p>
            <a:r>
              <a:rPr lang="ru-RU" sz="3200" dirty="0" smtClean="0"/>
              <a:t>Изображение пальца - </a:t>
            </a:r>
            <a:r>
              <a:rPr lang="en-US" sz="3200" i="1" dirty="0" err="1" smtClean="0"/>
              <a:t>teb</a:t>
            </a:r>
            <a:r>
              <a:rPr lang="ru-RU" sz="3200" dirty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палец</a:t>
            </a:r>
            <a:r>
              <a:rPr lang="en-US" sz="3200" dirty="0" smtClean="0"/>
              <a:t>’</a:t>
            </a:r>
            <a:r>
              <a:rPr lang="ru-RU" sz="3200" dirty="0" smtClean="0"/>
              <a:t>, </a:t>
            </a:r>
            <a:r>
              <a:rPr lang="en-US" sz="3200" i="1" dirty="0" err="1" smtClean="0"/>
              <a:t>taibe</a:t>
            </a:r>
            <a:r>
              <a:rPr lang="ru-RU" sz="3200" dirty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сосуд</a:t>
            </a:r>
            <a:r>
              <a:rPr lang="en-US" sz="3200" dirty="0" smtClean="0"/>
              <a:t>’</a:t>
            </a:r>
            <a:r>
              <a:rPr lang="ru-RU" sz="3200" dirty="0" smtClean="0"/>
              <a:t>, </a:t>
            </a:r>
            <a:r>
              <a:rPr lang="en-US" sz="3200" i="1" dirty="0" err="1" smtClean="0"/>
              <a:t>tba</a:t>
            </a:r>
            <a:r>
              <a:rPr lang="en-US" sz="3200" dirty="0" smtClean="0"/>
              <a:t> - ‘10000’.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4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00050"/>
            <a:ext cx="8096250" cy="6286500"/>
          </a:xfrm>
        </p:spPr>
        <p:txBody>
          <a:bodyPr/>
          <a:lstStyle/>
          <a:p>
            <a:r>
              <a:rPr lang="ru-RU" dirty="0" smtClean="0"/>
              <a:t>Индийский алфавит </a:t>
            </a:r>
            <a:r>
              <a:rPr lang="ru-RU" b="1" dirty="0" smtClean="0"/>
              <a:t>деванагари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8" y="876300"/>
            <a:ext cx="4652962" cy="57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Письмо </a:t>
            </a:r>
            <a:r>
              <a:rPr lang="ru-RU" sz="3600" b="1" dirty="0" smtClean="0"/>
              <a:t>канна </a:t>
            </a:r>
            <a:r>
              <a:rPr lang="ru-RU" sz="3600" dirty="0" smtClean="0"/>
              <a:t>в Японии, письмо </a:t>
            </a:r>
            <a:r>
              <a:rPr lang="ru-RU" sz="3600" b="1" dirty="0" err="1" smtClean="0"/>
              <a:t>кунмун</a:t>
            </a:r>
            <a:r>
              <a:rPr lang="ru-RU" sz="3600" b="1" dirty="0" smtClean="0"/>
              <a:t> </a:t>
            </a:r>
            <a:r>
              <a:rPr lang="ru-RU" sz="3600" dirty="0" smtClean="0"/>
              <a:t>в Корее.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187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Самостоятельность письма как системы проявляется в нескольких фактах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 Устная форма существования языка возникла стихийно, естественным путем в ходе исторического развития человеческого общества. Письмо - искусственная знаковая система.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79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 </a:t>
            </a:r>
            <a:r>
              <a:rPr lang="ru-RU" sz="3200" b="1" dirty="0" err="1" smtClean="0"/>
              <a:t>Фонемография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Граница между слогами может проходить внутри морфемы → фиксация на письме фонемы.</a:t>
            </a:r>
          </a:p>
          <a:p>
            <a:r>
              <a:rPr lang="ru-RU" sz="3200" dirty="0" smtClean="0"/>
              <a:t>Единицей письма является буква.</a:t>
            </a:r>
          </a:p>
          <a:p>
            <a:r>
              <a:rPr lang="ru-RU" sz="3200" dirty="0" smtClean="0"/>
              <a:t>Элементы звуковой стороны языка осознаются как автономные от смысловой стороны.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16075"/>
            <a:ext cx="3086100" cy="4351338"/>
          </a:xfrm>
        </p:spPr>
        <p:txBody>
          <a:bodyPr/>
          <a:lstStyle/>
          <a:p>
            <a:r>
              <a:rPr lang="ru-RU" dirty="0" smtClean="0"/>
              <a:t>Финикийское письмо – 2 тысячелетие до н.э.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Консонантное письмо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99" y="352684"/>
            <a:ext cx="4562475" cy="61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339" y="209180"/>
            <a:ext cx="6788236" cy="64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Многие единицы языка и их формы специализировались и используются только либо в устной, либо в письменной речи.</a:t>
            </a:r>
          </a:p>
          <a:p>
            <a:r>
              <a:rPr lang="ru-RU" sz="3200" dirty="0" smtClean="0"/>
              <a:t>3. Сформировался особый синтаксис устной и письменной речи.</a:t>
            </a:r>
          </a:p>
          <a:p>
            <a:r>
              <a:rPr lang="ru-RU" sz="3200" dirty="0" smtClean="0"/>
              <a:t>4. Слово звучащее и написанное могли не соответствовать друг другу.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795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5. Объектом отражения может быть не звучание, а смысл языковой единицы.</a:t>
            </a:r>
          </a:p>
          <a:p>
            <a:r>
              <a:rPr lang="ru-RU" sz="3200" dirty="0" smtClean="0"/>
              <a:t>6. Комбинация графических знаков сама по себе становится носителем смысла написанного.</a:t>
            </a:r>
          </a:p>
          <a:p>
            <a:r>
              <a:rPr lang="ru-RU" sz="3200" dirty="0" smtClean="0"/>
              <a:t>7. Возможна ситуация овладения только письменной формой того или иного языка.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17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характеристика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Письмо известно не более 5-6 тыс. лет.</a:t>
            </a:r>
            <a:endParaRPr lang="ru-RU" sz="3200" dirty="0"/>
          </a:p>
          <a:p>
            <a:r>
              <a:rPr lang="ru-RU" sz="3200" dirty="0" smtClean="0"/>
              <a:t>Развитие производства, торговли.</a:t>
            </a:r>
          </a:p>
          <a:p>
            <a:r>
              <a:rPr lang="ru-RU" sz="3200" dirty="0" smtClean="0"/>
              <a:t>Тесные контакты между государствами.</a:t>
            </a:r>
          </a:p>
          <a:p>
            <a:r>
              <a:rPr lang="ru-RU" sz="3200" dirty="0" smtClean="0"/>
              <a:t>Внутренняя организация государства требует создания законов.</a:t>
            </a:r>
          </a:p>
          <a:p>
            <a:r>
              <a:rPr lang="ru-RU" sz="3200" dirty="0" smtClean="0"/>
              <a:t>Усложняется духовная жизнь общества.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0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Устная речь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1) предполагает одновременность акта говорения и слушания;</a:t>
            </a:r>
          </a:p>
          <a:p>
            <a:r>
              <a:rPr lang="ru-RU" sz="3200" dirty="0" smtClean="0"/>
              <a:t>2) требует нахождения собеседников на определенном расстоянии (не более 10 м).</a:t>
            </a:r>
            <a:endParaRPr lang="ru-RU" sz="3200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3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Письмо не знает пределов во времени и пространстве.</a:t>
            </a:r>
          </a:p>
          <a:p>
            <a:r>
              <a:rPr lang="ru-RU" sz="3200" dirty="0" smtClean="0"/>
              <a:t>Знание стало накапливаться быстрее. </a:t>
            </a:r>
          </a:p>
          <a:p>
            <a:r>
              <a:rPr lang="ru-RU" sz="3200" dirty="0" smtClean="0"/>
              <a:t>Обучение стало принципиально иным, основанным на письменных источниках.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77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980</Words>
  <Application>Microsoft Office PowerPoint</Application>
  <PresentationFormat>Экран (4:3)</PresentationFormat>
  <Paragraphs>104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Письмо в его истории и функционировании</vt:lpstr>
      <vt:lpstr>Соотношение устной и письменной речи</vt:lpstr>
      <vt:lpstr>Презентация PowerPoint</vt:lpstr>
      <vt:lpstr>Самостоятельность письма как системы проявляется в нескольких фактах</vt:lpstr>
      <vt:lpstr>Презентация PowerPoint</vt:lpstr>
      <vt:lpstr>Презентация PowerPoint</vt:lpstr>
      <vt:lpstr>Общая характеристика письма</vt:lpstr>
      <vt:lpstr>Устная речь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Азбука Морзе</vt:lpstr>
      <vt:lpstr>Шрифт Брайля</vt:lpstr>
      <vt:lpstr>Презентация PowerPoint</vt:lpstr>
      <vt:lpstr>Типы письма</vt:lpstr>
      <vt:lpstr>Семасиографические типы письма</vt:lpstr>
      <vt:lpstr>1. Пиктография (от лат. pictus ‘писанный красками, рисованный, картинный’)</vt:lpstr>
      <vt:lpstr>Презентация PowerPoint</vt:lpstr>
      <vt:lpstr>Презентация PowerPoint</vt:lpstr>
      <vt:lpstr>Презентация PowerPoint</vt:lpstr>
      <vt:lpstr>Прошение индейских племен конгрессу США  «Племена журавля, трех куниц, медведя, морского человека и морского кота поручили в едином порыве сердец главе племени журавля обратиться с просьбой к президенту о разрешении им переселиться в область озер».</vt:lpstr>
      <vt:lpstr>Презентация PowerPoint</vt:lpstr>
      <vt:lpstr>Презентация PowerPoint</vt:lpstr>
      <vt:lpstr>Презентация PowerPoint</vt:lpstr>
      <vt:lpstr>2. Идеографическое письмо (от греч. idea ‘мысль’)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Фонографические типы письма</vt:lpstr>
      <vt:lpstr>Презентация PowerPoint</vt:lpstr>
      <vt:lpstr>1. Силлабография (от греч. syllable ‘слог’)</vt:lpstr>
      <vt:lpstr>Презентация PowerPoint</vt:lpstr>
      <vt:lpstr>Презентация PowerPoint</vt:lpstr>
      <vt:lpstr>2. Фонемография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</dc:title>
  <dc:creator>Asus</dc:creator>
  <cp:lastModifiedBy>Бухгалтер</cp:lastModifiedBy>
  <cp:revision>50</cp:revision>
  <dcterms:created xsi:type="dcterms:W3CDTF">2020-09-30T07:21:33Z</dcterms:created>
  <dcterms:modified xsi:type="dcterms:W3CDTF">2020-12-13T14:33:00Z</dcterms:modified>
</cp:coreProperties>
</file>