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70" r:id="rId6"/>
    <p:sldId id="266" r:id="rId7"/>
    <p:sldId id="269" r:id="rId8"/>
    <p:sldId id="271" r:id="rId9"/>
    <p:sldId id="267" r:id="rId10"/>
    <p:sldId id="268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35768-2330-48C9-BACE-ADCCC46905E7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Грамматическая структура </a:t>
            </a:r>
            <a:r>
              <a:rPr lang="ru-RU" b="1" smtClean="0"/>
              <a:t>глагольного предложения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+mn-lt"/>
              </a:rPr>
              <a:t>Грамматическая структура глагольного предложения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Сирконстанты</a:t>
            </a:r>
            <a:r>
              <a:rPr lang="ru-RU" dirty="0" smtClean="0"/>
              <a:t> (обстоятельства) отвечают на вопросы </a:t>
            </a:r>
            <a:r>
              <a:rPr lang="ru-RU" i="1" dirty="0" smtClean="0"/>
              <a:t>как? где? когда? почему? зачем</a:t>
            </a:r>
            <a:r>
              <a:rPr lang="ru-RU" i="1" dirty="0" smtClean="0"/>
              <a:t>? / </a:t>
            </a:r>
            <a:r>
              <a:rPr lang="ru-RU" i="1" dirty="0" smtClean="0"/>
              <a:t>для чего</a:t>
            </a:r>
            <a:r>
              <a:rPr lang="ru-RU" i="1" dirty="0" smtClean="0"/>
              <a:t>? / с какого целью?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В зависимости от значения, среди обстоятельств выделяют </a:t>
            </a:r>
          </a:p>
          <a:p>
            <a:pPr>
              <a:buNone/>
            </a:pPr>
            <a:r>
              <a:rPr lang="ru-RU" dirty="0" smtClean="0"/>
              <a:t>обстоятельства места		</a:t>
            </a:r>
            <a:r>
              <a:rPr lang="ru-RU" i="1" dirty="0" smtClean="0"/>
              <a:t>в лесу, дома</a:t>
            </a:r>
          </a:p>
          <a:p>
            <a:pPr>
              <a:buNone/>
            </a:pPr>
            <a:r>
              <a:rPr lang="ru-RU" dirty="0" smtClean="0"/>
              <a:t>обстоятельства времени	</a:t>
            </a:r>
            <a:r>
              <a:rPr lang="ru-RU" i="1" dirty="0" smtClean="0"/>
              <a:t>сегодня, летом</a:t>
            </a:r>
          </a:p>
          <a:p>
            <a:pPr>
              <a:buNone/>
            </a:pPr>
            <a:r>
              <a:rPr lang="ru-RU" dirty="0" smtClean="0"/>
              <a:t>обстоятельства причины	</a:t>
            </a:r>
            <a:r>
              <a:rPr lang="ru-RU" i="1" dirty="0" smtClean="0"/>
              <a:t>из-за плохой погоды</a:t>
            </a:r>
          </a:p>
          <a:p>
            <a:pPr>
              <a:buNone/>
            </a:pPr>
            <a:r>
              <a:rPr lang="ru-RU" dirty="0" smtClean="0"/>
              <a:t>обстоятельства цели 		</a:t>
            </a:r>
            <a:r>
              <a:rPr lang="ru-RU" i="1" dirty="0" smtClean="0"/>
              <a:t>ради смеха</a:t>
            </a:r>
            <a:endParaRPr lang="ru-RU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+mn-lt"/>
              </a:rPr>
              <a:t>Грамматическая структура глагольного предложения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Грамматическая основа предложения (главные члены предложения) – </a:t>
            </a:r>
            <a:r>
              <a:rPr lang="ru-RU" b="1" dirty="0" smtClean="0"/>
              <a:t>подлежащее</a:t>
            </a:r>
            <a:r>
              <a:rPr lang="ru-RU" dirty="0" smtClean="0"/>
              <a:t> + </a:t>
            </a:r>
            <a:r>
              <a:rPr lang="ru-RU" b="1" dirty="0" smtClean="0"/>
              <a:t>сказуемое.</a:t>
            </a:r>
          </a:p>
          <a:p>
            <a:r>
              <a:rPr lang="ru-RU" dirty="0" smtClean="0"/>
              <a:t>Предложение, в котором есть оба главных члена, называется </a:t>
            </a:r>
            <a:r>
              <a:rPr lang="ru-RU" b="1" dirty="0" smtClean="0"/>
              <a:t>двусоставным:</a:t>
            </a:r>
          </a:p>
          <a:p>
            <a:pPr>
              <a:buNone/>
            </a:pPr>
            <a:r>
              <a:rPr lang="ru-RU" b="1" i="1" dirty="0" smtClean="0"/>
              <a:t>	</a:t>
            </a:r>
            <a:r>
              <a:rPr lang="ru-RU" i="1" dirty="0" smtClean="0"/>
              <a:t>Я приду. На улице идет дождь. Кто говорит? Он взрослый. Осень холодная. Другие не поверят.  </a:t>
            </a:r>
          </a:p>
          <a:p>
            <a:r>
              <a:rPr lang="ru-RU" dirty="0" smtClean="0"/>
              <a:t>Второстепенные члены предложения – </a:t>
            </a:r>
            <a:r>
              <a:rPr lang="ru-RU" b="1" dirty="0" smtClean="0"/>
              <a:t>дополнение</a:t>
            </a:r>
            <a:r>
              <a:rPr lang="ru-RU" dirty="0" smtClean="0"/>
              <a:t>, </a:t>
            </a:r>
            <a:r>
              <a:rPr lang="ru-RU" b="1" dirty="0" smtClean="0"/>
              <a:t>обстоятельство</a:t>
            </a:r>
            <a:r>
              <a:rPr lang="ru-RU" dirty="0" smtClean="0"/>
              <a:t>, </a:t>
            </a:r>
            <a:r>
              <a:rPr lang="ru-RU" b="1" dirty="0" smtClean="0"/>
              <a:t>определение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285728"/>
            <a:ext cx="8572560" cy="6072189"/>
          </a:xfrm>
        </p:spPr>
        <p:txBody>
          <a:bodyPr>
            <a:normAutofit fontScale="92500"/>
          </a:bodyPr>
          <a:lstStyle/>
          <a:p>
            <a:pPr marL="4763" indent="-4763" eaLnBrk="1" hangingPunct="1">
              <a:buNone/>
            </a:pPr>
            <a:r>
              <a:rPr lang="ru-RU" sz="3000" dirty="0" smtClean="0"/>
              <a:t>Глагольное предложение описывает некую ситуацию в действительности. У этой ситуации есть участники. </a:t>
            </a:r>
          </a:p>
          <a:p>
            <a:pPr marL="4763" indent="-4763" eaLnBrk="1" hangingPunct="1">
              <a:buNone/>
            </a:pPr>
            <a:r>
              <a:rPr lang="ru-RU" sz="3000" dirty="0" smtClean="0"/>
              <a:t>Глагол в предложении обычно является предикатом (сказуемым): </a:t>
            </a:r>
          </a:p>
          <a:p>
            <a:pPr marL="4763" indent="-4763" eaLnBrk="1" hangingPunct="1">
              <a:buNone/>
            </a:pPr>
            <a:endParaRPr lang="ru-RU" sz="3000" dirty="0" smtClean="0"/>
          </a:p>
          <a:p>
            <a:pPr marL="4763" indent="-4763" eaLnBrk="1" hangingPunct="1">
              <a:buNone/>
            </a:pPr>
            <a:r>
              <a:rPr lang="ru-RU" sz="3000" i="1" dirty="0" smtClean="0"/>
              <a:t>Я </a:t>
            </a:r>
            <a:r>
              <a:rPr lang="ru-RU" sz="3000" i="1" u="dbl" dirty="0" smtClean="0"/>
              <a:t>люблю</a:t>
            </a:r>
            <a:r>
              <a:rPr lang="ru-RU" sz="3000" i="1" dirty="0" smtClean="0"/>
              <a:t> шоколад</a:t>
            </a:r>
            <a:r>
              <a:rPr lang="ru-RU" sz="3000" dirty="0" smtClean="0"/>
              <a:t>. </a:t>
            </a:r>
          </a:p>
          <a:p>
            <a:pPr marL="4763" indent="-4763" eaLnBrk="1" hangingPunct="1">
              <a:buNone/>
            </a:pPr>
            <a:endParaRPr lang="ru-RU" sz="3000" dirty="0" smtClean="0"/>
          </a:p>
          <a:p>
            <a:pPr marL="4763" indent="-4763" eaLnBrk="1" hangingPunct="1">
              <a:buNone/>
            </a:pPr>
            <a:r>
              <a:rPr lang="ru-RU" sz="3000" dirty="0" smtClean="0"/>
              <a:t>В языке участникам ситуации, описываемой глаголом, соответствуют </a:t>
            </a:r>
            <a:r>
              <a:rPr lang="ru-RU" sz="3000" b="1" dirty="0" smtClean="0"/>
              <a:t>актанты</a:t>
            </a:r>
            <a:r>
              <a:rPr lang="ru-RU" sz="3000" dirty="0" smtClean="0"/>
              <a:t> глагола.</a:t>
            </a:r>
          </a:p>
          <a:p>
            <a:pPr marL="4763" indent="-4763" eaLnBrk="1" hangingPunct="1">
              <a:buNone/>
            </a:pPr>
            <a:endParaRPr lang="ru-RU" sz="3000" dirty="0" smtClean="0"/>
          </a:p>
          <a:p>
            <a:pPr marL="4763" indent="-4763" eaLnBrk="1" hangingPunct="1">
              <a:buNone/>
            </a:pPr>
            <a:r>
              <a:rPr lang="ru-RU" sz="3000" b="1" dirty="0" smtClean="0"/>
              <a:t>Актант</a:t>
            </a:r>
            <a:r>
              <a:rPr lang="ru-RU" sz="3000" dirty="0" smtClean="0"/>
              <a:t> – член предложения, называющий участника ситуации. </a:t>
            </a:r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b="1" dirty="0" smtClean="0"/>
              <a:t>Актанты. Уровень семантики (смысла)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543956" cy="542928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Глагол </a:t>
            </a:r>
            <a:r>
              <a:rPr lang="ru-RU" dirty="0" smtClean="0"/>
              <a:t>обозначает событие, процесс или состояние. </a:t>
            </a:r>
          </a:p>
          <a:p>
            <a:r>
              <a:rPr lang="ru-RU" dirty="0" smtClean="0"/>
              <a:t>Но не только!</a:t>
            </a:r>
          </a:p>
          <a:p>
            <a:r>
              <a:rPr lang="ru-RU" dirty="0" smtClean="0"/>
              <a:t>Современная лингвистика считает, что </a:t>
            </a:r>
            <a:r>
              <a:rPr lang="ru-RU" b="1" dirty="0" smtClean="0"/>
              <a:t>актанты</a:t>
            </a:r>
            <a:r>
              <a:rPr lang="ru-RU" dirty="0" smtClean="0"/>
              <a:t> тоже входят в значение глагола.</a:t>
            </a:r>
          </a:p>
          <a:p>
            <a:pPr algn="ctr">
              <a:buNone/>
            </a:pPr>
            <a:r>
              <a:rPr lang="ru-RU" b="1" dirty="0" smtClean="0"/>
              <a:t>Некоторые виды актантов:</a:t>
            </a:r>
          </a:p>
          <a:p>
            <a:pPr>
              <a:buNone/>
            </a:pPr>
            <a:r>
              <a:rPr lang="ru-RU" i="1" dirty="0" smtClean="0"/>
              <a:t>Я мажу хлеб маслом. </a:t>
            </a:r>
          </a:p>
          <a:p>
            <a:pPr>
              <a:buNone/>
            </a:pPr>
            <a:r>
              <a:rPr lang="ru-RU" i="1" dirty="0" smtClean="0"/>
              <a:t>я</a:t>
            </a:r>
            <a:r>
              <a:rPr lang="ru-RU" dirty="0" smtClean="0"/>
              <a:t> – </a:t>
            </a:r>
            <a:r>
              <a:rPr lang="ru-RU" dirty="0" err="1" smtClean="0"/>
              <a:t>агенс</a:t>
            </a:r>
            <a:r>
              <a:rPr lang="ru-RU" dirty="0" smtClean="0"/>
              <a:t>, субъект действия</a:t>
            </a:r>
          </a:p>
          <a:p>
            <a:pPr>
              <a:buNone/>
            </a:pPr>
            <a:r>
              <a:rPr lang="ru-RU" i="1" dirty="0" smtClean="0"/>
              <a:t>хлеб</a:t>
            </a:r>
            <a:r>
              <a:rPr lang="ru-RU" dirty="0" smtClean="0"/>
              <a:t> – </a:t>
            </a:r>
            <a:r>
              <a:rPr lang="ru-RU" dirty="0" err="1" smtClean="0"/>
              <a:t>пациенс</a:t>
            </a:r>
            <a:r>
              <a:rPr lang="ru-RU" dirty="0" smtClean="0"/>
              <a:t>, объект действия (что?)</a:t>
            </a:r>
          </a:p>
          <a:p>
            <a:pPr>
              <a:buNone/>
            </a:pPr>
            <a:r>
              <a:rPr lang="ru-RU" i="1" dirty="0" smtClean="0"/>
              <a:t>масло</a:t>
            </a:r>
            <a:r>
              <a:rPr lang="ru-RU" dirty="0" smtClean="0"/>
              <a:t> – средство (чем?)</a:t>
            </a:r>
          </a:p>
          <a:p>
            <a:pPr>
              <a:buNone/>
            </a:pPr>
            <a:r>
              <a:rPr lang="ru-RU" dirty="0" smtClean="0"/>
              <a:t>? – инструмент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Актанты. Уровень синтаксиса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72164"/>
          </a:xfrm>
        </p:spPr>
        <p:txBody>
          <a:bodyPr>
            <a:normAutofit fontScale="77500" lnSpcReduction="20000"/>
          </a:bodyPr>
          <a:lstStyle/>
          <a:p>
            <a:pPr marL="0" indent="342900">
              <a:buNone/>
            </a:pPr>
            <a:r>
              <a:rPr lang="ru-RU" dirty="0" smtClean="0"/>
              <a:t>Синтаксически актанты глагола выступают как подлежащее и дополнения. </a:t>
            </a:r>
          </a:p>
          <a:p>
            <a:pPr marL="0" indent="342900">
              <a:buNone/>
            </a:pPr>
            <a:r>
              <a:rPr lang="ru-RU" b="1" dirty="0" smtClean="0"/>
              <a:t>Подлежащее</a:t>
            </a:r>
            <a:r>
              <a:rPr lang="ru-RU" dirty="0" smtClean="0"/>
              <a:t> – главный актант, актант в именительном падеже.</a:t>
            </a:r>
          </a:p>
          <a:p>
            <a:pPr marL="0" indent="342900">
              <a:buNone/>
            </a:pPr>
            <a:r>
              <a:rPr lang="ru-RU" b="1" dirty="0" smtClean="0"/>
              <a:t>Дополнения</a:t>
            </a:r>
            <a:r>
              <a:rPr lang="ru-RU" dirty="0" smtClean="0"/>
              <a:t> – актанты в родительном, дательном и других </a:t>
            </a:r>
            <a:r>
              <a:rPr lang="ru-RU" dirty="0" smtClean="0"/>
              <a:t>косвенных* </a:t>
            </a:r>
            <a:r>
              <a:rPr lang="ru-RU" dirty="0" smtClean="0"/>
              <a:t>падежах.</a:t>
            </a:r>
          </a:p>
          <a:p>
            <a:pPr marL="0" indent="342900">
              <a:buNone/>
            </a:pPr>
            <a:r>
              <a:rPr lang="ru-RU" b="1" dirty="0" smtClean="0"/>
              <a:t>*к</a:t>
            </a:r>
            <a:r>
              <a:rPr lang="ru-RU" b="1" dirty="0" smtClean="0"/>
              <a:t>освенный </a:t>
            </a:r>
            <a:r>
              <a:rPr lang="ru-RU" b="1" dirty="0" smtClean="0"/>
              <a:t>падеж</a:t>
            </a:r>
            <a:r>
              <a:rPr lang="ru-RU" dirty="0" smtClean="0"/>
              <a:t> – любой, кроме именительного. </a:t>
            </a:r>
          </a:p>
          <a:p>
            <a:pPr marL="0" indent="342900">
              <a:buNone/>
            </a:pPr>
            <a:endParaRPr lang="ru-RU" dirty="0" smtClean="0"/>
          </a:p>
          <a:p>
            <a:pPr marL="0" indent="342900"/>
            <a:r>
              <a:rPr lang="ru-RU" dirty="0" smtClean="0"/>
              <a:t>У глагола </a:t>
            </a:r>
            <a:r>
              <a:rPr lang="ru-RU" i="1" dirty="0" smtClean="0"/>
              <a:t>мазать</a:t>
            </a:r>
            <a:r>
              <a:rPr lang="ru-RU" dirty="0" smtClean="0"/>
              <a:t> 3 актанта (кто? что? чем?)</a:t>
            </a:r>
          </a:p>
          <a:p>
            <a:pPr marL="0" indent="342900"/>
            <a:r>
              <a:rPr lang="ru-RU" dirty="0" smtClean="0"/>
              <a:t>У глагола </a:t>
            </a:r>
            <a:r>
              <a:rPr lang="ru-RU" i="1" dirty="0" smtClean="0"/>
              <a:t>переезжать</a:t>
            </a:r>
            <a:r>
              <a:rPr lang="ru-RU" dirty="0" smtClean="0"/>
              <a:t> – 4 актанта (кто? откуда? куда? на чем?)</a:t>
            </a:r>
          </a:p>
          <a:p>
            <a:pPr marL="0" indent="342900"/>
            <a:r>
              <a:rPr lang="ru-RU" dirty="0" smtClean="0"/>
              <a:t>У глагола </a:t>
            </a:r>
            <a:r>
              <a:rPr lang="ru-RU" i="1" dirty="0" smtClean="0"/>
              <a:t>читать</a:t>
            </a:r>
            <a:r>
              <a:rPr lang="ru-RU" dirty="0" smtClean="0"/>
              <a:t> – 2 актанта (кто? что? / о чем?)</a:t>
            </a:r>
          </a:p>
          <a:p>
            <a:pPr marL="0" indent="342900"/>
            <a:r>
              <a:rPr lang="ru-RU" dirty="0" smtClean="0"/>
              <a:t>У глагола </a:t>
            </a:r>
            <a:r>
              <a:rPr lang="ru-RU" i="1" dirty="0" smtClean="0"/>
              <a:t>мыть</a:t>
            </a:r>
            <a:r>
              <a:rPr lang="ru-RU" dirty="0" smtClean="0"/>
              <a:t> – 3 актанта (кто? что? чем?)</a:t>
            </a:r>
          </a:p>
          <a:p>
            <a:pPr marL="0" indent="342900"/>
            <a:r>
              <a:rPr lang="ru-RU" dirty="0" smtClean="0"/>
              <a:t>У глагола </a:t>
            </a:r>
            <a:r>
              <a:rPr lang="ru-RU" i="1" dirty="0" smtClean="0"/>
              <a:t>спать</a:t>
            </a:r>
            <a:r>
              <a:rPr lang="ru-RU" dirty="0" smtClean="0"/>
              <a:t> – 1 актант (кто?)</a:t>
            </a:r>
          </a:p>
          <a:p>
            <a:pPr marL="0" indent="342900"/>
            <a:r>
              <a:rPr lang="ru-RU" dirty="0" smtClean="0"/>
              <a:t>У глагола </a:t>
            </a:r>
            <a:r>
              <a:rPr lang="ru-RU" i="1" dirty="0" smtClean="0"/>
              <a:t>смеркаться</a:t>
            </a:r>
            <a:r>
              <a:rPr lang="ru-RU" dirty="0" smtClean="0"/>
              <a:t>, </a:t>
            </a:r>
            <a:r>
              <a:rPr lang="ru-RU" i="1" dirty="0" smtClean="0"/>
              <a:t>темнеть</a:t>
            </a:r>
            <a:r>
              <a:rPr lang="ru-RU" dirty="0" smtClean="0"/>
              <a:t> – 0 актантов. </a:t>
            </a:r>
          </a:p>
          <a:p>
            <a:pPr marL="0" indent="342900"/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Актанты. Уровень синтаксиса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marL="0" indent="342900">
              <a:buNone/>
            </a:pPr>
            <a:r>
              <a:rPr lang="ru-RU" dirty="0" smtClean="0"/>
              <a:t>Синтаксическая способность глагола присоединять к себе актанты называется </a:t>
            </a:r>
            <a:r>
              <a:rPr lang="ru-RU" b="1" dirty="0" smtClean="0"/>
              <a:t>валентностью</a:t>
            </a:r>
            <a:r>
              <a:rPr lang="ru-RU" dirty="0" smtClean="0"/>
              <a:t> глагола. </a:t>
            </a:r>
          </a:p>
          <a:p>
            <a:pPr marL="0" indent="342900">
              <a:buNone/>
            </a:pPr>
            <a:endParaRPr lang="ru-RU" dirty="0" smtClean="0"/>
          </a:p>
          <a:p>
            <a:pPr marL="0" indent="342900">
              <a:buNone/>
            </a:pPr>
            <a:r>
              <a:rPr lang="ru-RU" dirty="0" smtClean="0"/>
              <a:t>Бывают глаголы с нулевой валентностью (</a:t>
            </a:r>
            <a:r>
              <a:rPr lang="ru-RU" i="1" dirty="0" smtClean="0"/>
              <a:t>смеркаться</a:t>
            </a:r>
            <a:r>
              <a:rPr lang="ru-RU" dirty="0" smtClean="0"/>
              <a:t>, </a:t>
            </a:r>
            <a:r>
              <a:rPr lang="ru-RU" i="1" dirty="0" smtClean="0"/>
              <a:t>темнеть</a:t>
            </a:r>
            <a:r>
              <a:rPr lang="ru-RU" dirty="0" smtClean="0"/>
              <a:t>), одновалентные (</a:t>
            </a:r>
            <a:r>
              <a:rPr lang="ru-RU" i="1" dirty="0" smtClean="0"/>
              <a:t>спать</a:t>
            </a:r>
            <a:r>
              <a:rPr lang="ru-RU" dirty="0" smtClean="0"/>
              <a:t>), двухвалентные (</a:t>
            </a:r>
            <a:r>
              <a:rPr lang="ru-RU" i="1" dirty="0" smtClean="0"/>
              <a:t>читать</a:t>
            </a:r>
            <a:r>
              <a:rPr lang="ru-RU" dirty="0" smtClean="0"/>
              <a:t>, </a:t>
            </a:r>
            <a:r>
              <a:rPr lang="ru-RU" i="1" dirty="0" smtClean="0"/>
              <a:t>смотреть</a:t>
            </a:r>
            <a:r>
              <a:rPr lang="ru-RU" dirty="0" smtClean="0"/>
              <a:t>), трехвалентные (</a:t>
            </a:r>
            <a:r>
              <a:rPr lang="ru-RU" i="1" dirty="0" smtClean="0"/>
              <a:t>мазать</a:t>
            </a:r>
            <a:r>
              <a:rPr lang="ru-RU" dirty="0" smtClean="0"/>
              <a:t>, </a:t>
            </a:r>
            <a:r>
              <a:rPr lang="ru-RU" i="1" dirty="0" smtClean="0"/>
              <a:t>надевать</a:t>
            </a:r>
            <a:r>
              <a:rPr lang="ru-RU" dirty="0" smtClean="0"/>
              <a:t>, </a:t>
            </a:r>
            <a:r>
              <a:rPr lang="ru-RU" i="1" dirty="0" smtClean="0"/>
              <a:t>дарить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93978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+mn-lt"/>
              </a:rPr>
              <a:t>Грамматическая структура глагольного предложения</a:t>
            </a:r>
            <a:endParaRPr lang="ru-RU" sz="32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5286412"/>
          </a:xfrm>
        </p:spPr>
        <p:txBody>
          <a:bodyPr>
            <a:normAutofit fontScale="40000" lnSpcReduction="20000"/>
          </a:bodyPr>
          <a:lstStyle/>
          <a:p>
            <a:r>
              <a:rPr lang="ru-RU" sz="4200" dirty="0" smtClean="0"/>
              <a:t>Глагольное предложение состоит из двух частей:</a:t>
            </a:r>
          </a:p>
          <a:p>
            <a:r>
              <a:rPr lang="ru-RU" sz="4200" dirty="0" smtClean="0"/>
              <a:t>группа подлежащего</a:t>
            </a:r>
          </a:p>
          <a:p>
            <a:r>
              <a:rPr lang="ru-RU" sz="4200" dirty="0" smtClean="0"/>
              <a:t>группа сказуемого </a:t>
            </a:r>
          </a:p>
          <a:p>
            <a:endParaRPr lang="ru-RU" sz="4200" dirty="0" smtClean="0"/>
          </a:p>
          <a:p>
            <a:r>
              <a:rPr lang="ru-RU" sz="4200" dirty="0" smtClean="0"/>
              <a:t>Глагол + дополнения = группа сказуемого. </a:t>
            </a:r>
          </a:p>
          <a:p>
            <a:r>
              <a:rPr lang="ru-RU" sz="4200" dirty="0" smtClean="0"/>
              <a:t>Имя (существительное или местоимение</a:t>
            </a:r>
            <a:r>
              <a:rPr lang="ru-RU" sz="4200" dirty="0" smtClean="0"/>
              <a:t>) в им.п. </a:t>
            </a:r>
            <a:r>
              <a:rPr lang="ru-RU" sz="4200" dirty="0" smtClean="0"/>
              <a:t>+ определения = группа подлежащего</a:t>
            </a:r>
          </a:p>
          <a:p>
            <a:pPr>
              <a:buNone/>
            </a:pPr>
            <a:endParaRPr lang="ru-RU" sz="4200" dirty="0" smtClean="0"/>
          </a:p>
          <a:p>
            <a:pPr>
              <a:buNone/>
            </a:pPr>
            <a:r>
              <a:rPr lang="ru-RU" sz="4200" b="1" dirty="0" smtClean="0"/>
              <a:t>группа подлежащего</a:t>
            </a:r>
            <a:r>
              <a:rPr lang="ru-RU" sz="4200" dirty="0" smtClean="0"/>
              <a:t>			</a:t>
            </a:r>
            <a:r>
              <a:rPr lang="ru-RU" sz="4200" b="1" dirty="0" smtClean="0"/>
              <a:t>группа сказуемого</a:t>
            </a:r>
          </a:p>
          <a:p>
            <a:r>
              <a:rPr lang="ru-RU" sz="4200" i="1" dirty="0" smtClean="0"/>
              <a:t>Девушка 		| 		обернулась.</a:t>
            </a:r>
          </a:p>
          <a:p>
            <a:r>
              <a:rPr lang="ru-RU" sz="4200" i="1" dirty="0" smtClean="0"/>
              <a:t>Эта девушка 		| 		обернулась.</a:t>
            </a:r>
          </a:p>
          <a:p>
            <a:r>
              <a:rPr lang="ru-RU" sz="4200" i="1" dirty="0" smtClean="0"/>
              <a:t>Эта красивая девушка	| 		обернулась.</a:t>
            </a:r>
          </a:p>
          <a:p>
            <a:r>
              <a:rPr lang="ru-RU" sz="4200" i="1" dirty="0" smtClean="0"/>
              <a:t>Эта красивая девушка в шляпе | 		обернулась.</a:t>
            </a:r>
          </a:p>
          <a:p>
            <a:r>
              <a:rPr lang="ru-RU" sz="4200" i="1" dirty="0" smtClean="0"/>
              <a:t>Эта красивая девушка в зеленой шляпе | 	обернулась.</a:t>
            </a:r>
          </a:p>
          <a:p>
            <a:r>
              <a:rPr lang="ru-RU" sz="4200" i="1" dirty="0" smtClean="0"/>
              <a:t>Эта красивая девушка в зеленой шляпе с пряжкой | обернулась.</a:t>
            </a:r>
          </a:p>
          <a:p>
            <a:r>
              <a:rPr lang="ru-RU" sz="4200" i="1" dirty="0" smtClean="0"/>
              <a:t>Эта красивая девушка в зеленой шляпе с золотой пряжкой | обернулась. </a:t>
            </a:r>
          </a:p>
          <a:p>
            <a:r>
              <a:rPr lang="ru-RU" sz="4200" i="1" dirty="0" smtClean="0"/>
              <a:t>Эта красивая девушка в зеленой шляпе с золотой пряжкой | обернулась на меня. </a:t>
            </a:r>
          </a:p>
          <a:p>
            <a:r>
              <a:rPr lang="ru-RU" sz="4500" i="1" dirty="0" smtClean="0"/>
              <a:t>Эта красивая девушка в зеленой шляпе с золотой пряжкой | обернулась на моего друга.</a:t>
            </a:r>
          </a:p>
          <a:p>
            <a:r>
              <a:rPr lang="ru-RU" sz="4500" i="1" dirty="0" smtClean="0"/>
              <a:t>Эта красивая девушка в зеленой шляпе с золотой пряжкой | обернулась на моего нового друга.</a:t>
            </a:r>
            <a:endParaRPr lang="ru-RU" sz="45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Грамматическая структура глагольного предложения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8429684" cy="5072098"/>
          </a:xfrm>
        </p:spPr>
        <p:txBody>
          <a:bodyPr>
            <a:normAutofit fontScale="85000" lnSpcReduction="20000"/>
          </a:bodyPr>
          <a:lstStyle/>
          <a:p>
            <a:pPr marL="0" indent="342900">
              <a:buNone/>
            </a:pPr>
            <a:r>
              <a:rPr lang="ru-RU" b="1" dirty="0" smtClean="0"/>
              <a:t>Определение</a:t>
            </a:r>
            <a:r>
              <a:rPr lang="ru-RU" dirty="0" smtClean="0"/>
              <a:t> – это член предложения, который отвечает на вопросы </a:t>
            </a:r>
            <a:r>
              <a:rPr lang="ru-RU" i="1" dirty="0" smtClean="0"/>
              <a:t>какой? чей?</a:t>
            </a:r>
          </a:p>
          <a:p>
            <a:pPr marL="0" indent="342900">
              <a:buNone/>
            </a:pPr>
            <a:r>
              <a:rPr lang="ru-RU" dirty="0" smtClean="0"/>
              <a:t>Относятся к </a:t>
            </a:r>
            <a:r>
              <a:rPr lang="ru-RU" dirty="0" smtClean="0"/>
              <a:t>подлежащему, дополнению</a:t>
            </a:r>
            <a:r>
              <a:rPr lang="ru-RU" dirty="0" smtClean="0"/>
              <a:t> или определению, выраженному существительным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большое</a:t>
            </a:r>
            <a:r>
              <a:rPr lang="ru-RU" i="1" dirty="0" smtClean="0"/>
              <a:t> дерево</a:t>
            </a:r>
          </a:p>
          <a:p>
            <a:pPr>
              <a:buNone/>
            </a:pPr>
            <a:r>
              <a:rPr lang="ru-RU" b="1" i="1" dirty="0" smtClean="0"/>
              <a:t>это</a:t>
            </a:r>
            <a:r>
              <a:rPr lang="ru-RU" i="1" dirty="0" smtClean="0"/>
              <a:t> дерево</a:t>
            </a:r>
          </a:p>
          <a:p>
            <a:pPr>
              <a:buNone/>
            </a:pPr>
            <a:r>
              <a:rPr lang="ru-RU" b="1" i="1" dirty="0" smtClean="0"/>
              <a:t>наше</a:t>
            </a:r>
            <a:r>
              <a:rPr lang="ru-RU" i="1" dirty="0" smtClean="0"/>
              <a:t> дерево</a:t>
            </a:r>
          </a:p>
          <a:p>
            <a:pPr>
              <a:buNone/>
            </a:pPr>
            <a:r>
              <a:rPr lang="ru-RU" i="1" dirty="0" smtClean="0"/>
              <a:t>дерево </a:t>
            </a:r>
            <a:r>
              <a:rPr lang="ru-RU" b="1" i="1" dirty="0" smtClean="0"/>
              <a:t>в саду </a:t>
            </a:r>
          </a:p>
          <a:p>
            <a:pPr>
              <a:buNone/>
            </a:pPr>
            <a:r>
              <a:rPr lang="ru-RU" i="1" dirty="0" smtClean="0"/>
              <a:t>дерево </a:t>
            </a:r>
            <a:r>
              <a:rPr lang="ru-RU" b="1" i="1" dirty="0" smtClean="0"/>
              <a:t>в цвету</a:t>
            </a:r>
          </a:p>
          <a:p>
            <a:pPr>
              <a:buNone/>
            </a:pPr>
            <a:r>
              <a:rPr lang="ru-RU" i="1" dirty="0" smtClean="0"/>
              <a:t>дерево </a:t>
            </a:r>
            <a:r>
              <a:rPr lang="ru-RU" b="1" i="1" dirty="0" smtClean="0"/>
              <a:t>справа от дома</a:t>
            </a:r>
          </a:p>
          <a:p>
            <a:pPr>
              <a:buNone/>
            </a:pPr>
            <a:r>
              <a:rPr lang="ru-RU" i="1" dirty="0" smtClean="0"/>
              <a:t>дерево </a:t>
            </a:r>
            <a:r>
              <a:rPr lang="ru-RU" b="1" i="1" dirty="0" smtClean="0"/>
              <a:t>у дороги</a:t>
            </a:r>
          </a:p>
          <a:p>
            <a:pPr>
              <a:buNone/>
            </a:pPr>
            <a:r>
              <a:rPr lang="ru-RU" i="1" dirty="0" smtClean="0"/>
              <a:t>дерево </a:t>
            </a:r>
            <a:r>
              <a:rPr lang="ru-RU" b="1" i="1" dirty="0" smtClean="0"/>
              <a:t>под балконом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+mn-lt"/>
              </a:rPr>
              <a:t>Грамматическая структура глагольного предложения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85000" lnSpcReduction="10000"/>
          </a:bodyPr>
          <a:lstStyle/>
          <a:p>
            <a:pPr marL="0" indent="342900">
              <a:buNone/>
            </a:pPr>
            <a:r>
              <a:rPr lang="ru-RU" b="1" dirty="0" smtClean="0"/>
              <a:t>Дополнение</a:t>
            </a:r>
            <a:r>
              <a:rPr lang="ru-RU" dirty="0" smtClean="0"/>
              <a:t> – это член предложения, который отвечает на вопросы косвенных падежей: </a:t>
            </a:r>
            <a:r>
              <a:rPr lang="ru-RU" i="1" dirty="0" smtClean="0"/>
              <a:t>кого? чего? кому? чему? кого? что? кем? чем? о ком? о чем?</a:t>
            </a:r>
          </a:p>
          <a:p>
            <a:pPr marL="0" indent="342900">
              <a:buNone/>
            </a:pPr>
            <a:r>
              <a:rPr lang="ru-RU" i="1" dirty="0" smtClean="0"/>
              <a:t>Он подарит </a:t>
            </a:r>
            <a:r>
              <a:rPr lang="ru-RU" b="1" i="1" dirty="0" smtClean="0"/>
              <a:t>маме цветы</a:t>
            </a:r>
            <a:r>
              <a:rPr lang="ru-RU" i="1" dirty="0" smtClean="0"/>
              <a:t>.</a:t>
            </a:r>
          </a:p>
          <a:p>
            <a:pPr marL="0" indent="342900">
              <a:buNone/>
            </a:pPr>
            <a:r>
              <a:rPr lang="ru-RU" i="1" dirty="0" smtClean="0"/>
              <a:t>Ты рассказал </a:t>
            </a:r>
            <a:r>
              <a:rPr lang="ru-RU" b="1" i="1" dirty="0" smtClean="0"/>
              <a:t>другу о поездке</a:t>
            </a:r>
            <a:r>
              <a:rPr lang="ru-RU" i="1" dirty="0" smtClean="0"/>
              <a:t>.</a:t>
            </a:r>
          </a:p>
          <a:p>
            <a:pPr marL="0" indent="342900">
              <a:buNone/>
            </a:pPr>
            <a:r>
              <a:rPr lang="ru-RU" i="1" dirty="0" smtClean="0"/>
              <a:t>Повар режет </a:t>
            </a:r>
            <a:r>
              <a:rPr lang="ru-RU" b="1" i="1" dirty="0" smtClean="0"/>
              <a:t>сыр</a:t>
            </a:r>
            <a:r>
              <a:rPr lang="ru-RU" i="1" dirty="0" smtClean="0"/>
              <a:t> специальным </a:t>
            </a:r>
            <a:r>
              <a:rPr lang="ru-RU" b="1" i="1" dirty="0" smtClean="0"/>
              <a:t>ножом</a:t>
            </a:r>
            <a:r>
              <a:rPr lang="ru-RU" i="1" dirty="0" smtClean="0"/>
              <a:t>.</a:t>
            </a:r>
          </a:p>
          <a:p>
            <a:pPr marL="0" indent="342900">
              <a:buNone/>
            </a:pPr>
            <a:endParaRPr lang="ru-RU" i="1" dirty="0" smtClean="0"/>
          </a:p>
          <a:p>
            <a:pPr marL="0" indent="342900">
              <a:buNone/>
            </a:pPr>
            <a:r>
              <a:rPr lang="ru-RU" b="1" dirty="0" smtClean="0"/>
              <a:t>Прямое дополнение </a:t>
            </a:r>
            <a:r>
              <a:rPr lang="ru-RU" dirty="0" smtClean="0"/>
              <a:t>– </a:t>
            </a:r>
            <a:r>
              <a:rPr lang="ru-RU" dirty="0" err="1" smtClean="0"/>
              <a:t>дополнение</a:t>
            </a:r>
            <a:r>
              <a:rPr lang="ru-RU" dirty="0" smtClean="0"/>
              <a:t> в винительном или родительном падеже без предлога:</a:t>
            </a:r>
            <a:r>
              <a:rPr lang="ru-RU" i="1" dirty="0" smtClean="0"/>
              <a:t> Ты купил </a:t>
            </a:r>
            <a:r>
              <a:rPr lang="ru-RU" b="1" i="1" dirty="0" smtClean="0"/>
              <a:t>цветы</a:t>
            </a:r>
            <a:r>
              <a:rPr lang="ru-RU" i="1" dirty="0" smtClean="0"/>
              <a:t>? Эти ножницы режут </a:t>
            </a:r>
            <a:r>
              <a:rPr lang="ru-RU" b="1" i="1" dirty="0" smtClean="0"/>
              <a:t>фольгу</a:t>
            </a:r>
            <a:r>
              <a:rPr lang="ru-RU" i="1" dirty="0" smtClean="0"/>
              <a:t>? Он ждал </a:t>
            </a:r>
            <a:r>
              <a:rPr lang="ru-RU" b="1" i="1" dirty="0" smtClean="0"/>
              <a:t>автобус</a:t>
            </a:r>
            <a:r>
              <a:rPr lang="ru-RU" i="1" dirty="0" smtClean="0"/>
              <a:t>. Он не ждал </a:t>
            </a:r>
            <a:r>
              <a:rPr lang="ru-RU" b="1" i="1" dirty="0" smtClean="0"/>
              <a:t>встречи</a:t>
            </a:r>
            <a:r>
              <a:rPr lang="ru-RU" i="1" dirty="0" smtClean="0"/>
              <a:t>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+mn-lt"/>
              </a:rPr>
              <a:t>Грамматическая структура глагольного предложения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072098"/>
          </a:xfrm>
        </p:spPr>
        <p:txBody>
          <a:bodyPr>
            <a:normAutofit fontScale="77500" lnSpcReduction="20000"/>
          </a:bodyPr>
          <a:lstStyle/>
          <a:p>
            <a:pPr marL="0" indent="342900">
              <a:buNone/>
            </a:pPr>
            <a:r>
              <a:rPr lang="ru-RU" dirty="0" smtClean="0"/>
              <a:t>Глагольное предложение состоит из группы подлежащего и группы сказуемого. Но не только!</a:t>
            </a:r>
          </a:p>
          <a:p>
            <a:pPr>
              <a:buNone/>
            </a:pPr>
            <a:r>
              <a:rPr lang="ru-RU" i="1" dirty="0" smtClean="0"/>
              <a:t>	</a:t>
            </a:r>
          </a:p>
          <a:p>
            <a:pPr marL="0" indent="0">
              <a:buNone/>
            </a:pPr>
            <a:r>
              <a:rPr lang="ru-RU" b="1" i="1" dirty="0" smtClean="0"/>
              <a:t>Внезапно</a:t>
            </a:r>
            <a:r>
              <a:rPr lang="ru-RU" i="1" dirty="0" smtClean="0"/>
              <a:t> эта красивая девушка в зеленой шляпе с золотой пряжкой | обернулась на меня. </a:t>
            </a:r>
            <a:r>
              <a:rPr lang="ru-RU" dirty="0" smtClean="0"/>
              <a:t>(как?)</a:t>
            </a:r>
          </a:p>
          <a:p>
            <a:pPr marL="0" indent="0">
              <a:buNone/>
            </a:pPr>
            <a:r>
              <a:rPr lang="ru-RU" i="1" dirty="0" smtClean="0"/>
              <a:t>	</a:t>
            </a:r>
            <a:r>
              <a:rPr lang="ru-RU" b="1" i="1" dirty="0" smtClean="0"/>
              <a:t>На берегу </a:t>
            </a:r>
            <a:r>
              <a:rPr lang="ru-RU" i="1" dirty="0" smtClean="0"/>
              <a:t>эта красивая девушка в зеленой шляпе с золотой пряжкой | обернулась на меня. </a:t>
            </a:r>
            <a:r>
              <a:rPr lang="ru-RU" dirty="0" smtClean="0"/>
              <a:t>(где?)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i="1" dirty="0" smtClean="0"/>
              <a:t>В этот раз </a:t>
            </a:r>
            <a:r>
              <a:rPr lang="ru-RU" i="1" dirty="0" smtClean="0"/>
              <a:t>эта красивая девушка в зеленой шляпе с золотой пряжкой | обернулась на меня. </a:t>
            </a:r>
            <a:r>
              <a:rPr lang="ru-RU" dirty="0" smtClean="0"/>
              <a:t>(когда?)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Что это за части предложения? К какой группе они относятся, к группе подлежащего или сказуемого?</a:t>
            </a:r>
          </a:p>
          <a:p>
            <a:pPr marL="0" indent="0">
              <a:buNone/>
            </a:pPr>
            <a:r>
              <a:rPr lang="ru-RU" dirty="0" smtClean="0"/>
              <a:t>- Они относятся ко всему высказыванию (предложению) в целом и называются </a:t>
            </a:r>
            <a:r>
              <a:rPr lang="ru-RU" b="1" dirty="0" err="1" smtClean="0"/>
              <a:t>сирконстанты</a:t>
            </a:r>
            <a:r>
              <a:rPr lang="ru-RU" dirty="0" smtClean="0"/>
              <a:t> (обстоятельства).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503</Words>
  <Application>Microsoft Office PowerPoint</Application>
  <PresentationFormat>Экран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Грамматическая структура глагольного предложения</vt:lpstr>
      <vt:lpstr>Слайд 2</vt:lpstr>
      <vt:lpstr>Актанты. Уровень семантики (смысла)</vt:lpstr>
      <vt:lpstr>Актанты. Уровень синтаксиса</vt:lpstr>
      <vt:lpstr>Актанты. Уровень синтаксиса</vt:lpstr>
      <vt:lpstr>Грамматическая структура глагольного предложения</vt:lpstr>
      <vt:lpstr>Грамматическая структура глагольного предложения</vt:lpstr>
      <vt:lpstr>Грамматическая структура глагольного предложения</vt:lpstr>
      <vt:lpstr>Грамматическая структура глагольного предложения</vt:lpstr>
      <vt:lpstr>Грамматическая структура глагольного предложения</vt:lpstr>
      <vt:lpstr>Грамматическая структура глагольного предложения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Грамматика языка: синтаксис</dc:title>
  <dc:creator>Julia</dc:creator>
  <cp:lastModifiedBy>mamedovaa</cp:lastModifiedBy>
  <cp:revision>80</cp:revision>
  <dcterms:created xsi:type="dcterms:W3CDTF">2020-05-08T06:12:15Z</dcterms:created>
  <dcterms:modified xsi:type="dcterms:W3CDTF">2020-05-19T15:04:24Z</dcterms:modified>
</cp:coreProperties>
</file>