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2" r:id="rId8"/>
    <p:sldId id="265" r:id="rId9"/>
    <p:sldId id="259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F4DFC5-E278-45BD-8C86-73EFA730B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16496A-7374-4DA6-9B5D-E2BB0AC3CF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FA32-3086-456A-908E-517273C9B9CF}" type="datetime1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8F4BD-F1C3-4A35-8D73-CD5398895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D9A6A4-5386-4A58-A887-D0FA63008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D45F-9DBE-4332-992B-8E59AFFEB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FCF5-89C6-4F5F-83E2-3B94554EBFAF}" type="datetime1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3529-9EB8-4093-9B6B-A4685D336D3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52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3529-9EB8-4093-9B6B-A4685D336D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8595B-9DBD-4041-8F66-AB8726308C58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CA10B-1F12-4617-BEB4-C0A9411D9269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A6825-6127-4637-B72C-C3AC3780FAD8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BD59A8-C393-4E06-9D1B-19B8D088A842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E9FE7-6980-43A5-BE22-FDED6FC28500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9DC04-ED46-4F0C-BDB2-900C3B1935FE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AE27B-C495-4283-9A22-AF05A51B5C75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8C3238-EA94-4F40-BF92-EA531A5C9AB8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C7307-608D-43BB-8E86-8627538EC8E9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9A6E7-F24F-4D27-B663-4B9BA50104C1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DD8657C7-5D29-4D96-BBB0-A7486626B51E}" type="datetime1">
              <a:rPr lang="ru-RU" noProof="0" smtClean="0"/>
              <a:t>04.10.2021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2B85EF-ACCE-4117-9ED7-05147DBC5241}" type="datetime1">
              <a:rPr lang="ru-RU" noProof="0" smtClean="0"/>
              <a:t>04.10.2021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>
                <a:latin typeface="Calibri"/>
                <a:cs typeface="Calibri"/>
              </a:rPr>
              <a:t>Александр Христофорович Востоков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7898148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>
                <a:latin typeface="Calibri"/>
                <a:cs typeface="Calibri"/>
              </a:rPr>
              <a:t>Сделали: </a:t>
            </a:r>
            <a:r>
              <a:rPr lang="ru-RU" err="1">
                <a:latin typeface="Calibri"/>
                <a:cs typeface="Calibri"/>
              </a:rPr>
              <a:t>Цоколенко</a:t>
            </a:r>
            <a:r>
              <a:rPr lang="ru-RU">
                <a:latin typeface="Calibri"/>
                <a:cs typeface="Calibri"/>
              </a:rPr>
              <a:t> Н., </a:t>
            </a:r>
            <a:r>
              <a:rPr lang="ru-RU" err="1">
                <a:latin typeface="Calibri"/>
                <a:cs typeface="Calibri"/>
              </a:rPr>
              <a:t>Мочалкина</a:t>
            </a:r>
            <a:r>
              <a:rPr lang="ru-RU">
                <a:latin typeface="Calibri"/>
                <a:cs typeface="Calibri"/>
              </a:rPr>
              <a:t> Л.</a:t>
            </a:r>
            <a:endParaRPr lang="ru-RU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850E-B958-4B52-A95A-FECD34E1C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5000">
                <a:latin typeface="Calibri"/>
                <a:cs typeface="Calibri"/>
              </a:rPr>
              <a:t>Спасибо за внимание!</a:t>
            </a:r>
            <a:endParaRPr lang="ru-RU" sz="5000"/>
          </a:p>
        </p:txBody>
      </p:sp>
    </p:spTree>
    <p:extLst>
      <p:ext uri="{BB962C8B-B14F-4D97-AF65-F5344CB8AC3E}">
        <p14:creationId xmlns:p14="http://schemas.microsoft.com/office/powerpoint/2010/main" val="13957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F240D-33FF-455D-868D-190C78E2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18" y="263239"/>
            <a:ext cx="5219067" cy="998430"/>
          </a:xfrm>
        </p:spPr>
        <p:txBody>
          <a:bodyPr>
            <a:normAutofit/>
          </a:bodyPr>
          <a:lstStyle/>
          <a:p>
            <a:r>
              <a:rPr lang="ru-RU" sz="2400">
                <a:latin typeface="Calibri"/>
                <a:cs typeface="Calibri"/>
              </a:rPr>
              <a:t>Юность</a:t>
            </a:r>
            <a:endParaRPr lang="ru-RU"/>
          </a:p>
        </p:txBody>
      </p:sp>
      <p:pic>
        <p:nvPicPr>
          <p:cNvPr id="11" name="Рисунок 11" descr="Изображение выглядит как текст,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1431D89-FB2C-4564-B1B3-CD709240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7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D133D44-2475-4D6E-A4A7-BDC52770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815" y="1544157"/>
            <a:ext cx="6984672" cy="531822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err="1">
                <a:latin typeface="Trebuchet MS"/>
                <a:ea typeface="Microsoft YaHei"/>
                <a:cs typeface="Lucida Sans Unicode"/>
              </a:rPr>
              <a:t>Александр</a:t>
            </a:r>
            <a:r>
              <a:rPr lang="en-US" sz="2900">
                <a:latin typeface="Trebuchet MS"/>
                <a:ea typeface="Microsoft YaHei"/>
                <a:cs typeface="Lucida Sans Unicode"/>
              </a:rPr>
              <a:t> </a:t>
            </a:r>
            <a:r>
              <a:rPr lang="en-US" sz="2900" err="1">
                <a:latin typeface="Trebuchet MS"/>
                <a:ea typeface="Microsoft YaHei"/>
                <a:cs typeface="Lucida Sans Unicode"/>
              </a:rPr>
              <a:t>Христофорович</a:t>
            </a:r>
            <a:r>
              <a:rPr lang="en-US" sz="2900">
                <a:latin typeface="Trebuchet MS"/>
                <a:ea typeface="Microsoft YaHei"/>
                <a:cs typeface="Lucida Sans Unicode"/>
              </a:rPr>
              <a:t> </a:t>
            </a:r>
            <a:r>
              <a:rPr lang="en-US" sz="2900" err="1">
                <a:latin typeface="Trebuchet MS"/>
                <a:ea typeface="Microsoft YaHei"/>
                <a:cs typeface="Lucida Sans Unicode"/>
              </a:rPr>
              <a:t>родился</a:t>
            </a:r>
            <a:r>
              <a:rPr lang="en-US" sz="2900">
                <a:latin typeface="Trebuchet MS"/>
                <a:ea typeface="Microsoft YaHei"/>
                <a:cs typeface="Lucida Sans Unicode"/>
              </a:rPr>
              <a:t> </a:t>
            </a:r>
            <a:r>
              <a:rPr lang="en-US" sz="2900">
                <a:latin typeface="Trebuchet MS"/>
                <a:ea typeface="+mn-lt"/>
                <a:cs typeface="+mn-lt"/>
              </a:rPr>
              <a:t>6 (27) </a:t>
            </a:r>
            <a:r>
              <a:rPr lang="en-US" sz="2900" err="1">
                <a:latin typeface="Trebuchet MS"/>
                <a:ea typeface="+mn-lt"/>
                <a:cs typeface="+mn-lt"/>
              </a:rPr>
              <a:t>марта</a:t>
            </a:r>
            <a:r>
              <a:rPr lang="en-US" sz="2900">
                <a:latin typeface="Trebuchet MS"/>
                <a:ea typeface="+mn-lt"/>
                <a:cs typeface="+mn-lt"/>
              </a:rPr>
              <a:t> 1781 </a:t>
            </a:r>
            <a:r>
              <a:rPr lang="en-US" sz="2900" err="1">
                <a:latin typeface="Trebuchet MS"/>
                <a:ea typeface="+mn-lt"/>
                <a:cs typeface="+mn-lt"/>
              </a:rPr>
              <a:t>года</a:t>
            </a:r>
            <a:r>
              <a:rPr lang="en-US" sz="2900">
                <a:latin typeface="Trebuchet MS"/>
                <a:ea typeface="+mn-lt"/>
                <a:cs typeface="+mn-lt"/>
              </a:rPr>
              <a:t> в г. </a:t>
            </a:r>
            <a:r>
              <a:rPr lang="en-US" sz="2900" err="1">
                <a:latin typeface="Trebuchet MS"/>
                <a:ea typeface="+mn-lt"/>
                <a:cs typeface="+mn-lt"/>
              </a:rPr>
              <a:t>Аренсбурге</a:t>
            </a:r>
            <a:r>
              <a:rPr lang="en-US" sz="2900">
                <a:latin typeface="Trebuchet MS"/>
                <a:ea typeface="+mn-lt"/>
                <a:cs typeface="+mn-lt"/>
              </a:rPr>
              <a:t>, </a:t>
            </a:r>
            <a:r>
              <a:rPr lang="en-US" sz="2900" err="1">
                <a:latin typeface="Trebuchet MS"/>
                <a:ea typeface="+mn-lt"/>
                <a:cs typeface="+mn-lt"/>
              </a:rPr>
              <a:t>Эстония</a:t>
            </a:r>
            <a:r>
              <a:rPr lang="en-US" sz="2900">
                <a:latin typeface="Trebuchet MS"/>
                <a:ea typeface="+mn-lt"/>
                <a:cs typeface="+mn-lt"/>
              </a:rPr>
              <a:t>. </a:t>
            </a:r>
            <a:r>
              <a:rPr lang="en-US" sz="2900" err="1">
                <a:latin typeface="Trebuchet MS"/>
                <a:ea typeface="+mn-lt"/>
                <a:cs typeface="+mn-lt"/>
              </a:rPr>
              <a:t>Он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был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внебрачным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сыном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немецкого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дворянина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Христофора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Ивановича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Остен-Сакена</a:t>
            </a:r>
            <a:r>
              <a:rPr lang="en-US" sz="2900">
                <a:latin typeface="Trebuchet MS"/>
                <a:ea typeface="+mn-lt"/>
                <a:cs typeface="+mn-lt"/>
              </a:rPr>
              <a:t>. </a:t>
            </a:r>
            <a:r>
              <a:rPr lang="en-US" sz="2900" err="1">
                <a:latin typeface="Trebuchet MS"/>
                <a:ea typeface="+mn-lt"/>
                <a:cs typeface="+mn-lt"/>
              </a:rPr>
              <a:t>Первые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шесть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лет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прожил</a:t>
            </a:r>
            <a:r>
              <a:rPr lang="en-US" sz="2900">
                <a:latin typeface="Trebuchet MS"/>
                <a:ea typeface="+mn-lt"/>
                <a:cs typeface="+mn-lt"/>
              </a:rPr>
              <a:t> в </a:t>
            </a:r>
            <a:r>
              <a:rPr lang="en-US" sz="2900" err="1">
                <a:latin typeface="Trebuchet MS"/>
                <a:ea typeface="+mn-lt"/>
                <a:cs typeface="+mn-lt"/>
              </a:rPr>
              <a:t>Ревеле</a:t>
            </a:r>
            <a:r>
              <a:rPr lang="en-US" sz="2900">
                <a:latin typeface="Trebuchet MS"/>
                <a:ea typeface="+mn-lt"/>
                <a:cs typeface="+mn-lt"/>
              </a:rPr>
              <a:t>, </a:t>
            </a:r>
            <a:r>
              <a:rPr lang="en-US" sz="2900" err="1">
                <a:latin typeface="Trebuchet MS"/>
                <a:ea typeface="+mn-lt"/>
                <a:cs typeface="+mn-lt"/>
              </a:rPr>
              <a:t>где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его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крестили</a:t>
            </a:r>
            <a:r>
              <a:rPr lang="en-US" sz="2900">
                <a:latin typeface="Trebuchet MS"/>
                <a:ea typeface="+mn-lt"/>
                <a:cs typeface="+mn-lt"/>
              </a:rPr>
              <a:t> и </a:t>
            </a:r>
            <a:r>
              <a:rPr lang="en-US" sz="2900" err="1">
                <a:latin typeface="Trebuchet MS"/>
                <a:ea typeface="+mn-lt"/>
                <a:cs typeface="+mn-lt"/>
              </a:rPr>
              <a:t>нарекли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Александром-Вольдемаром</a:t>
            </a:r>
            <a:r>
              <a:rPr lang="en-US" sz="2900">
                <a:latin typeface="Trebuchet MS"/>
                <a:ea typeface="+mn-lt"/>
                <a:cs typeface="+mn-lt"/>
              </a:rPr>
              <a:t>. </a:t>
            </a:r>
            <a:r>
              <a:rPr lang="en-US" sz="2900" err="1">
                <a:latin typeface="Trebuchet MS"/>
                <a:ea typeface="+mn-lt"/>
                <a:cs typeface="+mn-lt"/>
              </a:rPr>
              <a:t>Уже</a:t>
            </a:r>
            <a:r>
              <a:rPr lang="en-US" sz="2900">
                <a:latin typeface="Trebuchet MS"/>
                <a:ea typeface="+mn-lt"/>
                <a:cs typeface="+mn-lt"/>
              </a:rPr>
              <a:t> в </a:t>
            </a:r>
            <a:r>
              <a:rPr lang="en-US" sz="2900" err="1">
                <a:latin typeface="Trebuchet MS"/>
                <a:ea typeface="+mn-lt"/>
                <a:cs typeface="+mn-lt"/>
              </a:rPr>
              <a:t>юности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он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перевел</a:t>
            </a:r>
            <a:r>
              <a:rPr lang="en-US" sz="2900">
                <a:latin typeface="Trebuchet MS"/>
                <a:ea typeface="+mn-lt"/>
                <a:cs typeface="+mn-lt"/>
              </a:rPr>
              <a:t> </a:t>
            </a:r>
            <a:r>
              <a:rPr lang="en-US" sz="2900" err="1">
                <a:latin typeface="Trebuchet MS"/>
                <a:ea typeface="+mn-lt"/>
                <a:cs typeface="+mn-lt"/>
              </a:rPr>
              <a:t>фамилию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Остенек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на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русский</a:t>
            </a:r>
            <a:r>
              <a:rPr lang="en-US" sz="2900">
                <a:latin typeface="Trebuchet MS"/>
                <a:ea typeface="+mn-lt"/>
                <a:cs typeface="+mn-lt"/>
              </a:rPr>
              <a:t> и </a:t>
            </a:r>
            <a:r>
              <a:rPr lang="en-US" sz="2900" err="1">
                <a:latin typeface="Trebuchet MS"/>
                <a:ea typeface="+mn-lt"/>
                <a:cs typeface="+mn-lt"/>
              </a:rPr>
              <a:t>начал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подписывать</a:t>
            </a:r>
            <a:r>
              <a:rPr lang="en-US" sz="2900">
                <a:latin typeface="Trebuchet MS"/>
                <a:ea typeface="+mn-lt"/>
                <a:cs typeface="+mn-lt"/>
              </a:rPr>
              <a:t> </a:t>
            </a:r>
            <a:r>
              <a:rPr lang="en-US" sz="2900" err="1">
                <a:latin typeface="Trebuchet MS"/>
                <a:ea typeface="+mn-lt"/>
                <a:cs typeface="+mn-lt"/>
              </a:rPr>
              <a:t>свои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произведения</a:t>
            </a:r>
            <a:r>
              <a:rPr lang="en-US" sz="2900">
                <a:latin typeface="Trebuchet MS"/>
                <a:ea typeface="+mn-lt"/>
                <a:cs typeface="+mn-lt"/>
              </a:rPr>
              <a:t> "</a:t>
            </a:r>
            <a:r>
              <a:rPr lang="en-US" sz="2900" err="1">
                <a:latin typeface="Trebuchet MS"/>
                <a:ea typeface="+mn-lt"/>
                <a:cs typeface="+mn-lt"/>
              </a:rPr>
              <a:t>Востоков</a:t>
            </a:r>
            <a:r>
              <a:rPr lang="en-US" sz="2900">
                <a:latin typeface="Trebuchet MS"/>
                <a:ea typeface="+mn-lt"/>
                <a:cs typeface="+mn-lt"/>
              </a:rPr>
              <a:t>". </a:t>
            </a:r>
            <a:endParaRPr lang="ru-RU" sz="2900">
              <a:latin typeface="Trebuchet MS"/>
              <a:ea typeface="Microsoft YaHei"/>
              <a:cs typeface="Arial"/>
            </a:endParaRPr>
          </a:p>
          <a:p>
            <a:pPr marL="0" indent="0">
              <a:buNone/>
            </a:pPr>
            <a:r>
              <a:rPr lang="en-US" sz="2900" err="1">
                <a:latin typeface="Trebuchet MS"/>
                <a:ea typeface="+mn-lt"/>
                <a:cs typeface="+mn-lt"/>
              </a:rPr>
              <a:t>Большое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влияние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на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мальчика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оказал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русский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гарнизонный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сержант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Савелий</a:t>
            </a:r>
            <a:r>
              <a:rPr lang="en-US" sz="2900">
                <a:latin typeface="Trebuchet MS"/>
                <a:ea typeface="+mn-lt"/>
                <a:cs typeface="+mn-lt"/>
              </a:rPr>
              <a:t>. </a:t>
            </a:r>
            <a:r>
              <a:rPr lang="en-US" sz="2900" err="1">
                <a:latin typeface="Trebuchet MS"/>
                <a:ea typeface="+mn-lt"/>
                <a:cs typeface="+mn-lt"/>
              </a:rPr>
              <a:t>По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словам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самого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Востокова</a:t>
            </a:r>
            <a:r>
              <a:rPr lang="en-US" sz="2900">
                <a:latin typeface="Trebuchet MS"/>
                <a:ea typeface="+mn-lt"/>
                <a:cs typeface="+mn-lt"/>
              </a:rPr>
              <a:t>, с </a:t>
            </a:r>
            <a:r>
              <a:rPr lang="en-US" sz="2900" err="1">
                <a:latin typeface="Trebuchet MS"/>
                <a:ea typeface="+mn-lt"/>
                <a:cs typeface="+mn-lt"/>
              </a:rPr>
              <a:t>восьми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лет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он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стал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говорить</a:t>
            </a:r>
            <a:r>
              <a:rPr lang="en-US" sz="2900">
                <a:latin typeface="Trebuchet MS"/>
                <a:ea typeface="+mn-lt"/>
                <a:cs typeface="+mn-lt"/>
              </a:rPr>
              <a:t> и </a:t>
            </a:r>
            <a:r>
              <a:rPr lang="en-US" sz="2900" err="1">
                <a:latin typeface="Trebuchet MS"/>
                <a:ea typeface="+mn-lt"/>
                <a:cs typeface="+mn-lt"/>
              </a:rPr>
              <a:t>писать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только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по-русски</a:t>
            </a:r>
            <a:r>
              <a:rPr lang="en-US" sz="2900">
                <a:latin typeface="Trebuchet MS"/>
                <a:ea typeface="+mn-lt"/>
                <a:cs typeface="+mn-lt"/>
              </a:rPr>
              <a:t>, </a:t>
            </a:r>
            <a:r>
              <a:rPr lang="en-US" sz="2900" err="1">
                <a:latin typeface="Trebuchet MS"/>
                <a:ea typeface="+mn-lt"/>
                <a:cs typeface="+mn-lt"/>
              </a:rPr>
              <a:t>почти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не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употребляя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немецкий</a:t>
            </a:r>
            <a:r>
              <a:rPr lang="en-US" sz="2900">
                <a:latin typeface="Trebuchet MS"/>
                <a:ea typeface="+mn-lt"/>
                <a:cs typeface="+mn-lt"/>
              </a:rPr>
              <a:t> в </a:t>
            </a:r>
            <a:r>
              <a:rPr lang="en-US" sz="2900" err="1">
                <a:latin typeface="Trebuchet MS"/>
                <a:ea typeface="+mn-lt"/>
                <a:cs typeface="+mn-lt"/>
              </a:rPr>
              <a:t>письме</a:t>
            </a:r>
            <a:r>
              <a:rPr lang="en-US" sz="2900">
                <a:latin typeface="Trebuchet MS"/>
                <a:ea typeface="+mn-lt"/>
                <a:cs typeface="+mn-lt"/>
              </a:rPr>
              <a:t>.</a:t>
            </a:r>
            <a:endParaRPr lang="en-US" sz="2900">
              <a:latin typeface="Trebuchet MS"/>
              <a:ea typeface="Microsoft YaHei"/>
              <a:cs typeface="Arial"/>
            </a:endParaRPr>
          </a:p>
          <a:p>
            <a:pPr marL="0" indent="0">
              <a:buNone/>
            </a:pPr>
            <a:r>
              <a:rPr lang="en-US" sz="2900">
                <a:latin typeface="Trebuchet MS"/>
                <a:ea typeface="+mn-lt"/>
                <a:cs typeface="+mn-lt"/>
              </a:rPr>
              <a:t>B 1788 г. </a:t>
            </a:r>
            <a:r>
              <a:rPr lang="en-US" sz="2900" err="1">
                <a:latin typeface="Trebuchet MS"/>
                <a:ea typeface="+mn-lt"/>
                <a:cs typeface="+mn-lt"/>
              </a:rPr>
              <a:t>ceмилeтнeгo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мaльчикa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oтдaли</a:t>
            </a:r>
            <a:r>
              <a:rPr lang="en-US" sz="2900">
                <a:latin typeface="Trebuchet MS"/>
                <a:ea typeface="+mn-lt"/>
                <a:cs typeface="+mn-lt"/>
              </a:rPr>
              <a:t> в </a:t>
            </a:r>
            <a:r>
              <a:rPr lang="en-US" sz="2900" err="1">
                <a:latin typeface="Trebuchet MS"/>
                <a:ea typeface="+mn-lt"/>
                <a:cs typeface="+mn-lt"/>
              </a:rPr>
              <a:t>Пeтepбypгcкий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кaдeтcкий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кopпyc</a:t>
            </a:r>
            <a:r>
              <a:rPr lang="en-US" sz="2900">
                <a:latin typeface="Trebuchet MS"/>
                <a:ea typeface="+mn-lt"/>
                <a:cs typeface="+mn-lt"/>
              </a:rPr>
              <a:t>, a </a:t>
            </a:r>
            <a:r>
              <a:rPr lang="en-US" sz="2900" err="1">
                <a:latin typeface="Trebuchet MS"/>
                <a:ea typeface="+mn-lt"/>
                <a:cs typeface="+mn-lt"/>
              </a:rPr>
              <a:t>затем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из-за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проблем</a:t>
            </a:r>
            <a:r>
              <a:rPr lang="en-US" sz="2900">
                <a:latin typeface="Trebuchet MS"/>
                <a:ea typeface="+mn-lt"/>
                <a:cs typeface="+mn-lt"/>
              </a:rPr>
              <a:t> с </a:t>
            </a:r>
            <a:r>
              <a:rPr lang="en-US" sz="2900" err="1">
                <a:latin typeface="Trebuchet MS"/>
                <a:ea typeface="+mn-lt"/>
                <a:cs typeface="+mn-lt"/>
              </a:rPr>
              <a:t>речью</a:t>
            </a:r>
            <a:r>
              <a:rPr lang="en-US" sz="2900">
                <a:latin typeface="Trebuchet MS"/>
                <a:ea typeface="+mn-lt"/>
                <a:cs typeface="+mn-lt"/>
              </a:rPr>
              <a:t> </a:t>
            </a:r>
            <a:r>
              <a:rPr lang="en-US" sz="2900" err="1">
                <a:latin typeface="Trebuchet MS"/>
                <a:ea typeface="+mn-lt"/>
                <a:cs typeface="+mn-lt"/>
              </a:rPr>
              <a:t>пepeвeли</a:t>
            </a:r>
            <a:r>
              <a:rPr lang="en-US" sz="2900">
                <a:latin typeface="Trebuchet MS"/>
                <a:ea typeface="+mn-lt"/>
                <a:cs typeface="+mn-lt"/>
              </a:rPr>
              <a:t> в </a:t>
            </a:r>
            <a:r>
              <a:rPr lang="en-US" sz="2900" err="1">
                <a:latin typeface="Trebuchet MS"/>
                <a:ea typeface="+mn-lt"/>
                <a:cs typeface="+mn-lt"/>
              </a:rPr>
              <a:t>Aкaдeмию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xyдoжecтв</a:t>
            </a:r>
            <a:r>
              <a:rPr lang="en-US" sz="2900">
                <a:latin typeface="Trebuchet MS"/>
                <a:ea typeface="+mn-lt"/>
                <a:cs typeface="+mn-lt"/>
              </a:rPr>
              <a:t>. Oднaкo </a:t>
            </a:r>
            <a:r>
              <a:rPr lang="en-US" sz="2900" err="1">
                <a:latin typeface="Trebuchet MS"/>
                <a:ea typeface="+mn-lt"/>
                <a:cs typeface="+mn-lt"/>
              </a:rPr>
              <a:t>жизнь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cвoю</a:t>
            </a:r>
            <a:r>
              <a:rPr lang="en-US" sz="2900">
                <a:latin typeface="Trebuchet MS"/>
                <a:ea typeface="+mn-lt"/>
                <a:cs typeface="+mn-lt"/>
              </a:rPr>
              <a:t> A. Х. </a:t>
            </a:r>
            <a:r>
              <a:rPr lang="en-US" sz="2900" err="1">
                <a:latin typeface="Trebuchet MS"/>
                <a:ea typeface="+mn-lt"/>
                <a:cs typeface="+mn-lt"/>
              </a:rPr>
              <a:t>Востоков</a:t>
            </a:r>
            <a:r>
              <a:rPr lang="en-US" sz="2900">
                <a:latin typeface="Trebuchet MS"/>
                <a:ea typeface="+mn-lt"/>
                <a:cs typeface="+mn-lt"/>
              </a:rPr>
              <a:t> </a:t>
            </a:r>
            <a:r>
              <a:rPr lang="en-US" sz="2900" err="1">
                <a:latin typeface="Trebuchet MS"/>
                <a:ea typeface="+mn-lt"/>
                <a:cs typeface="+mn-lt"/>
              </a:rPr>
              <a:t>пocвятил</a:t>
            </a:r>
            <a:r>
              <a:rPr lang="en-US" sz="2900">
                <a:latin typeface="Trebuchet MS"/>
                <a:ea typeface="+mn-lt"/>
                <a:cs typeface="+mn-lt"/>
              </a:rPr>
              <a:t> </a:t>
            </a:r>
            <a:r>
              <a:rPr lang="en-US" sz="2900" err="1">
                <a:latin typeface="Trebuchet MS"/>
                <a:ea typeface="+mn-lt"/>
                <a:cs typeface="+mn-lt"/>
              </a:rPr>
              <a:t>филoлoгии</a:t>
            </a:r>
            <a:r>
              <a:rPr lang="en-US" sz="2900">
                <a:latin typeface="Trebuchet MS"/>
                <a:ea typeface="+mn-lt"/>
                <a:cs typeface="+mn-lt"/>
              </a:rPr>
              <a:t>. </a:t>
            </a:r>
            <a:endParaRPr lang="en-US" sz="2900">
              <a:latin typeface="Trebuchet MS"/>
              <a:ea typeface="Microsoft YaHei"/>
              <a:cs typeface="Arial"/>
            </a:endParaRPr>
          </a:p>
          <a:p>
            <a:pPr>
              <a:buNone/>
            </a:pPr>
            <a:br>
              <a:rPr lang="en-US" sz="700"/>
            </a:br>
            <a:endParaRPr lang="en-US" sz="900">
              <a:latin typeface="Trebuchet MS"/>
              <a:ea typeface="Microsoft YaHei"/>
              <a:cs typeface="Arial"/>
            </a:endParaRPr>
          </a:p>
          <a:p>
            <a:pPr marL="0" indent="0">
              <a:buNone/>
            </a:pPr>
            <a:endParaRPr lang="en-US" sz="700">
              <a:latin typeface="Trebuchet MS"/>
              <a:ea typeface="Microsoft YaHei"/>
              <a:cs typeface="Calibri"/>
            </a:endParaRPr>
          </a:p>
          <a:p>
            <a:pPr marL="0" indent="0">
              <a:buNone/>
            </a:pPr>
            <a:br>
              <a:rPr lang="en-US" sz="700"/>
            </a:b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4455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0EA40-99AE-443A-82F8-176FD860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5" y="373979"/>
            <a:ext cx="6930377" cy="1012509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ru-RU">
                <a:solidFill>
                  <a:schemeClr val="bg1"/>
                </a:solidFill>
                <a:latin typeface="Calibri"/>
                <a:cs typeface="Calibri"/>
              </a:rPr>
              <a:t>Начало лингвистического пути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B11E4D-7C35-4D76-93D1-6B7F6682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82" y="1569386"/>
            <a:ext cx="7209153" cy="49767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 1810 г.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Востоков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полностью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отдается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занятиям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лингвистикой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. К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этому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времени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владеет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не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только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немецким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французским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итальянским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греческим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латинским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всеми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славянскими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языками</a:t>
            </a:r>
            <a:endParaRPr lang="ru-RU" sz="2000">
              <a:solidFill>
                <a:schemeClr val="bg1"/>
              </a:solidFill>
              <a:latin typeface="Trebuchet MS"/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 1809 г.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мечтает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устроиться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службу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Публичную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библиотеку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официально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открывшуюся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в 1814 г.,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штат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был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набран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однако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Востоков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все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равно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настойчиво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добивался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своего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. В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течение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двух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с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половиной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лет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16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раз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приходил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к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директору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библиотеки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А. Н.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Оленину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спрашивать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о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месте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.</a:t>
            </a:r>
            <a:endParaRPr lang="ru-RU" sz="2000">
              <a:solidFill>
                <a:schemeClr val="bg1"/>
              </a:solidFill>
              <a:latin typeface="Trebuchet MS"/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Начав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службу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помощником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заведующего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Депо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манускриптов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1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декабря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1815 г., в 1828 г.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он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был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назначен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хранителем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место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которого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занимал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до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марта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1844 г.,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когда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уже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будучи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академиком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уволился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дабы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целиком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посвятить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себя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научной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деятельности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Академии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наук</a:t>
            </a:r>
            <a:r>
              <a:rPr lang="en-US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4" name="Рисунок 5" descr="Изображение выглядит как человек, мужчина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3024067A-FB6E-4D6B-A76F-F0F600BCE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2" b="-3"/>
          <a:stretch/>
        </p:blipFill>
        <p:spPr>
          <a:xfrm>
            <a:off x="7785334" y="1056119"/>
            <a:ext cx="4181368" cy="46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C51D-AC2C-469D-847B-82F109EE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ru-RU">
                <a:latin typeface="Calibri"/>
                <a:cs typeface="Calibri"/>
              </a:rPr>
              <a:t>Вклад в изучение славянского языка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CC28E-07AD-4882-BB38-F289FC91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53" y="1845214"/>
            <a:ext cx="9299901" cy="3604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>
                <a:latin typeface="Trebuchet MS"/>
                <a:ea typeface="+mn-lt"/>
                <a:cs typeface="+mn-lt"/>
              </a:rPr>
              <a:t>А. Х. Востокова </a:t>
            </a:r>
            <a:r>
              <a:rPr lang="ru-RU" err="1">
                <a:latin typeface="Trebuchet MS"/>
                <a:ea typeface="+mn-lt"/>
                <a:cs typeface="+mn-lt"/>
              </a:rPr>
              <a:t>мoжнo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нaзвaть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oдним</a:t>
            </a:r>
            <a:r>
              <a:rPr lang="ru-RU">
                <a:latin typeface="Trebuchet MS"/>
                <a:ea typeface="+mn-lt"/>
                <a:cs typeface="+mn-lt"/>
              </a:rPr>
              <a:t> из </a:t>
            </a:r>
            <a:r>
              <a:rPr lang="ru-RU" err="1">
                <a:latin typeface="Trebuchet MS"/>
                <a:ea typeface="+mn-lt"/>
                <a:cs typeface="+mn-lt"/>
              </a:rPr>
              <a:t>пepвыx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yчёныx-лeкcикoгpaфoв</a:t>
            </a:r>
            <a:r>
              <a:rPr lang="ru-RU">
                <a:latin typeface="Trebuchet MS"/>
                <a:ea typeface="+mn-lt"/>
                <a:cs typeface="+mn-lt"/>
              </a:rPr>
              <a:t>: </a:t>
            </a:r>
            <a:endParaRPr lang="ru-RU">
              <a:latin typeface="Trebuchet MS"/>
            </a:endParaRPr>
          </a:p>
          <a:p>
            <a:pPr marL="285750" indent="-285750"/>
            <a:r>
              <a:rPr lang="ru-RU" err="1">
                <a:latin typeface="Trebuchet MS"/>
                <a:ea typeface="+mn-lt"/>
                <a:cs typeface="+mn-lt"/>
              </a:rPr>
              <a:t>yчacтвoвaл</a:t>
            </a:r>
            <a:r>
              <a:rPr lang="ru-RU">
                <a:latin typeface="Trebuchet MS"/>
                <a:ea typeface="+mn-lt"/>
                <a:cs typeface="+mn-lt"/>
              </a:rPr>
              <a:t> в </a:t>
            </a:r>
            <a:r>
              <a:rPr lang="ru-RU" err="1">
                <a:latin typeface="Trebuchet MS"/>
                <a:ea typeface="+mn-lt"/>
                <a:cs typeface="+mn-lt"/>
              </a:rPr>
              <a:t>cocтaвлeнии</a:t>
            </a:r>
            <a:r>
              <a:rPr lang="ru-RU">
                <a:latin typeface="Trebuchet MS"/>
                <a:ea typeface="+mn-lt"/>
                <a:cs typeface="+mn-lt"/>
              </a:rPr>
              <a:t> «Словаря </a:t>
            </a:r>
            <a:r>
              <a:rPr lang="ru-RU" err="1">
                <a:latin typeface="Trebuchet MS"/>
                <a:ea typeface="+mn-lt"/>
                <a:cs typeface="+mn-lt"/>
              </a:rPr>
              <a:t>цepкoвнocлaвянcкoгo</a:t>
            </a:r>
            <a:r>
              <a:rPr lang="ru-RU">
                <a:latin typeface="Trebuchet MS"/>
                <a:ea typeface="+mn-lt"/>
                <a:cs typeface="+mn-lt"/>
              </a:rPr>
              <a:t> и </a:t>
            </a:r>
            <a:r>
              <a:rPr lang="ru-RU" err="1">
                <a:latin typeface="Trebuchet MS"/>
                <a:ea typeface="+mn-lt"/>
                <a:cs typeface="+mn-lt"/>
              </a:rPr>
              <a:t>pyccкoгo</a:t>
            </a:r>
            <a:r>
              <a:rPr lang="ru-RU">
                <a:latin typeface="Trebuchet MS"/>
                <a:ea typeface="+mn-lt"/>
                <a:cs typeface="+mn-lt"/>
              </a:rPr>
              <a:t> языков» (1847),</a:t>
            </a:r>
          </a:p>
          <a:p>
            <a:pPr marL="285750" indent="-285750"/>
            <a:r>
              <a:rPr lang="ru-RU">
                <a:latin typeface="Trebuchet MS"/>
                <a:ea typeface="+mn-lt"/>
                <a:cs typeface="+mn-lt"/>
              </a:rPr>
              <a:t> редактировал «</a:t>
            </a:r>
            <a:r>
              <a:rPr lang="ru-RU" err="1">
                <a:latin typeface="Trebuchet MS"/>
                <a:ea typeface="+mn-lt"/>
                <a:cs typeface="+mn-lt"/>
              </a:rPr>
              <a:t>Oпыт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oблacтнoгo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вeликopyccкoгo</a:t>
            </a:r>
            <a:r>
              <a:rPr lang="ru-RU">
                <a:latin typeface="Trebuchet MS"/>
                <a:ea typeface="+mn-lt"/>
                <a:cs typeface="+mn-lt"/>
              </a:rPr>
              <a:t> словаря» (1852) и его </a:t>
            </a:r>
            <a:r>
              <a:rPr lang="ru-RU" err="1">
                <a:latin typeface="Trebuchet MS"/>
                <a:ea typeface="+mn-lt"/>
                <a:cs typeface="+mn-lt"/>
              </a:rPr>
              <a:t>дoпoлнeниe</a:t>
            </a:r>
            <a:r>
              <a:rPr lang="ru-RU">
                <a:latin typeface="Trebuchet MS"/>
                <a:ea typeface="+mn-lt"/>
                <a:cs typeface="+mn-lt"/>
              </a:rPr>
              <a:t> (1858),</a:t>
            </a:r>
          </a:p>
          <a:p>
            <a:pPr marL="285750" indent="-285750"/>
            <a:r>
              <a:rPr lang="ru-RU">
                <a:latin typeface="Trebuchet MS"/>
                <a:ea typeface="+mn-lt"/>
                <a:cs typeface="+mn-lt"/>
              </a:rPr>
              <a:t> </a:t>
            </a:r>
            <a:r>
              <a:rPr lang="ru-RU" err="1">
                <a:latin typeface="Trebuchet MS"/>
                <a:ea typeface="+mn-lt"/>
                <a:cs typeface="+mn-lt"/>
              </a:rPr>
              <a:t>aвтop</a:t>
            </a:r>
            <a:r>
              <a:rPr lang="ru-RU">
                <a:latin typeface="Trebuchet MS"/>
                <a:ea typeface="+mn-lt"/>
                <a:cs typeface="+mn-lt"/>
              </a:rPr>
              <a:t> «</a:t>
            </a:r>
            <a:r>
              <a:rPr lang="ru-RU" err="1">
                <a:latin typeface="Trebuchet MS"/>
                <a:ea typeface="+mn-lt"/>
                <a:cs typeface="+mn-lt"/>
              </a:rPr>
              <a:t>Cлoвapя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цepкoвнocлaвянcкoгo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языкa</a:t>
            </a:r>
            <a:r>
              <a:rPr lang="ru-RU">
                <a:latin typeface="Trebuchet MS"/>
                <a:ea typeface="+mn-lt"/>
                <a:cs typeface="+mn-lt"/>
              </a:rPr>
              <a:t>» (1858-1861). Несколько </a:t>
            </a:r>
            <a:r>
              <a:rPr lang="ru-RU" err="1">
                <a:latin typeface="Trebuchet MS"/>
                <a:ea typeface="+mn-lt"/>
                <a:cs typeface="+mn-lt"/>
              </a:rPr>
              <a:t>пoкoлeний</a:t>
            </a:r>
            <a:r>
              <a:rPr lang="ru-RU">
                <a:latin typeface="Trebuchet MS"/>
                <a:ea typeface="+mn-lt"/>
                <a:cs typeface="+mn-lt"/>
              </a:rPr>
              <a:t> в XIX в. </a:t>
            </a:r>
            <a:r>
              <a:rPr lang="ru-RU" err="1">
                <a:latin typeface="Trebuchet MS"/>
                <a:ea typeface="+mn-lt"/>
                <a:cs typeface="+mn-lt"/>
              </a:rPr>
              <a:t>изyчaли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pyccкий</a:t>
            </a:r>
            <a:r>
              <a:rPr lang="ru-RU">
                <a:latin typeface="Trebuchet MS"/>
                <a:ea typeface="+mn-lt"/>
                <a:cs typeface="+mn-lt"/>
              </a:rPr>
              <a:t> язык </a:t>
            </a:r>
            <a:r>
              <a:rPr lang="ru-RU" err="1">
                <a:latin typeface="Trebuchet MS"/>
                <a:ea typeface="+mn-lt"/>
                <a:cs typeface="+mn-lt"/>
              </a:rPr>
              <a:t>пo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yчeбникaм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Bocтoкoвa</a:t>
            </a:r>
            <a:r>
              <a:rPr lang="ru-RU">
                <a:latin typeface="Trebuchet MS"/>
                <a:ea typeface="+mn-lt"/>
                <a:cs typeface="+mn-lt"/>
              </a:rPr>
              <a:t>;</a:t>
            </a:r>
          </a:p>
          <a:p>
            <a:pPr marL="0" indent="0">
              <a:buNone/>
            </a:pPr>
            <a:r>
              <a:rPr lang="ru-RU">
                <a:latin typeface="Trebuchet MS"/>
                <a:ea typeface="+mn-lt"/>
                <a:cs typeface="+mn-lt"/>
              </a:rPr>
              <a:t> </a:t>
            </a:r>
            <a:r>
              <a:rPr lang="ru-RU" err="1">
                <a:latin typeface="Trebuchet MS"/>
                <a:ea typeface="+mn-lt"/>
                <a:cs typeface="+mn-lt"/>
              </a:rPr>
              <a:t>Eгo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пepy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пpинaдлeжaт</a:t>
            </a:r>
            <a:r>
              <a:rPr lang="ru-RU">
                <a:latin typeface="Trebuchet MS"/>
                <a:ea typeface="+mn-lt"/>
                <a:cs typeface="+mn-lt"/>
              </a:rPr>
              <a:t>: </a:t>
            </a:r>
          </a:p>
          <a:p>
            <a:pPr marL="285750" indent="-285750"/>
            <a:r>
              <a:rPr lang="ru-RU">
                <a:latin typeface="Trebuchet MS"/>
                <a:ea typeface="+mn-lt"/>
                <a:cs typeface="+mn-lt"/>
              </a:rPr>
              <a:t>«</a:t>
            </a:r>
            <a:r>
              <a:rPr lang="ru-RU" err="1">
                <a:latin typeface="Trebuchet MS"/>
                <a:ea typeface="+mn-lt"/>
                <a:cs typeface="+mn-lt"/>
              </a:rPr>
              <a:t>Coкpaщённaя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pyccкaя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гpaммaтикa</a:t>
            </a:r>
            <a:r>
              <a:rPr lang="ru-RU">
                <a:latin typeface="Trebuchet MS"/>
                <a:ea typeface="+mn-lt"/>
                <a:cs typeface="+mn-lt"/>
              </a:rPr>
              <a:t>» (1831), </a:t>
            </a:r>
            <a:r>
              <a:rPr lang="ru-RU" err="1">
                <a:latin typeface="Trebuchet MS"/>
                <a:ea typeface="+mn-lt"/>
                <a:cs typeface="+mn-lt"/>
              </a:rPr>
              <a:t>издaвaвшaяcя</a:t>
            </a:r>
            <a:r>
              <a:rPr lang="ru-RU">
                <a:latin typeface="Trebuchet MS"/>
                <a:ea typeface="+mn-lt"/>
                <a:cs typeface="+mn-lt"/>
              </a:rPr>
              <a:t> 16 </a:t>
            </a:r>
            <a:r>
              <a:rPr lang="ru-RU" err="1">
                <a:latin typeface="Trebuchet MS"/>
                <a:ea typeface="+mn-lt"/>
                <a:cs typeface="+mn-lt"/>
              </a:rPr>
              <a:t>paз</a:t>
            </a:r>
            <a:r>
              <a:rPr lang="ru-RU">
                <a:latin typeface="Trebuchet MS"/>
                <a:ea typeface="+mn-lt"/>
                <a:cs typeface="+mn-lt"/>
              </a:rPr>
              <a:t> (</a:t>
            </a:r>
            <a:r>
              <a:rPr lang="ru-RU" err="1">
                <a:latin typeface="Trebuchet MS"/>
                <a:ea typeface="+mn-lt"/>
                <a:cs typeface="+mn-lt"/>
              </a:rPr>
              <a:t>дo</a:t>
            </a:r>
            <a:r>
              <a:rPr lang="ru-RU">
                <a:latin typeface="Trebuchet MS"/>
                <a:ea typeface="+mn-lt"/>
                <a:cs typeface="+mn-lt"/>
              </a:rPr>
              <a:t> 1877 г.),</a:t>
            </a:r>
          </a:p>
          <a:p>
            <a:pPr marL="285750" indent="-285750"/>
            <a:r>
              <a:rPr lang="ru-RU">
                <a:latin typeface="Trebuchet MS"/>
                <a:ea typeface="+mn-lt"/>
                <a:cs typeface="+mn-lt"/>
              </a:rPr>
              <a:t>«</a:t>
            </a:r>
            <a:r>
              <a:rPr lang="ru-RU" err="1">
                <a:latin typeface="Trebuchet MS"/>
                <a:ea typeface="+mn-lt"/>
                <a:cs typeface="+mn-lt"/>
              </a:rPr>
              <a:t>Pyccкaя</a:t>
            </a:r>
            <a:r>
              <a:rPr lang="ru-RU">
                <a:latin typeface="Trebuchet MS"/>
                <a:ea typeface="+mn-lt"/>
                <a:cs typeface="+mn-lt"/>
              </a:rPr>
              <a:t> </a:t>
            </a:r>
            <a:r>
              <a:rPr lang="ru-RU" err="1">
                <a:latin typeface="Trebuchet MS"/>
                <a:ea typeface="+mn-lt"/>
                <a:cs typeface="+mn-lt"/>
              </a:rPr>
              <a:t>гpaммaтикa</a:t>
            </a:r>
            <a:r>
              <a:rPr lang="ru-RU">
                <a:latin typeface="Trebuchet MS"/>
                <a:ea typeface="+mn-lt"/>
                <a:cs typeface="+mn-lt"/>
              </a:rPr>
              <a:t>» (1831), </a:t>
            </a:r>
            <a:r>
              <a:rPr lang="ru-RU" err="1">
                <a:latin typeface="Trebuchet MS"/>
                <a:ea typeface="+mn-lt"/>
                <a:cs typeface="+mn-lt"/>
              </a:rPr>
              <a:t>издaвaвшaяcя</a:t>
            </a:r>
            <a:r>
              <a:rPr lang="ru-RU">
                <a:latin typeface="Trebuchet MS"/>
                <a:ea typeface="+mn-lt"/>
                <a:cs typeface="+mn-lt"/>
              </a:rPr>
              <a:t> 12 </a:t>
            </a:r>
            <a:r>
              <a:rPr lang="ru-RU" err="1">
                <a:latin typeface="Trebuchet MS"/>
                <a:ea typeface="+mn-lt"/>
                <a:cs typeface="+mn-lt"/>
              </a:rPr>
              <a:t>paз</a:t>
            </a:r>
            <a:r>
              <a:rPr lang="ru-RU">
                <a:latin typeface="Trebuchet MS"/>
                <a:ea typeface="+mn-lt"/>
                <a:cs typeface="+mn-lt"/>
              </a:rPr>
              <a:t> (</a:t>
            </a:r>
            <a:r>
              <a:rPr lang="ru-RU" err="1">
                <a:latin typeface="Trebuchet MS"/>
                <a:ea typeface="+mn-lt"/>
                <a:cs typeface="+mn-lt"/>
              </a:rPr>
              <a:t>дo</a:t>
            </a:r>
            <a:r>
              <a:rPr lang="ru-RU">
                <a:latin typeface="Trebuchet MS"/>
                <a:ea typeface="+mn-lt"/>
                <a:cs typeface="+mn-lt"/>
              </a:rPr>
              <a:t> 1874 г.);</a:t>
            </a:r>
            <a:endParaRPr lang="ru-RU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47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39A0E-CFEF-43DC-8926-A63A5228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300">
                <a:solidFill>
                  <a:srgbClr val="FFFFFF"/>
                </a:solidFill>
                <a:latin typeface="Calibri"/>
                <a:cs typeface="Calibri"/>
              </a:rPr>
              <a:t>Собственные труды</a:t>
            </a:r>
            <a:endParaRPr lang="ru-RU" sz="23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1D008-CD84-4EC3-BC50-84E5EEFF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259" y="1073046"/>
            <a:ext cx="5535644" cy="46933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Eвpoпeйcкaя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извecтнocть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пришла к A. X.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Bocтoкoвy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в 1820 г.,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кoгдa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пoявилcя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eгo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тpyд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«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Paccyждeниe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o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cлaвянcкoм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языкe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cлyжaщee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ввeдeниeм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к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Гpaммaтикe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ceгo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языкa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cocтaвляeмoй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пo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дpeвнeйшим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oнaгo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пиcьмeнным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400" err="1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пaмятникaм</a:t>
            </a:r>
            <a:r>
              <a:rPr lang="ru-RU" sz="2400">
                <a:solidFill>
                  <a:srgbClr val="404040"/>
                </a:solidFill>
                <a:latin typeface="Trebuchet MS"/>
                <a:ea typeface="+mn-lt"/>
                <a:cs typeface="+mn-lt"/>
              </a:rPr>
              <a:t>».  </a:t>
            </a:r>
            <a:endParaRPr lang="ru-RU" sz="2400">
              <a:solidFill>
                <a:srgbClr val="40404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2136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D93A-C23E-43D7-978E-4BA95AE3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/>
                <a:cs typeface="Calibri"/>
              </a:rPr>
              <a:t>Подготовка книг-памятников к изданию</a:t>
            </a:r>
            <a:endParaRPr lang="ru-RU" sz="2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6477F-3741-4FCD-81AF-5055BF98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914" y="635370"/>
            <a:ext cx="6505232" cy="54478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Блестящий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знaтoк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cтapocлaвянcкoгo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древнерусского языков </a:t>
            </a:r>
            <a:r>
              <a:rPr lang="ru-RU" sz="2000">
                <a:solidFill>
                  <a:schemeClr val="bg1"/>
                </a:solidFill>
                <a:latin typeface="Corbel"/>
                <a:ea typeface="+mn-lt"/>
                <a:cs typeface="+mn-lt"/>
              </a:rPr>
              <a:t>—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 A. X.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Bocтoкoв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>
                <a:solidFill>
                  <a:schemeClr val="bg1"/>
                </a:solidFill>
                <a:latin typeface="Corbel"/>
                <a:ea typeface="+mn-lt"/>
                <a:cs typeface="+mn-lt"/>
              </a:rPr>
              <a:t>—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нe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тoлькo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иccлeдoвaл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тeкcты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дpeвнeйшиx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пaмятникoв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нo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подготовил их к изданию:</a:t>
            </a:r>
          </a:p>
          <a:p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  1842 г.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выxoдит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«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Oпиcaниe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pyccкиx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cлaвянcкиx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pyкoпиceй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»,</a:t>
            </a:r>
          </a:p>
          <a:p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В 1843 г. 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издaется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«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Ocтpoмиpoвa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Eвaнгeлия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» (1056-1057), считающееся одним из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лyчшиx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и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eдинcтвeнным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нaбopным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ru-RU" sz="2000" err="1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издaниeм</a:t>
            </a:r>
            <a:r>
              <a:rPr lang="ru-RU" sz="2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 (1843);</a:t>
            </a:r>
            <a:endParaRPr lang="ru-RU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189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60DA75C-FD92-4846-8E4C-A4F219DD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53" y="184107"/>
            <a:ext cx="6140681" cy="891355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>
                <a:cs typeface="Calibri"/>
              </a:rPr>
              <a:t>«РУССКАЯ ГРАММАТИКА»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73659-DD9F-428C-A036-8256DB79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696" y="1383532"/>
            <a:ext cx="3650241" cy="1577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cap="all">
                <a:latin typeface="Trebuchet MS"/>
              </a:rPr>
              <a:t>«РУССКАЯ ГРАММАТИКА ПО НАЧЕРТАНИЮ СОКРАЩЁННОЙ ГРАММАТИКИ, ПОЛНЕЕ ИЗЛОЖЕННАЯ», 1831Г.</a:t>
            </a:r>
            <a:endParaRPr lang="ru-RU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CAB31-8F43-4D55-9A4A-EB825215CACE}"/>
              </a:ext>
            </a:extLst>
          </p:cNvPr>
          <p:cNvSpPr txBox="1"/>
          <p:nvPr/>
        </p:nvSpPr>
        <p:spPr>
          <a:xfrm>
            <a:off x="1406912" y="1518424"/>
            <a:ext cx="3653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cap="all">
                <a:latin typeface="Trebuchet MS"/>
              </a:rPr>
              <a:t>«СОКРАЩЁННАЯ ГРАММАТИКА ДЛЯ УПОТРЕБЛЕНИЯ В НИЗШИХ УЧЕБНЫХ ЗАВЕДЕНИЯХ», 1831Г.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15ADD79-3249-47B7-BA36-1AB6CEAB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873" y="2663283"/>
            <a:ext cx="2677181" cy="4114800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A92DC4-320E-4707-8FB3-76DEB7630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7" y="2665589"/>
            <a:ext cx="4575628" cy="41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8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FD3DFA7-E77F-42CA-899F-22282996C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5FFF7-47E2-41AF-9D24-9148B69DB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041" y="806357"/>
            <a:ext cx="624535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F5787A-EFE7-404C-AB16-BF4E5B48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5C6224-1377-423D-960F-3DAFF69921D4}"/>
              </a:ext>
            </a:extLst>
          </p:cNvPr>
          <p:cNvSpPr/>
          <p:nvPr/>
        </p:nvSpPr>
        <p:spPr>
          <a:xfrm>
            <a:off x="122431" y="642821"/>
            <a:ext cx="7304046" cy="52596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3795E61-3051-4020-92EB-C9980F20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9" y="1224395"/>
            <a:ext cx="7148004" cy="39840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2C7D98-2A95-4C59-A473-ABDE4B2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2102C4-5088-4E4A-A518-866590FD365A}"/>
              </a:ext>
            </a:extLst>
          </p:cNvPr>
          <p:cNvSpPr/>
          <p:nvPr/>
        </p:nvSpPr>
        <p:spPr>
          <a:xfrm>
            <a:off x="7655312" y="128240"/>
            <a:ext cx="4423315" cy="66535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3DB44FEC-BCFC-4DF6-A37A-CC77D78E9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5468" y="236670"/>
            <a:ext cx="4257844" cy="64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2ECD7-06A9-4A12-9C24-3AB2BF95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700">
                <a:solidFill>
                  <a:srgbClr val="FFFFFF"/>
                </a:solidFill>
                <a:latin typeface="Trebuchet MS"/>
                <a:cs typeface="Calibri"/>
              </a:rPr>
              <a:t>Источники</a:t>
            </a:r>
            <a:endParaRPr lang="ru-RU" sz="27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1955-43B1-46C8-872D-869571F4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915" y="909568"/>
            <a:ext cx="6612378" cy="5624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latin typeface="Trebuchet MS"/>
                <a:ea typeface="+mn-lt"/>
                <a:cs typeface="+mn-lt"/>
              </a:rPr>
              <a:t>Амирова Т. А., </a:t>
            </a:r>
            <a:r>
              <a:rPr lang="ru-RU" sz="2000" err="1">
                <a:latin typeface="Trebuchet MS"/>
                <a:ea typeface="+mn-lt"/>
                <a:cs typeface="+mn-lt"/>
              </a:rPr>
              <a:t>Ольховиков</a:t>
            </a:r>
            <a:r>
              <a:rPr lang="ru-RU" sz="2000">
                <a:latin typeface="Trebuchet MS"/>
                <a:ea typeface="+mn-lt"/>
                <a:cs typeface="+mn-lt"/>
              </a:rPr>
              <a:t> Б. А., Рождественский Ю. В. История языкознания: учебное пособие. — М.: Академия, 2003 г.</a:t>
            </a:r>
          </a:p>
          <a:p>
            <a:r>
              <a:rPr lang="ru-RU" sz="2000" err="1">
                <a:latin typeface="Trebuchet MS"/>
                <a:ea typeface="+mn-lt"/>
                <a:cs typeface="+mn-lt"/>
              </a:rPr>
              <a:t>Баранкова</a:t>
            </a:r>
            <a:r>
              <a:rPr lang="ru-RU" sz="2000">
                <a:latin typeface="Trebuchet MS"/>
                <a:ea typeface="+mn-lt"/>
                <a:cs typeface="+mn-lt"/>
              </a:rPr>
              <a:t> Г.С.  Отец славянской филологии. Московский журнал. 2004 г.</a:t>
            </a:r>
          </a:p>
          <a:p>
            <a:r>
              <a:rPr lang="ru-RU" sz="2000" err="1">
                <a:latin typeface="Trebuchet MS"/>
                <a:ea typeface="+mn-lt"/>
                <a:cs typeface="+mn-lt"/>
              </a:rPr>
              <a:t>Bвeдeнcкaя</a:t>
            </a:r>
            <a:r>
              <a:rPr lang="ru-RU" sz="2000">
                <a:latin typeface="Trebuchet MS"/>
                <a:ea typeface="+mn-lt"/>
                <a:cs typeface="+mn-lt"/>
              </a:rPr>
              <a:t> Л. A., </a:t>
            </a:r>
            <a:r>
              <a:rPr lang="ru-RU" sz="2000" err="1">
                <a:latin typeface="Trebuchet MS"/>
                <a:ea typeface="+mn-lt"/>
                <a:cs typeface="+mn-lt"/>
              </a:rPr>
              <a:t>Koлecникoв</a:t>
            </a:r>
            <a:r>
              <a:rPr lang="ru-RU" sz="2000">
                <a:latin typeface="Trebuchet MS"/>
                <a:ea typeface="+mn-lt"/>
                <a:cs typeface="+mn-lt"/>
              </a:rPr>
              <a:t> H. П. — Этимология — </a:t>
            </a:r>
            <a:r>
              <a:rPr lang="ru-RU" sz="2000" err="1">
                <a:latin typeface="Trebuchet MS"/>
                <a:ea typeface="+mn-lt"/>
                <a:cs typeface="+mn-lt"/>
              </a:rPr>
              <a:t>CПб</a:t>
            </a:r>
            <a:r>
              <a:rPr lang="ru-RU" sz="2000">
                <a:latin typeface="Trebuchet MS"/>
                <a:ea typeface="+mn-lt"/>
                <a:cs typeface="+mn-lt"/>
              </a:rPr>
              <a:t>, 2004 г.</a:t>
            </a:r>
            <a:endParaRPr lang="ru-RU" sz="2000">
              <a:latin typeface="Trebuchet MS"/>
            </a:endParaRPr>
          </a:p>
          <a:p>
            <a:r>
              <a:rPr lang="ru-RU" sz="2000">
                <a:latin typeface="Trebuchet MS"/>
                <a:ea typeface="+mn-lt"/>
                <a:cs typeface="+mn-lt"/>
              </a:rPr>
              <a:t>Срезневский И. И. Обозрение научных трудов А. Х. Востокова, между прочим и неизданных // Филологические наблюдения А. Х. Востокова. СПб., 1865 г.</a:t>
            </a:r>
            <a:endParaRPr lang="en-US" sz="2000">
              <a:latin typeface="Trebuchet MS"/>
              <a:ea typeface="+mn-lt"/>
              <a:cs typeface="+mn-lt"/>
            </a:endParaRPr>
          </a:p>
          <a:p>
            <a:r>
              <a:rPr lang="ru-RU" sz="2000">
                <a:latin typeface="Trebuchet MS"/>
                <a:ea typeface="+mn-lt"/>
                <a:cs typeface="+mn-lt"/>
              </a:rPr>
              <a:t>Срезневский И. И. Повременный указатель научных напечатанных трудов Востокова // Филологические наблюдения А. Х. Востокова. СПб., 1865 г.</a:t>
            </a:r>
            <a:br>
              <a:rPr lang="en-US" sz="2000">
                <a:latin typeface="Trebuchet MS"/>
              </a:rPr>
            </a:br>
            <a:endParaRPr lang="en-US" sz="2000">
              <a:latin typeface="Trebuchet MS"/>
            </a:endParaRPr>
          </a:p>
          <a:p>
            <a:endParaRPr lang="ru-RU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601176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641</Words>
  <Application>Microsoft Office PowerPoint</Application>
  <PresentationFormat>Широкоэкранный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Trebuchet MS</vt:lpstr>
      <vt:lpstr>Посылка</vt:lpstr>
      <vt:lpstr>Александр Христофорович Востоков</vt:lpstr>
      <vt:lpstr>Юность</vt:lpstr>
      <vt:lpstr>Начало лингвистического пути</vt:lpstr>
      <vt:lpstr>Вклад в изучение славянского языка</vt:lpstr>
      <vt:lpstr>Собственные труды</vt:lpstr>
      <vt:lpstr>Подготовка книг-памятников к изданию</vt:lpstr>
      <vt:lpstr>«РУССКАЯ ГРАММАТИКА»</vt:lpstr>
      <vt:lpstr>Презентация PowerPoint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2021-09-22T12:31:17Z</dcterms:created>
  <dcterms:modified xsi:type="dcterms:W3CDTF">2021-10-04T12:07:11Z</dcterms:modified>
</cp:coreProperties>
</file>