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18"/>
  </p:notesMasterIdLst>
  <p:sldIdLst>
    <p:sldId id="256" r:id="rId2"/>
    <p:sldId id="267" r:id="rId3"/>
    <p:sldId id="257" r:id="rId4"/>
    <p:sldId id="258" r:id="rId5"/>
    <p:sldId id="260" r:id="rId6"/>
    <p:sldId id="268" r:id="rId7"/>
    <p:sldId id="269" r:id="rId8"/>
    <p:sldId id="270" r:id="rId9"/>
    <p:sldId id="263" r:id="rId10"/>
    <p:sldId id="264" r:id="rId11"/>
    <p:sldId id="265" r:id="rId12"/>
    <p:sldId id="266" r:id="rId13"/>
    <p:sldId id="259" r:id="rId14"/>
    <p:sldId id="261" r:id="rId15"/>
    <p:sldId id="262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825F59-B9A8-F04C-8544-264C1A544A92}" type="datetimeFigureOut">
              <a:rPr lang="ru-RU" smtClean="0"/>
              <a:t>14.12.2022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0E073-ACAF-8D4C-AC5E-B3EB8E8AC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16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phrase.com/hc/en-us/articles/360012872059-CAT-Pane#non-translatable-matches-0-4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b="0" i="0" u="none" strike="noStrike" dirty="0">
                <a:solidFill>
                  <a:srgbClr val="036EE5"/>
                </a:solidFill>
                <a:effectLst/>
                <a:latin typeface="Inter"/>
                <a:hlinkClick r:id="rId3"/>
              </a:rPr>
              <a:t>non-translatables (NTs)</a:t>
            </a:r>
            <a:r>
              <a:rPr lang="ru-RU" b="0" i="0" u="none" strike="noStrike" dirty="0">
                <a:solidFill>
                  <a:srgbClr val="036EE5"/>
                </a:solidFill>
                <a:effectLst/>
                <a:latin typeface="Inter"/>
              </a:rPr>
              <a:t> - </a:t>
            </a:r>
            <a:r>
              <a:rPr lang="en-US" b="0" i="0" dirty="0">
                <a:solidFill>
                  <a:srgbClr val="181818"/>
                </a:solidFill>
                <a:effectLst/>
                <a:latin typeface="Inter"/>
              </a:rPr>
              <a:t>Disable NT scores and instruct your Linguists to ignore NT results on the CAT pane. 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40E073-ACAF-8D4C-AC5E-B3EB8E8AC1C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981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12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19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858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6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38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5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70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84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728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94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66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221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12/14/22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2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75" r:id="rId5"/>
    <p:sldLayoutId id="2147483676" r:id="rId6"/>
    <p:sldLayoutId id="2147483682" r:id="rId7"/>
    <p:sldLayoutId id="2147483677" r:id="rId8"/>
    <p:sldLayoutId id="2147483678" r:id="rId9"/>
    <p:sldLayoutId id="2147483679" r:id="rId10"/>
    <p:sldLayoutId id="2147483680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phrase.com/hc/en-us/articles/360012872059-CAT-Pane#non-translatable-matches-0-4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@phrasesuite/video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yandex.ru/clck/jsredir?from=yandex.ru%3Bsearch%2F%3Bweb%3B%3B&amp;text=&amp;etext=2202.V7QOuPN7PXnff2oB_ohQl3Z3d3dxZ3dxdXhtdnVieHk.8ceb6b7e869e869c03e08f728251182b93d1c1ba&amp;uuid=&amp;state=jLT9ScZ_wbo,&amp;&amp;cst=AiuY0DBWFJ7q0qcCggtsKasfVCxibubE6b4l4OpvKFRyvLKYuzMg3ZF-qJ2P4fOxfXhBJoAsuZHsXgGdrTDJCuCF9mBQMvstXzEEbJxqwCTB7GEUZaMPhb1w6iT28Reoj2Tth-bV4zj6GxJtrh8-GoeCdUKVhn1sdGj18vUBkOTUe45m4hZSl5X8iY4dnZ1eVsFu5SO6q0bIsFKwqjEWooXNj8GFGqzVAPvwxUV7Yr2DESPgg1WfoK_YvOoCe79P30Pw8FTx521x3n1DOoAujQnjZfASyqDfK0AzXl3GcaUUUaakY36vPLsRE3dBr-1GWrs1mtsbLVFN3W2zaKMpC_LWxUX65MyFEOPIOsziYkKgsGVxsNmCjBeezUSyp5mJ5KszhQQEvLpJIu4B4eLDlfm_a7wbe9J8Psl8oLdWKDzQM6IhudNlTZf0wqH5eBJkoF5D7cHIIessCqB1COV47OVdGcrRaAJSimHhk3OeVMjupORxjnMvsVvr6h4ANJ1objTgMc1QNmcoddGr13HqMvjJxZ7OO3RlgvsFdS65JbtH94ltJ-BkNaEXqX8FfkDZ9hf9ICIHdVwtOZqwMkG2mkB3J8Ig4o8uZlS_N7QaelEIk5akVUs5N00QlqS6Wrbo737tX7NK8sW7tGqdMRMKbxZOdg-p1ryMfOQcwN8JMbm5N5kFGUAXf2jbanbltAI7hDWW8rc2in8qVQtrRVmVXEFhQ2AIBHIIijkDV0gNzEdvw7Q12hD4QfZc19dBRJjY6AN3QfU-KcBOtOzBXnSOWuJqWiUpdE-kp2bXuV-Xo6NBbcVxVn5EOL6qF9LKMoT5bujyL56O5ZJ0Xg2Tiri0hR-qgnjusyL4GUKcOd_hBhVp3GtWgPr0dtlWic_Fle5BOHdkJuJ_9zr7FkguNCq0Vr_rMHqNRnwBv1xAo9T57vSLkP3Yo2g1rTEhcjJ1Jn0kWnYKzDn2i-rfsPIE3YSwPuIaFDNjxTYtVpL5olCDAAZLXQNwR2-002xHvvQtdRt3Ks7ru2_BBDr2Au3tF5H6JgmoAF_IgoFrk25YJ566rIlrBvLUXjHhRfFpsIA9b-hIiuPivRzOzyNQFB6lOT3c_A,,&amp;data=UlNrNmk5WktYejY4cHFySjRXSWhXT0N4NDdwbzVqNmppRzhycWZxQ21wV18yRkdKb3BZSlMwcnlOVkV1UHN3eTgzbUhObkwtaDJKUlY0clVuX1lQelJIQTN6eTZpa1hIVjRuemtHTl9JMXFfQzhqWDByc09tVGc2UnZnejhOY0NEcl81YzVKSEtCX1daem1qNzR2WmZhRzEzS3A4SVFUX3A1OXlUQzA2a0NCSkJfem5xUm9sUl81S0NXS2Yzbm5R&amp;sign=9f85edf7531d8ad3e367db949879a51f&amp;keyno=0&amp;b64e=2&amp;ref=orjY4mGPRjk5boDnW0uvlrrd71vZw9kpJgMpY5vmMelNTIbdklU1zbZdRgRn_FDDWO0mlSgS-pE,&amp;l10n=ru&amp;cts=1671017185939%40%40events%3D%5B%7B%22event%22%3A%22click%22%2C%22id%22%3A%222_em7yw02-01%22%2C%22cts%22%3A1671017185939%2C%22fast%22%3A%7B%22organic%22%3A1%7D%2C%22service%22%3A%22web%22%2C%22event-id%22%3A%22lbnkhklv4n%22%7D%5D&amp;mc=3&amp;hdtime=13387.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support.phrase.com/hc/en-us/categories/5709486381084-Phrase-TM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phrase.com/hc/en-us/sections/5709618056604-File-Import-Settings" TargetMode="External"/><Relationship Id="rId2" Type="http://schemas.openxmlformats.org/officeDocument/2006/relationships/hyperlink" Target="https://support.phrase.com/hc/en-us/articles/5709602111132-Submitter-Portal-TMS-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9F9866F-F09F-0CA3-3132-C36F999BB3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7" y="5277684"/>
            <a:ext cx="4620584" cy="775494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Кафедра перевода и переводоведения ИГУ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0FD634-A937-E366-25C0-E097C5FB58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718" r="9984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808E24-AC6B-030A-3170-3B5C611605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8" y="643467"/>
            <a:ext cx="7113166" cy="4567137"/>
          </a:xfrm>
        </p:spPr>
        <p:txBody>
          <a:bodyPr>
            <a:normAutofit/>
          </a:bodyPr>
          <a:lstStyle/>
          <a:p>
            <a:r>
              <a:rPr lang="en-US" dirty="0"/>
              <a:t>Phrase </a:t>
            </a:r>
            <a:br>
              <a:rPr lang="ru-RU" dirty="0"/>
            </a:br>
            <a:r>
              <a:rPr lang="en-US" dirty="0"/>
              <a:t>(</a:t>
            </a:r>
            <a:r>
              <a:rPr lang="ru-RU" dirty="0"/>
              <a:t>ранее – </a:t>
            </a:r>
            <a:r>
              <a:rPr lang="en-US" dirty="0"/>
              <a:t>Memsource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89393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1A288D-8F19-B259-AA8B-09B034B6D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Поддерживаемые языки </a:t>
            </a:r>
            <a:r>
              <a:rPr lang="en-US" b="1" i="0" dirty="0">
                <a:solidFill>
                  <a:srgbClr val="181818"/>
                </a:solidFill>
                <a:effectLst/>
                <a:latin typeface="Inter"/>
              </a:rPr>
              <a:t>Phrase Translate</a:t>
            </a:r>
            <a:r>
              <a:rPr lang="ru-RU" dirty="0"/>
              <a:t>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01F8C3-5E6D-B930-A25C-354C6608B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английский, чешский, немецкий, испанский, французский, итальянский, японский, корейский, голландский, русский, шведский, китайский упрощенный.</a:t>
            </a:r>
          </a:p>
          <a:p>
            <a:endParaRPr lang="ru-RU" dirty="0"/>
          </a:p>
          <a:p>
            <a:r>
              <a:rPr lang="ru-RU" dirty="0"/>
              <a:t>В случае использования других языковых пар, переводчики получают рекомендации применять </a:t>
            </a:r>
            <a:r>
              <a:rPr lang="en-US" dirty="0"/>
              <a:t>MT </a:t>
            </a:r>
            <a:r>
              <a:rPr lang="en-US" dirty="0" err="1"/>
              <a:t>Autoselect</a:t>
            </a:r>
            <a:r>
              <a:rPr lang="en-US" dirty="0"/>
              <a:t>, </a:t>
            </a:r>
            <a:r>
              <a:rPr lang="ru-RU" dirty="0"/>
              <a:t>но при этом предметная область текстов не учитывается.</a:t>
            </a:r>
          </a:p>
        </p:txBody>
      </p:sp>
    </p:spTree>
    <p:extLst>
      <p:ext uri="{BB962C8B-B14F-4D97-AF65-F5344CB8AC3E}">
        <p14:creationId xmlns:p14="http://schemas.microsoft.com/office/powerpoint/2010/main" val="20766699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B49262-4335-639B-E347-8F9C440A9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Автоматическое распознавание предметной области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7FD8C5-EEC4-64B7-51DC-C71446D74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 помощью анализа документов на основе искусственного интеллекта. Алгоритм тренировки МП распознает 11 различных типов документов, которые имеют схожие наборы ключевых слов (см. таблицу)</a:t>
            </a:r>
          </a:p>
        </p:txBody>
      </p:sp>
    </p:spTree>
    <p:extLst>
      <p:ext uri="{BB962C8B-B14F-4D97-AF65-F5344CB8AC3E}">
        <p14:creationId xmlns:p14="http://schemas.microsoft.com/office/powerpoint/2010/main" val="19764178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Объект 4" descr="Изображение выглядит как стол&#10;&#10;Автоматически созданное описание">
            <a:extLst>
              <a:ext uri="{FF2B5EF4-FFF2-40B4-BE49-F238E27FC236}">
                <a16:creationId xmlns:a16="http://schemas.microsoft.com/office/drawing/2014/main" id="{A9951DC3-2499-F658-C67C-18FFE13605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29482" y="643468"/>
            <a:ext cx="5864279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428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808058-9185-C826-C8C1-F2C3C25A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Оценка качества МТ (</a:t>
            </a:r>
            <a:r>
              <a:rPr lang="en-US" dirty="0"/>
              <a:t>MTQE)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72F6578-EBF7-86C4-60A4-C76E1BE7D6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это функция с поддержкой ИИ, которая обеспечивает оценку качества предложений машинного перевода (МТ) на уровне сегментов. Она аналогична оценке качества для совпадений в памяти переводов (</a:t>
            </a:r>
            <a:r>
              <a:rPr lang="en-US" dirty="0"/>
              <a:t>TM) </a:t>
            </a:r>
            <a:r>
              <a:rPr lang="ru-RU" dirty="0"/>
              <a:t>и текстов, не подлежащих переводу (</a:t>
            </a:r>
            <a:r>
              <a:rPr lang="en-US" dirty="0"/>
              <a:t>NT</a:t>
            </a:r>
            <a:r>
              <a:rPr lang="ru-RU" dirty="0"/>
              <a:t> -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non-translatables (NTs)</a:t>
            </a:r>
            <a:r>
              <a:rPr lang="en-US" dirty="0"/>
              <a:t>).</a:t>
            </a:r>
            <a:endParaRPr lang="ru-RU" dirty="0"/>
          </a:p>
          <a:p>
            <a:r>
              <a:rPr lang="ru-RU" dirty="0"/>
              <a:t>Мгновенные оценки качества МТ помогают направлять последующее редактирование и могут использоваться для улучшения анализа по умолчанию (перед переводом) и для оценки качества работы механизма МТ.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en-US" dirty="0"/>
              <a:t>MTQE </a:t>
            </a:r>
            <a:r>
              <a:rPr lang="ru-RU" dirty="0"/>
              <a:t>доступен только после установки аддона для </a:t>
            </a:r>
            <a:r>
              <a:rPr lang="en-US" dirty="0"/>
              <a:t>Phrase Translate.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568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5BD928-336A-73CC-1D68-2FB317646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-webkit-standard"/>
              </a:rPr>
              <a:t>Использование </a:t>
            </a:r>
            <a:r>
              <a:rPr lang="en-US" dirty="0">
                <a:solidFill>
                  <a:srgbClr val="000000"/>
                </a:solidFill>
                <a:latin typeface="-webkit-standard"/>
              </a:rPr>
              <a:t>MTQE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20A775-C741-4FAE-90BD-8062C3D218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007" y="2011679"/>
            <a:ext cx="10838793" cy="4347079"/>
          </a:xfrm>
        </p:spPr>
        <p:txBody>
          <a:bodyPr>
            <a:normAutofit fontScale="77500" lnSpcReduction="20000"/>
          </a:bodyPr>
          <a:lstStyle/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MTQE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доступен только в проектах с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Phrase Translate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в качестве выбранного типа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MT-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движка.</a:t>
            </a:r>
            <a:br>
              <a:rPr lang="ru-RU" dirty="0"/>
            </a:br>
            <a:br>
              <a:rPr lang="ru-RU" dirty="0"/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MTQE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поддерживает не все языковые комбинации. См. раздел Поддерживаемые языковые пары.</a:t>
            </a:r>
            <a:br>
              <a:rPr lang="ru-RU" dirty="0"/>
            </a:br>
            <a:br>
              <a:rPr lang="ru-RU" dirty="0"/>
            </a:b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При включенном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MTQE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анализ данных по умолчанию включает оценки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наряду с оценками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TM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и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NT.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Например, оценка 75%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попадает в диапазон 75%-84% совпадений, а оценка 99%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 -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в диапазон 95%-99% совпадений. Это можно отключить в опциях анализа.</a:t>
            </a:r>
            <a:br>
              <a:rPr lang="ru-RU" dirty="0"/>
            </a:br>
            <a:br>
              <a:rPr lang="ru-RU" dirty="0"/>
            </a:b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В дополнение к мгновенным качественным совпадениям на уровне сегментов в редакторе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CAT, MTQE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используется при предварительном переводе. Это можно отключить в опциях предварительного перевода.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078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B4B28B-575A-A77F-A9F6-30E298BDF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0000"/>
                </a:solidFill>
                <a:latin typeface="-webkit-standard"/>
              </a:rPr>
              <a:t>Использование </a:t>
            </a:r>
            <a:r>
              <a:rPr lang="en-US" dirty="0">
                <a:solidFill>
                  <a:srgbClr val="000000"/>
                </a:solidFill>
                <a:latin typeface="-webkit-standard"/>
              </a:rPr>
              <a:t>MTQE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55C93E-6EA6-824A-4C2F-D87E18D61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br>
              <a:rPr lang="ru-RU" dirty="0"/>
            </a:b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100% - полное соответствие МТ, вероятно, не требуется постредактирование</a:t>
            </a:r>
            <a:br>
              <a:rPr lang="ru-RU" dirty="0"/>
            </a:br>
            <a:br>
              <a:rPr lang="ru-RU" dirty="0"/>
            </a:b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99% - почти идеальное совпадение с МТ, возможно, требуется незначительная постредактирование в основном типографских ошибок</a:t>
            </a:r>
            <a:br>
              <a:rPr lang="ru-RU" dirty="0"/>
            </a:br>
            <a:br>
              <a:rPr lang="ru-RU" dirty="0"/>
            </a:b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75% - Хорошее совпадение с МТ, но, скорее всего, потребуется постобработка.</a:t>
            </a:r>
            <a:br>
              <a:rPr lang="ru-RU" dirty="0"/>
            </a:br>
            <a:br>
              <a:rPr lang="ru-RU" dirty="0"/>
            </a:b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Нет оценки - если оценка отсутствует, то, скорее всего, качество МТ низкое. В целом, рекомендуется не редактировать этот результат, а использовать его только для справки.</a:t>
            </a:r>
            <a:br>
              <a:rPr lang="ru-RU" dirty="0"/>
            </a:br>
            <a:br>
              <a:rPr lang="ru-RU" dirty="0"/>
            </a:b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Оценки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MTQE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отображаются в сегменте вместе с другими ресурсами перевода (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TM, NT, TB).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Происхождение совпадений отображается во всплывающей подсказке и в нижней части панели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CAT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в разделе метаданных.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556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CDD8E39-EA14-4679-9655-1BFF5A7B63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черные вопросительные знаки с одним желтым знаком вопроса">
            <a:extLst>
              <a:ext uri="{FF2B5EF4-FFF2-40B4-BE49-F238E27FC236}">
                <a16:creationId xmlns:a16="http://schemas.microsoft.com/office/drawing/2014/main" id="{4BF750CA-9444-793E-420B-F00AA950136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990" r="6122" b="1"/>
          <a:stretch/>
        </p:blipFill>
        <p:spPr>
          <a:xfrm>
            <a:off x="20" y="10"/>
            <a:ext cx="12191980" cy="685799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560655" y="6858000"/>
                </a:lnTo>
                <a:lnTo>
                  <a:pt x="11572884" y="6759738"/>
                </a:lnTo>
                <a:cubicBezTo>
                  <a:pt x="11663744" y="6693104"/>
                  <a:pt x="11749315" y="6619456"/>
                  <a:pt x="11812292" y="6532282"/>
                </a:cubicBezTo>
                <a:cubicBezTo>
                  <a:pt x="11851232" y="6478675"/>
                  <a:pt x="11886807" y="6425068"/>
                  <a:pt x="11956995" y="6386992"/>
                </a:cubicBezTo>
                <a:cubicBezTo>
                  <a:pt x="11918054" y="6334888"/>
                  <a:pt x="11851232" y="6322863"/>
                  <a:pt x="11801234" y="6284788"/>
                </a:cubicBezTo>
                <a:cubicBezTo>
                  <a:pt x="11797390" y="6253224"/>
                  <a:pt x="11876711" y="6262743"/>
                  <a:pt x="11856520" y="6193604"/>
                </a:cubicBezTo>
                <a:cubicBezTo>
                  <a:pt x="11829119" y="6101419"/>
                  <a:pt x="11858923" y="5996209"/>
                  <a:pt x="11722875" y="5956630"/>
                </a:cubicBezTo>
                <a:cubicBezTo>
                  <a:pt x="11686819" y="5866950"/>
                  <a:pt x="11676724" y="5723664"/>
                  <a:pt x="11763258" y="5635988"/>
                </a:cubicBezTo>
                <a:cubicBezTo>
                  <a:pt x="11892094" y="5505226"/>
                  <a:pt x="11871424" y="5422059"/>
                  <a:pt x="11706050" y="5351418"/>
                </a:cubicBezTo>
                <a:cubicBezTo>
                  <a:pt x="11684896" y="5342400"/>
                  <a:pt x="11707491" y="4786287"/>
                  <a:pt x="11697876" y="4763241"/>
                </a:cubicBezTo>
                <a:cubicBezTo>
                  <a:pt x="11713260" y="4731677"/>
                  <a:pt x="11749315" y="4739192"/>
                  <a:pt x="11776236" y="4730675"/>
                </a:cubicBezTo>
                <a:cubicBezTo>
                  <a:pt x="11894018" y="4694603"/>
                  <a:pt x="11897864" y="4694603"/>
                  <a:pt x="11868540" y="4584884"/>
                </a:cubicBezTo>
                <a:cubicBezTo>
                  <a:pt x="11859884" y="4551817"/>
                  <a:pt x="11880076" y="4538289"/>
                  <a:pt x="11898825" y="4517749"/>
                </a:cubicBezTo>
                <a:cubicBezTo>
                  <a:pt x="11969013" y="4441095"/>
                  <a:pt x="11969494" y="4440094"/>
                  <a:pt x="11897864" y="4375464"/>
                </a:cubicBezTo>
                <a:cubicBezTo>
                  <a:pt x="11877192" y="4356928"/>
                  <a:pt x="11863252" y="4336887"/>
                  <a:pt x="11854116" y="4311838"/>
                </a:cubicBezTo>
                <a:cubicBezTo>
                  <a:pt x="11837290" y="4266245"/>
                  <a:pt x="11837771" y="4228169"/>
                  <a:pt x="11901709" y="4203620"/>
                </a:cubicBezTo>
                <a:cubicBezTo>
                  <a:pt x="11946418" y="4186086"/>
                  <a:pt x="11971897" y="4166044"/>
                  <a:pt x="11974782" y="4114442"/>
                </a:cubicBezTo>
                <a:cubicBezTo>
                  <a:pt x="11976706" y="4071355"/>
                  <a:pt x="11981993" y="4043299"/>
                  <a:pt x="11932476" y="4024762"/>
                </a:cubicBezTo>
                <a:cubicBezTo>
                  <a:pt x="11892576" y="4009732"/>
                  <a:pt x="11881038" y="3977668"/>
                  <a:pt x="11885365" y="3939592"/>
                </a:cubicBezTo>
                <a:cubicBezTo>
                  <a:pt x="11895460" y="3846405"/>
                  <a:pt x="11841137" y="3791796"/>
                  <a:pt x="11751719" y="3749211"/>
                </a:cubicBezTo>
                <a:cubicBezTo>
                  <a:pt x="11666628" y="3708629"/>
                  <a:pt x="11592115" y="3654019"/>
                  <a:pt x="11513754" y="3604420"/>
                </a:cubicBezTo>
                <a:cubicBezTo>
                  <a:pt x="11426740" y="3549310"/>
                  <a:pt x="11325786" y="3516243"/>
                  <a:pt x="11220504" y="3488188"/>
                </a:cubicBezTo>
                <a:cubicBezTo>
                  <a:pt x="11239734" y="3448108"/>
                  <a:pt x="11306076" y="3470653"/>
                  <a:pt x="11312805" y="3414541"/>
                </a:cubicBezTo>
                <a:cubicBezTo>
                  <a:pt x="11148394" y="3366945"/>
                  <a:pt x="10991193" y="3295301"/>
                  <a:pt x="10805146" y="3277767"/>
                </a:cubicBezTo>
                <a:cubicBezTo>
                  <a:pt x="10955618" y="3286784"/>
                  <a:pt x="11092147" y="3222154"/>
                  <a:pt x="11234926" y="3203117"/>
                </a:cubicBezTo>
                <a:cubicBezTo>
                  <a:pt x="11248386" y="3171554"/>
                  <a:pt x="11217140" y="3179569"/>
                  <a:pt x="11204640" y="3174060"/>
                </a:cubicBezTo>
                <a:cubicBezTo>
                  <a:pt x="11192140" y="3168047"/>
                  <a:pt x="11176757" y="3166042"/>
                  <a:pt x="11174834" y="3143498"/>
                </a:cubicBezTo>
                <a:cubicBezTo>
                  <a:pt x="11243580" y="3110932"/>
                  <a:pt x="11329632" y="3132475"/>
                  <a:pt x="11400780" y="3099410"/>
                </a:cubicBezTo>
                <a:cubicBezTo>
                  <a:pt x="11384916" y="3051314"/>
                  <a:pt x="11323382" y="3080371"/>
                  <a:pt x="11297902" y="3041793"/>
                </a:cubicBezTo>
                <a:cubicBezTo>
                  <a:pt x="11364246" y="3034780"/>
                  <a:pt x="11425779" y="3031774"/>
                  <a:pt x="11485870" y="3021253"/>
                </a:cubicBezTo>
                <a:cubicBezTo>
                  <a:pt x="11532984" y="3013236"/>
                  <a:pt x="11545964" y="2972154"/>
                  <a:pt x="11513754" y="2944098"/>
                </a:cubicBezTo>
                <a:cubicBezTo>
                  <a:pt x="11484909" y="2919049"/>
                  <a:pt x="11442604" y="2917044"/>
                  <a:pt x="11405107" y="2906523"/>
                </a:cubicBezTo>
                <a:cubicBezTo>
                  <a:pt x="11137817" y="2833377"/>
                  <a:pt x="10857066" y="2809829"/>
                  <a:pt x="10572950" y="2803317"/>
                </a:cubicBezTo>
                <a:cubicBezTo>
                  <a:pt x="10117210" y="2792795"/>
                  <a:pt x="9660028" y="2793297"/>
                  <a:pt x="9205250" y="2778767"/>
                </a:cubicBezTo>
                <a:cubicBezTo>
                  <a:pt x="8996489" y="2772379"/>
                  <a:pt x="8788540" y="2761765"/>
                  <a:pt x="8579578" y="2759181"/>
                </a:cubicBezTo>
                <a:cubicBezTo>
                  <a:pt x="8509922" y="2758320"/>
                  <a:pt x="8440155" y="2758352"/>
                  <a:pt x="8370208" y="2759730"/>
                </a:cubicBezTo>
                <a:cubicBezTo>
                  <a:pt x="8070708" y="2765742"/>
                  <a:pt x="7771690" y="2764238"/>
                  <a:pt x="7470748" y="2819849"/>
                </a:cubicBezTo>
                <a:cubicBezTo>
                  <a:pt x="7316911" y="2848407"/>
                  <a:pt x="7156825" y="2838887"/>
                  <a:pt x="7001547" y="2861432"/>
                </a:cubicBezTo>
                <a:cubicBezTo>
                  <a:pt x="6765024" y="2896002"/>
                  <a:pt x="6528501" y="2936583"/>
                  <a:pt x="6295343" y="2988688"/>
                </a:cubicBezTo>
                <a:cubicBezTo>
                  <a:pt x="6222271" y="3005220"/>
                  <a:pt x="6131892" y="3015241"/>
                  <a:pt x="6075166" y="3078367"/>
                </a:cubicBezTo>
                <a:cubicBezTo>
                  <a:pt x="5985266" y="3038288"/>
                  <a:pt x="5929502" y="3113938"/>
                  <a:pt x="5859314" y="3139490"/>
                </a:cubicBezTo>
                <a:cubicBezTo>
                  <a:pt x="5831912" y="3149510"/>
                  <a:pt x="5795857" y="3163538"/>
                  <a:pt x="5800183" y="3195101"/>
                </a:cubicBezTo>
                <a:cubicBezTo>
                  <a:pt x="5804030" y="3234680"/>
                  <a:pt x="5844410" y="3260231"/>
                  <a:pt x="5882870" y="3252215"/>
                </a:cubicBezTo>
                <a:cubicBezTo>
                  <a:pt x="6002574" y="3227164"/>
                  <a:pt x="6109777" y="3283277"/>
                  <a:pt x="6232848" y="3274760"/>
                </a:cubicBezTo>
                <a:cubicBezTo>
                  <a:pt x="6125643" y="3298808"/>
                  <a:pt x="6018918" y="3323358"/>
                  <a:pt x="5911715" y="3347407"/>
                </a:cubicBezTo>
                <a:cubicBezTo>
                  <a:pt x="6070839" y="3366444"/>
                  <a:pt x="6227559" y="3332376"/>
                  <a:pt x="6384279" y="3312836"/>
                </a:cubicBezTo>
                <a:cubicBezTo>
                  <a:pt x="6434757" y="3306824"/>
                  <a:pt x="6513117" y="3260732"/>
                  <a:pt x="6526097" y="3325362"/>
                </a:cubicBezTo>
                <a:cubicBezTo>
                  <a:pt x="6534750" y="3368448"/>
                  <a:pt x="6450622" y="3371454"/>
                  <a:pt x="6403028" y="3383478"/>
                </a:cubicBezTo>
                <a:cubicBezTo>
                  <a:pt x="6192945" y="3435081"/>
                  <a:pt x="5979497" y="3465141"/>
                  <a:pt x="5767013" y="3500713"/>
                </a:cubicBezTo>
                <a:cubicBezTo>
                  <a:pt x="5746822" y="3504220"/>
                  <a:pt x="5720381" y="3501214"/>
                  <a:pt x="5706920" y="3511233"/>
                </a:cubicBezTo>
                <a:cubicBezTo>
                  <a:pt x="5598272" y="3591895"/>
                  <a:pt x="5460782" y="3618449"/>
                  <a:pt x="5310793" y="3677066"/>
                </a:cubicBezTo>
                <a:cubicBezTo>
                  <a:pt x="5405498" y="3704622"/>
                  <a:pt x="5469435" y="3648007"/>
                  <a:pt x="5548276" y="3660533"/>
                </a:cubicBezTo>
                <a:cubicBezTo>
                  <a:pt x="5467993" y="3721154"/>
                  <a:pt x="5374730" y="3732677"/>
                  <a:pt x="5293005" y="3765743"/>
                </a:cubicBezTo>
                <a:cubicBezTo>
                  <a:pt x="5234355" y="3789291"/>
                  <a:pt x="5016580" y="3862938"/>
                  <a:pt x="4983410" y="3883981"/>
                </a:cubicBezTo>
                <a:cubicBezTo>
                  <a:pt x="4883416" y="3949110"/>
                  <a:pt x="4756501" y="3979672"/>
                  <a:pt x="4674775" y="4068850"/>
                </a:cubicBezTo>
                <a:cubicBezTo>
                  <a:pt x="4617087" y="4131477"/>
                  <a:pt x="4520939" y="4119952"/>
                  <a:pt x="4453155" y="4163539"/>
                </a:cubicBezTo>
                <a:cubicBezTo>
                  <a:pt x="4429119" y="4204622"/>
                  <a:pt x="4475751" y="4215143"/>
                  <a:pt x="4492095" y="4237188"/>
                </a:cubicBezTo>
                <a:cubicBezTo>
                  <a:pt x="4513728" y="4266746"/>
                  <a:pt x="4475269" y="4283280"/>
                  <a:pt x="4464213" y="4318851"/>
                </a:cubicBezTo>
                <a:cubicBezTo>
                  <a:pt x="4591608" y="4278771"/>
                  <a:pt x="4713234" y="4255223"/>
                  <a:pt x="4857456" y="4241696"/>
                </a:cubicBezTo>
                <a:cubicBezTo>
                  <a:pt x="4809862" y="4299311"/>
                  <a:pt x="4752174" y="4274261"/>
                  <a:pt x="4713234" y="4295303"/>
                </a:cubicBezTo>
                <a:cubicBezTo>
                  <a:pt x="4687756" y="4308830"/>
                  <a:pt x="4648816" y="4314843"/>
                  <a:pt x="4656026" y="4348410"/>
                </a:cubicBezTo>
                <a:cubicBezTo>
                  <a:pt x="4661795" y="4374963"/>
                  <a:pt x="4694486" y="4371456"/>
                  <a:pt x="4718523" y="4368951"/>
                </a:cubicBezTo>
                <a:cubicBezTo>
                  <a:pt x="4810825" y="4359433"/>
                  <a:pt x="4900722" y="4356425"/>
                  <a:pt x="4989178" y="4420054"/>
                </a:cubicBezTo>
                <a:cubicBezTo>
                  <a:pt x="4764193" y="4512739"/>
                  <a:pt x="4505557" y="4473661"/>
                  <a:pt x="4304127" y="4609933"/>
                </a:cubicBezTo>
                <a:cubicBezTo>
                  <a:pt x="4332491" y="4652018"/>
                  <a:pt x="4372871" y="4629473"/>
                  <a:pt x="4402677" y="4624463"/>
                </a:cubicBezTo>
                <a:cubicBezTo>
                  <a:pt x="4598338" y="4590394"/>
                  <a:pt x="5297331" y="4651016"/>
                  <a:pt x="5398287" y="4608430"/>
                </a:cubicBezTo>
                <a:cubicBezTo>
                  <a:pt x="5460301" y="4582379"/>
                  <a:pt x="5525682" y="4569853"/>
                  <a:pt x="5592504" y="4585886"/>
                </a:cubicBezTo>
                <a:cubicBezTo>
                  <a:pt x="5656923" y="4601416"/>
                  <a:pt x="5640578" y="4819353"/>
                  <a:pt x="5411266" y="4964142"/>
                </a:cubicBezTo>
                <a:cubicBezTo>
                  <a:pt x="5378575" y="4984684"/>
                  <a:pt x="5524721" y="5014244"/>
                  <a:pt x="5480493" y="5031277"/>
                </a:cubicBezTo>
                <a:cubicBezTo>
                  <a:pt x="5445880" y="5044804"/>
                  <a:pt x="5276179" y="5037289"/>
                  <a:pt x="5233393" y="5047810"/>
                </a:cubicBezTo>
                <a:cubicBezTo>
                  <a:pt x="5216567" y="5052318"/>
                  <a:pt x="4701216" y="5221157"/>
                  <a:pt x="4750251" y="5256728"/>
                </a:cubicBezTo>
                <a:cubicBezTo>
                  <a:pt x="4896877" y="5363441"/>
                  <a:pt x="5388190" y="5558833"/>
                  <a:pt x="4508440" y="5624965"/>
                </a:cubicBezTo>
                <a:cubicBezTo>
                  <a:pt x="4536323" y="5663542"/>
                  <a:pt x="4613241" y="5638994"/>
                  <a:pt x="4602665" y="5706629"/>
                </a:cubicBezTo>
                <a:cubicBezTo>
                  <a:pt x="4485845" y="5743202"/>
                  <a:pt x="4350758" y="5741198"/>
                  <a:pt x="4215189" y="5797811"/>
                </a:cubicBezTo>
                <a:cubicBezTo>
                  <a:pt x="4276245" y="5838893"/>
                  <a:pt x="4346432" y="5813844"/>
                  <a:pt x="4407966" y="5826870"/>
                </a:cubicBezTo>
                <a:cubicBezTo>
                  <a:pt x="4373353" y="5878473"/>
                  <a:pt x="4313741" y="5870457"/>
                  <a:pt x="4265186" y="5881478"/>
                </a:cubicBezTo>
                <a:cubicBezTo>
                  <a:pt x="4220479" y="5892001"/>
                  <a:pt x="4125774" y="5981680"/>
                  <a:pt x="4145964" y="5977170"/>
                </a:cubicBezTo>
                <a:cubicBezTo>
                  <a:pt x="4332971" y="5937091"/>
                  <a:pt x="4522862" y="5948113"/>
                  <a:pt x="4710350" y="5909035"/>
                </a:cubicBezTo>
                <a:cubicBezTo>
                  <a:pt x="4772366" y="5896009"/>
                  <a:pt x="4842554" y="5870958"/>
                  <a:pt x="4870916" y="5949616"/>
                </a:cubicBezTo>
                <a:cubicBezTo>
                  <a:pt x="4879571" y="5972663"/>
                  <a:pt x="4873320" y="5980177"/>
                  <a:pt x="4960333" y="5949115"/>
                </a:cubicBezTo>
                <a:cubicBezTo>
                  <a:pt x="4994466" y="5937091"/>
                  <a:pt x="5039656" y="5924065"/>
                  <a:pt x="5073788" y="5953623"/>
                </a:cubicBezTo>
                <a:cubicBezTo>
                  <a:pt x="5052154" y="5990698"/>
                  <a:pt x="5010331" y="5979675"/>
                  <a:pt x="4979084" y="5990197"/>
                </a:cubicBezTo>
                <a:cubicBezTo>
                  <a:pt x="4896397" y="6017250"/>
                  <a:pt x="5180513" y="6120457"/>
                  <a:pt x="5100228" y="6151519"/>
                </a:cubicBezTo>
                <a:cubicBezTo>
                  <a:pt x="4935817" y="6215148"/>
                  <a:pt x="4832938" y="6196611"/>
                  <a:pt x="4666602" y="6266250"/>
                </a:cubicBezTo>
                <a:cubicBezTo>
                  <a:pt x="4723331" y="6264746"/>
                  <a:pt x="4706024" y="6288795"/>
                  <a:pt x="4762750" y="6288795"/>
                </a:cubicBezTo>
                <a:cubicBezTo>
                  <a:pt x="4788229" y="6288795"/>
                  <a:pt x="4815151" y="6294807"/>
                  <a:pt x="4815151" y="6322363"/>
                </a:cubicBezTo>
                <a:cubicBezTo>
                  <a:pt x="4815151" y="6348414"/>
                  <a:pt x="4516613" y="6491199"/>
                  <a:pt x="4558918" y="6504727"/>
                </a:cubicBezTo>
                <a:cubicBezTo>
                  <a:pt x="4674295" y="6541299"/>
                  <a:pt x="4970431" y="6429075"/>
                  <a:pt x="4899280" y="6480679"/>
                </a:cubicBezTo>
                <a:cubicBezTo>
                  <a:pt x="4791114" y="6559337"/>
                  <a:pt x="4774769" y="6574868"/>
                  <a:pt x="4692563" y="6586391"/>
                </a:cubicBezTo>
                <a:cubicBezTo>
                  <a:pt x="4621894" y="6596411"/>
                  <a:pt x="4373353" y="6816352"/>
                  <a:pt x="4303645" y="6834888"/>
                </a:cubicBezTo>
                <a:cubicBezTo>
                  <a:pt x="4288262" y="6838896"/>
                  <a:pt x="4291687" y="6845065"/>
                  <a:pt x="4307829" y="6852361"/>
                </a:cubicBezTo>
                <a:lnTo>
                  <a:pt x="432378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7E5E4AF3-DF8A-DC1B-3DB4-BE97965FC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709" y="4811636"/>
            <a:ext cx="5552089" cy="15447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/>
              <a:t>Вопросы?</a:t>
            </a:r>
          </a:p>
        </p:txBody>
      </p:sp>
    </p:spTree>
    <p:extLst>
      <p:ext uri="{BB962C8B-B14F-4D97-AF65-F5344CB8AC3E}">
        <p14:creationId xmlns:p14="http://schemas.microsoft.com/office/powerpoint/2010/main" val="3608176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DABB62-5E62-17CD-6EE0-8FE163D2A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2021 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A5F4D1-DE00-538B-F70F-5B910BCBB6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Memsource, 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система управления переводами на базе искусственного интеллекта, приобрела </a:t>
            </a:r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Phrase, 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нем. платформу локализации программного обеспечения, сайтов и мобильных приложений в облаке.</a:t>
            </a:r>
            <a:endParaRPr lang="en-US" b="0" i="0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r>
              <a:rPr lang="en-US" b="0" i="0" dirty="0" err="1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Youtube</a:t>
            </a:r>
            <a:r>
              <a:rPr lang="ru-RU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-канал </a:t>
            </a:r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</a:rPr>
              <a:t>Phrase </a:t>
            </a:r>
            <a:r>
              <a:rPr lang="en-US" b="0" i="0" dirty="0">
                <a:solidFill>
                  <a:srgbClr val="333333"/>
                </a:solidFill>
                <a:effectLst/>
                <a:latin typeface="Calibri" panose="020F0502020204030204" pitchFamily="34" charset="0"/>
                <a:hlinkClick r:id="rId2"/>
              </a:rPr>
              <a:t>https://www.youtube.com/@phrasesuite/videos</a:t>
            </a:r>
            <a:endParaRPr lang="en-US" b="0" i="0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ru-RU" b="0" i="0" dirty="0">
              <a:solidFill>
                <a:srgbClr val="333333"/>
              </a:solidFill>
              <a:effectLst/>
              <a:latin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6763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4AA3D2-02A7-0A6E-131C-30A57A6D6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23414D4E-2F62-AD09-7AAC-ADC2605131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8708" y="365125"/>
            <a:ext cx="11740420" cy="5504334"/>
          </a:xfrm>
        </p:spPr>
      </p:pic>
    </p:spTree>
    <p:extLst>
      <p:ext uri="{BB962C8B-B14F-4D97-AF65-F5344CB8AC3E}">
        <p14:creationId xmlns:p14="http://schemas.microsoft.com/office/powerpoint/2010/main" val="1153543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33393-BFEC-574A-7689-DC68C9581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платформы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B39205-FB46-2D64-40A3-A9E3ADEA37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Пробная версия – 15 дней</a:t>
            </a:r>
          </a:p>
          <a:p>
            <a:r>
              <a:rPr lang="ru-RU" dirty="0"/>
              <a:t>Есть уведомление, в каком </a:t>
            </a:r>
            <a:r>
              <a:rPr lang="ru-RU" dirty="0" err="1"/>
              <a:t>датацентре</a:t>
            </a:r>
            <a:r>
              <a:rPr lang="ru-RU" dirty="0"/>
              <a:t> будут храниться ваши данные (ЕС или США)</a:t>
            </a:r>
          </a:p>
          <a:p>
            <a:r>
              <a:rPr lang="ru-RU" dirty="0"/>
              <a:t>Переключение систем МП под разные проекты</a:t>
            </a:r>
          </a:p>
          <a:p>
            <a:r>
              <a:rPr lang="ru-RU" dirty="0"/>
              <a:t>В профиле используется искусственный интеллект для автоматического выбора оптимального движка </a:t>
            </a:r>
            <a:r>
              <a:rPr lang="en-US" dirty="0"/>
              <a:t>M</a:t>
            </a:r>
            <a:r>
              <a:rPr lang="ru-RU" dirty="0"/>
              <a:t>П</a:t>
            </a:r>
            <a:r>
              <a:rPr lang="en-US" dirty="0"/>
              <a:t> </a:t>
            </a:r>
            <a:r>
              <a:rPr lang="ru-RU" dirty="0"/>
              <a:t>для того или иного проекта, исходя из указанной предметной области и языковой пары. По умолчанию </a:t>
            </a:r>
            <a:r>
              <a:rPr lang="en-US" dirty="0"/>
              <a:t>MTQE </a:t>
            </a:r>
            <a:r>
              <a:rPr lang="en-US" b="1" i="0" u="none" strike="noStrike" dirty="0">
                <a:effectLst/>
                <a:latin typeface="YS Text"/>
                <a:hlinkClick r:id="rId2"/>
              </a:rPr>
              <a:t>MT Quality Estimation</a:t>
            </a:r>
            <a:r>
              <a:rPr lang="ru-RU" b="1" i="0" u="none" strike="noStrike" dirty="0">
                <a:effectLst/>
                <a:latin typeface="YS Text"/>
              </a:rPr>
              <a:t> (оценка качества работы движка МП) </a:t>
            </a:r>
            <a:r>
              <a:rPr lang="ru-RU" dirty="0"/>
              <a:t>включен для всех движков. </a:t>
            </a:r>
          </a:p>
        </p:txBody>
      </p:sp>
    </p:spTree>
    <p:extLst>
      <p:ext uri="{BB962C8B-B14F-4D97-AF65-F5344CB8AC3E}">
        <p14:creationId xmlns:p14="http://schemas.microsoft.com/office/powerpoint/2010/main" val="40546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7F822D-EAA7-1995-8D92-3631BA0EC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платформы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D4E22F-0C59-F314-17C4-90871D24C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hlinkClick r:id="rId2"/>
              </a:rPr>
              <a:t>https://support.phrase.com/hc/en-us/categories/5709486381084-Phrase-TMS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Руководство пользователя (на </a:t>
            </a:r>
            <a:r>
              <a:rPr lang="ru-RU" dirty="0" err="1"/>
              <a:t>анг.яз</a:t>
            </a:r>
            <a:r>
              <a:rPr lang="ru-RU" dirty="0"/>
              <a:t>.)</a:t>
            </a:r>
          </a:p>
          <a:p>
            <a:r>
              <a:rPr lang="ru-RU" dirty="0"/>
              <a:t>Разные роли для пользователей: администратор (никаких ограничений), лингвист, гость, менеджер проекта, заказчик</a:t>
            </a:r>
          </a:p>
          <a:p>
            <a:r>
              <a:rPr lang="ru-RU" dirty="0"/>
              <a:t>Поиск по проекту, документу и т.д.: действуют те же символы для корректировки поиска, что и в поисковых машинах.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867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36F0DFD-0954-464F-BF12-DD2E6F6E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983504" cy="6858000"/>
          </a:xfrm>
          <a:custGeom>
            <a:avLst/>
            <a:gdLst>
              <a:gd name="connsiteX0" fmla="*/ 0 w 1983504"/>
              <a:gd name="connsiteY0" fmla="*/ 0 h 6858000"/>
              <a:gd name="connsiteX1" fmla="*/ 1376658 w 1983504"/>
              <a:gd name="connsiteY1" fmla="*/ 0 h 6858000"/>
              <a:gd name="connsiteX2" fmla="*/ 1690650 w 1983504"/>
              <a:gd name="connsiteY2" fmla="*/ 110269 h 6858000"/>
              <a:gd name="connsiteX3" fmla="*/ 1645361 w 1983504"/>
              <a:gd name="connsiteY3" fmla="*/ 135168 h 6858000"/>
              <a:gd name="connsiteX4" fmla="*/ 1373640 w 1983504"/>
              <a:gd name="connsiteY4" fmla="*/ 71141 h 6858000"/>
              <a:gd name="connsiteX5" fmla="*/ 1319295 w 1983504"/>
              <a:gd name="connsiteY5" fmla="*/ 88927 h 6858000"/>
              <a:gd name="connsiteX6" fmla="*/ 1346468 w 1983504"/>
              <a:gd name="connsiteY6" fmla="*/ 163625 h 6858000"/>
              <a:gd name="connsiteX7" fmla="*/ 1464213 w 1983504"/>
              <a:gd name="connsiteY7" fmla="*/ 192082 h 6858000"/>
              <a:gd name="connsiteX8" fmla="*/ 1648381 w 1983504"/>
              <a:gd name="connsiteY8" fmla="*/ 373491 h 6858000"/>
              <a:gd name="connsiteX9" fmla="*/ 1370620 w 1983504"/>
              <a:gd name="connsiteY9" fmla="*/ 352148 h 6858000"/>
              <a:gd name="connsiteX10" fmla="*/ 1322314 w 1983504"/>
              <a:gd name="connsiteY10" fmla="*/ 394834 h 6858000"/>
              <a:gd name="connsiteX11" fmla="*/ 1304199 w 1983504"/>
              <a:gd name="connsiteY11" fmla="*/ 451747 h 6858000"/>
              <a:gd name="connsiteX12" fmla="*/ 1222682 w 1983504"/>
              <a:gd name="connsiteY12" fmla="*/ 359262 h 6858000"/>
              <a:gd name="connsiteX13" fmla="*/ 1153242 w 1983504"/>
              <a:gd name="connsiteY13" fmla="*/ 334364 h 6858000"/>
              <a:gd name="connsiteX14" fmla="*/ 1132108 w 1983504"/>
              <a:gd name="connsiteY14" fmla="*/ 416176 h 6858000"/>
              <a:gd name="connsiteX15" fmla="*/ 1195509 w 1983504"/>
              <a:gd name="connsiteY15" fmla="*/ 505101 h 6858000"/>
              <a:gd name="connsiteX16" fmla="*/ 1364582 w 1983504"/>
              <a:gd name="connsiteY16" fmla="*/ 558458 h 6858000"/>
              <a:gd name="connsiteX17" fmla="*/ 1183434 w 1983504"/>
              <a:gd name="connsiteY17" fmla="*/ 558458 h 6858000"/>
              <a:gd name="connsiteX18" fmla="*/ 975114 w 1983504"/>
              <a:gd name="connsiteY18" fmla="*/ 522887 h 6858000"/>
              <a:gd name="connsiteX19" fmla="*/ 754716 w 1983504"/>
              <a:gd name="connsiteY19" fmla="*/ 533558 h 6858000"/>
              <a:gd name="connsiteX20" fmla="*/ 546395 w 1983504"/>
              <a:gd name="connsiteY20" fmla="*/ 462417 h 6858000"/>
              <a:gd name="connsiteX21" fmla="*/ 335056 w 1983504"/>
              <a:gd name="connsiteY21" fmla="*/ 465975 h 6858000"/>
              <a:gd name="connsiteX22" fmla="*/ 1270988 w 1983504"/>
              <a:gd name="connsiteY22" fmla="*/ 910606 h 6858000"/>
              <a:gd name="connsiteX23" fmla="*/ 1225701 w 1983504"/>
              <a:gd name="connsiteY23" fmla="*/ 921277 h 6858000"/>
              <a:gd name="connsiteX24" fmla="*/ 1165318 w 1983504"/>
              <a:gd name="connsiteY24" fmla="*/ 949734 h 6858000"/>
              <a:gd name="connsiteX25" fmla="*/ 1210606 w 1983504"/>
              <a:gd name="connsiteY25" fmla="*/ 1006647 h 6858000"/>
              <a:gd name="connsiteX26" fmla="*/ 1455156 w 1983504"/>
              <a:gd name="connsiteY26" fmla="*/ 1113358 h 6858000"/>
              <a:gd name="connsiteX27" fmla="*/ 1515538 w 1983504"/>
              <a:gd name="connsiteY27" fmla="*/ 1220069 h 6858000"/>
              <a:gd name="connsiteX28" fmla="*/ 1440060 w 1983504"/>
              <a:gd name="connsiteY28" fmla="*/ 1209399 h 6858000"/>
              <a:gd name="connsiteX29" fmla="*/ 1373640 w 1983504"/>
              <a:gd name="connsiteY29" fmla="*/ 1230741 h 6858000"/>
              <a:gd name="connsiteX30" fmla="*/ 1400810 w 1983504"/>
              <a:gd name="connsiteY30" fmla="*/ 1365909 h 6858000"/>
              <a:gd name="connsiteX31" fmla="*/ 1748012 w 1983504"/>
              <a:gd name="connsiteY31" fmla="*/ 1540204 h 6858000"/>
              <a:gd name="connsiteX32" fmla="*/ 1778203 w 1983504"/>
              <a:gd name="connsiteY32" fmla="*/ 1597117 h 6858000"/>
              <a:gd name="connsiteX33" fmla="*/ 1735936 w 1983504"/>
              <a:gd name="connsiteY33" fmla="*/ 1636245 h 6858000"/>
              <a:gd name="connsiteX34" fmla="*/ 1624228 w 1983504"/>
              <a:gd name="connsiteY34" fmla="*/ 1657587 h 6858000"/>
              <a:gd name="connsiteX35" fmla="*/ 1781223 w 1983504"/>
              <a:gd name="connsiteY35" fmla="*/ 1849668 h 6858000"/>
              <a:gd name="connsiteX36" fmla="*/ 1838587 w 1983504"/>
              <a:gd name="connsiteY36" fmla="*/ 1903025 h 6858000"/>
              <a:gd name="connsiteX37" fmla="*/ 1938218 w 1983504"/>
              <a:gd name="connsiteY37" fmla="*/ 1984836 h 6858000"/>
              <a:gd name="connsiteX38" fmla="*/ 1938218 w 1983504"/>
              <a:gd name="connsiteY38" fmla="*/ 2013292 h 6858000"/>
              <a:gd name="connsiteX39" fmla="*/ 1805376 w 1983504"/>
              <a:gd name="connsiteY39" fmla="*/ 2102219 h 6858000"/>
              <a:gd name="connsiteX40" fmla="*/ 1563844 w 1983504"/>
              <a:gd name="connsiteY40" fmla="*/ 2077320 h 6858000"/>
              <a:gd name="connsiteX41" fmla="*/ 1920104 w 1983504"/>
              <a:gd name="connsiteY41" fmla="*/ 2208931 h 6858000"/>
              <a:gd name="connsiteX42" fmla="*/ 766792 w 1983504"/>
              <a:gd name="connsiteY42" fmla="*/ 1892353 h 6858000"/>
              <a:gd name="connsiteX43" fmla="*/ 839252 w 1983504"/>
              <a:gd name="connsiteY43" fmla="*/ 1974165 h 6858000"/>
              <a:gd name="connsiteX44" fmla="*/ 1243816 w 1983504"/>
              <a:gd name="connsiteY44" fmla="*/ 2191146 h 6858000"/>
              <a:gd name="connsiteX45" fmla="*/ 1358543 w 1983504"/>
              <a:gd name="connsiteY45" fmla="*/ 2326314 h 6858000"/>
              <a:gd name="connsiteX46" fmla="*/ 1479310 w 1983504"/>
              <a:gd name="connsiteY46" fmla="*/ 2401012 h 6858000"/>
              <a:gd name="connsiteX47" fmla="*/ 1648381 w 1983504"/>
              <a:gd name="connsiteY47" fmla="*/ 2401012 h 6858000"/>
              <a:gd name="connsiteX48" fmla="*/ 1769146 w 1983504"/>
              <a:gd name="connsiteY48" fmla="*/ 2518395 h 6858000"/>
              <a:gd name="connsiteX49" fmla="*/ 1645361 w 1983504"/>
              <a:gd name="connsiteY49" fmla="*/ 2543294 h 6858000"/>
              <a:gd name="connsiteX50" fmla="*/ 1500444 w 1983504"/>
              <a:gd name="connsiteY50" fmla="*/ 2525509 h 6858000"/>
              <a:gd name="connsiteX51" fmla="*/ 1337410 w 1983504"/>
              <a:gd name="connsiteY51" fmla="*/ 2564636 h 6858000"/>
              <a:gd name="connsiteX52" fmla="*/ 1186452 w 1983504"/>
              <a:gd name="connsiteY52" fmla="*/ 2532623 h 6858000"/>
              <a:gd name="connsiteX53" fmla="*/ 1005304 w 1983504"/>
              <a:gd name="connsiteY53" fmla="*/ 2553965 h 6858000"/>
              <a:gd name="connsiteX54" fmla="*/ 947940 w 1983504"/>
              <a:gd name="connsiteY54" fmla="*/ 2692689 h 6858000"/>
              <a:gd name="connsiteX55" fmla="*/ 929826 w 1983504"/>
              <a:gd name="connsiteY55" fmla="*/ 2703362 h 6858000"/>
              <a:gd name="connsiteX56" fmla="*/ 594701 w 1983504"/>
              <a:gd name="connsiteY56" fmla="*/ 2923898 h 6858000"/>
              <a:gd name="connsiteX57" fmla="*/ 501108 w 1983504"/>
              <a:gd name="connsiteY57" fmla="*/ 2941684 h 6858000"/>
              <a:gd name="connsiteX58" fmla="*/ 1053610 w 1983504"/>
              <a:gd name="connsiteY58" fmla="*/ 3329402 h 6858000"/>
              <a:gd name="connsiteX59" fmla="*/ 682256 w 1983504"/>
              <a:gd name="connsiteY59" fmla="*/ 3229805 h 6858000"/>
              <a:gd name="connsiteX60" fmla="*/ 630932 w 1983504"/>
              <a:gd name="connsiteY60" fmla="*/ 3393429 h 6858000"/>
              <a:gd name="connsiteX61" fmla="*/ 806041 w 1983504"/>
              <a:gd name="connsiteY61" fmla="*/ 3539269 h 6858000"/>
              <a:gd name="connsiteX62" fmla="*/ 869444 w 1983504"/>
              <a:gd name="connsiteY62" fmla="*/ 3827390 h 6858000"/>
              <a:gd name="connsiteX63" fmla="*/ 839252 w 1983504"/>
              <a:gd name="connsiteY63" fmla="*/ 4090612 h 6858000"/>
              <a:gd name="connsiteX64" fmla="*/ 763774 w 1983504"/>
              <a:gd name="connsiteY64" fmla="*/ 4172424 h 6858000"/>
              <a:gd name="connsiteX65" fmla="*/ 655085 w 1983504"/>
              <a:gd name="connsiteY65" fmla="*/ 4321821 h 6858000"/>
              <a:gd name="connsiteX66" fmla="*/ 588662 w 1983504"/>
              <a:gd name="connsiteY66" fmla="*/ 4414305 h 6858000"/>
              <a:gd name="connsiteX67" fmla="*/ 356189 w 1983504"/>
              <a:gd name="connsiteY67" fmla="*/ 4378734 h 6858000"/>
              <a:gd name="connsiteX68" fmla="*/ 667160 w 1983504"/>
              <a:gd name="connsiteY68" fmla="*/ 4613499 h 6858000"/>
              <a:gd name="connsiteX69" fmla="*/ 416573 w 1983504"/>
              <a:gd name="connsiteY69" fmla="*/ 4585042 h 6858000"/>
              <a:gd name="connsiteX70" fmla="*/ 335056 w 1983504"/>
              <a:gd name="connsiteY70" fmla="*/ 4602828 h 6858000"/>
              <a:gd name="connsiteX71" fmla="*/ 380342 w 1983504"/>
              <a:gd name="connsiteY71" fmla="*/ 4677526 h 6858000"/>
              <a:gd name="connsiteX72" fmla="*/ 564510 w 1983504"/>
              <a:gd name="connsiteY72" fmla="*/ 4805580 h 6858000"/>
              <a:gd name="connsiteX73" fmla="*/ 944922 w 1983504"/>
              <a:gd name="connsiteY73" fmla="*/ 5154171 h 6858000"/>
              <a:gd name="connsiteX74" fmla="*/ 576586 w 1983504"/>
              <a:gd name="connsiteY74" fmla="*/ 4994104 h 6858000"/>
              <a:gd name="connsiteX75" fmla="*/ 963036 w 1983504"/>
              <a:gd name="connsiteY75" fmla="*/ 5353367 h 6858000"/>
              <a:gd name="connsiteX76" fmla="*/ 1047572 w 1983504"/>
              <a:gd name="connsiteY76" fmla="*/ 5474306 h 6858000"/>
              <a:gd name="connsiteX77" fmla="*/ 1222682 w 1983504"/>
              <a:gd name="connsiteY77" fmla="*/ 5769542 h 6858000"/>
              <a:gd name="connsiteX78" fmla="*/ 1213626 w 1983504"/>
              <a:gd name="connsiteY78" fmla="*/ 5801555 h 6858000"/>
              <a:gd name="connsiteX79" fmla="*/ 1014361 w 1983504"/>
              <a:gd name="connsiteY79" fmla="*/ 5755314 h 6858000"/>
              <a:gd name="connsiteX80" fmla="*/ 1274008 w 1983504"/>
              <a:gd name="connsiteY80" fmla="*/ 6004307 h 6858000"/>
              <a:gd name="connsiteX81" fmla="*/ 1542711 w 1983504"/>
              <a:gd name="connsiteY81" fmla="*/ 6196388 h 6858000"/>
              <a:gd name="connsiteX82" fmla="*/ 1352504 w 1983504"/>
              <a:gd name="connsiteY82" fmla="*/ 6167932 h 6858000"/>
              <a:gd name="connsiteX83" fmla="*/ 1089840 w 1983504"/>
              <a:gd name="connsiteY83" fmla="*/ 6057663 h 6858000"/>
              <a:gd name="connsiteX84" fmla="*/ 999266 w 1983504"/>
              <a:gd name="connsiteY84" fmla="*/ 6100347 h 6858000"/>
              <a:gd name="connsiteX85" fmla="*/ 1246836 w 1983504"/>
              <a:gd name="connsiteY85" fmla="*/ 6281757 h 6858000"/>
              <a:gd name="connsiteX86" fmla="*/ 1388735 w 1983504"/>
              <a:gd name="connsiteY86" fmla="*/ 6367127 h 6858000"/>
              <a:gd name="connsiteX87" fmla="*/ 1446099 w 1983504"/>
              <a:gd name="connsiteY87" fmla="*/ 6431153 h 6858000"/>
              <a:gd name="connsiteX88" fmla="*/ 1609132 w 1983504"/>
              <a:gd name="connsiteY88" fmla="*/ 6658805 h 6858000"/>
              <a:gd name="connsiteX89" fmla="*/ 1983504 w 1983504"/>
              <a:gd name="connsiteY89" fmla="*/ 6858000 h 6858000"/>
              <a:gd name="connsiteX90" fmla="*/ 0 w 1983504"/>
              <a:gd name="connsiteY9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1983504" h="6858000">
                <a:moveTo>
                  <a:pt x="0" y="0"/>
                </a:moveTo>
                <a:lnTo>
                  <a:pt x="1376658" y="0"/>
                </a:lnTo>
                <a:cubicBezTo>
                  <a:pt x="1482328" y="35571"/>
                  <a:pt x="1584980" y="78255"/>
                  <a:pt x="1690650" y="110269"/>
                </a:cubicBezTo>
                <a:cubicBezTo>
                  <a:pt x="1675553" y="145839"/>
                  <a:pt x="1660458" y="138725"/>
                  <a:pt x="1645361" y="135168"/>
                </a:cubicBezTo>
                <a:cubicBezTo>
                  <a:pt x="1554788" y="120941"/>
                  <a:pt x="1461194" y="110269"/>
                  <a:pt x="1373640" y="71141"/>
                </a:cubicBezTo>
                <a:cubicBezTo>
                  <a:pt x="1352504" y="64027"/>
                  <a:pt x="1328352" y="64027"/>
                  <a:pt x="1319295" y="88927"/>
                </a:cubicBezTo>
                <a:cubicBezTo>
                  <a:pt x="1304199" y="124497"/>
                  <a:pt x="1325332" y="145839"/>
                  <a:pt x="1346468" y="163625"/>
                </a:cubicBezTo>
                <a:cubicBezTo>
                  <a:pt x="1382696" y="195638"/>
                  <a:pt x="1424964" y="188525"/>
                  <a:pt x="1464213" y="192082"/>
                </a:cubicBezTo>
                <a:cubicBezTo>
                  <a:pt x="1572902" y="209867"/>
                  <a:pt x="1624228" y="259665"/>
                  <a:pt x="1648381" y="373491"/>
                </a:cubicBezTo>
                <a:cubicBezTo>
                  <a:pt x="1554788" y="327250"/>
                  <a:pt x="1461194" y="384162"/>
                  <a:pt x="1370620" y="352148"/>
                </a:cubicBezTo>
                <a:cubicBezTo>
                  <a:pt x="1346468" y="345034"/>
                  <a:pt x="1310237" y="355706"/>
                  <a:pt x="1322314" y="394834"/>
                </a:cubicBezTo>
                <a:cubicBezTo>
                  <a:pt x="1334390" y="430405"/>
                  <a:pt x="1373640" y="458860"/>
                  <a:pt x="1304199" y="451747"/>
                </a:cubicBezTo>
                <a:cubicBezTo>
                  <a:pt x="1252873" y="448189"/>
                  <a:pt x="1237778" y="405504"/>
                  <a:pt x="1222682" y="359262"/>
                </a:cubicBezTo>
                <a:cubicBezTo>
                  <a:pt x="1210606" y="334364"/>
                  <a:pt x="1177395" y="320135"/>
                  <a:pt x="1153242" y="334364"/>
                </a:cubicBezTo>
                <a:cubicBezTo>
                  <a:pt x="1123051" y="348592"/>
                  <a:pt x="1132108" y="387720"/>
                  <a:pt x="1132108" y="416176"/>
                </a:cubicBezTo>
                <a:cubicBezTo>
                  <a:pt x="1129088" y="469532"/>
                  <a:pt x="1153242" y="494431"/>
                  <a:pt x="1195509" y="505101"/>
                </a:cubicBezTo>
                <a:cubicBezTo>
                  <a:pt x="1246836" y="519330"/>
                  <a:pt x="1298160" y="537116"/>
                  <a:pt x="1364582" y="558458"/>
                </a:cubicBezTo>
                <a:cubicBezTo>
                  <a:pt x="1292122" y="594028"/>
                  <a:pt x="1237778" y="586915"/>
                  <a:pt x="1183434" y="558458"/>
                </a:cubicBezTo>
                <a:cubicBezTo>
                  <a:pt x="1117012" y="526444"/>
                  <a:pt x="1029458" y="483759"/>
                  <a:pt x="975114" y="522887"/>
                </a:cubicBezTo>
                <a:cubicBezTo>
                  <a:pt x="893597" y="579800"/>
                  <a:pt x="827176" y="544229"/>
                  <a:pt x="754716" y="533558"/>
                </a:cubicBezTo>
                <a:cubicBezTo>
                  <a:pt x="603758" y="512216"/>
                  <a:pt x="697352" y="480203"/>
                  <a:pt x="546395" y="462417"/>
                </a:cubicBezTo>
                <a:cubicBezTo>
                  <a:pt x="486012" y="455303"/>
                  <a:pt x="422610" y="426847"/>
                  <a:pt x="335056" y="465975"/>
                </a:cubicBezTo>
                <a:cubicBezTo>
                  <a:pt x="730563" y="672284"/>
                  <a:pt x="917750" y="658055"/>
                  <a:pt x="1270988" y="910606"/>
                </a:cubicBezTo>
                <a:cubicBezTo>
                  <a:pt x="1255893" y="935506"/>
                  <a:pt x="1240798" y="924835"/>
                  <a:pt x="1225701" y="921277"/>
                </a:cubicBezTo>
                <a:cubicBezTo>
                  <a:pt x="1201548" y="917720"/>
                  <a:pt x="1171356" y="903491"/>
                  <a:pt x="1165318" y="949734"/>
                </a:cubicBezTo>
                <a:cubicBezTo>
                  <a:pt x="1162298" y="985305"/>
                  <a:pt x="1180415" y="1003089"/>
                  <a:pt x="1210606" y="1006647"/>
                </a:cubicBezTo>
                <a:cubicBezTo>
                  <a:pt x="1298160" y="1020875"/>
                  <a:pt x="1376658" y="1070674"/>
                  <a:pt x="1455156" y="1113358"/>
                </a:cubicBezTo>
                <a:cubicBezTo>
                  <a:pt x="1491385" y="1131144"/>
                  <a:pt x="1530634" y="1156043"/>
                  <a:pt x="1515538" y="1220069"/>
                </a:cubicBezTo>
                <a:cubicBezTo>
                  <a:pt x="1485348" y="1237855"/>
                  <a:pt x="1464213" y="1212955"/>
                  <a:pt x="1440060" y="1209399"/>
                </a:cubicBezTo>
                <a:cubicBezTo>
                  <a:pt x="1415907" y="1205842"/>
                  <a:pt x="1358543" y="1220069"/>
                  <a:pt x="1373640" y="1230741"/>
                </a:cubicBezTo>
                <a:cubicBezTo>
                  <a:pt x="1443080" y="1269868"/>
                  <a:pt x="1316276" y="1365909"/>
                  <a:pt x="1400810" y="1365909"/>
                </a:cubicBezTo>
                <a:cubicBezTo>
                  <a:pt x="1539691" y="1365909"/>
                  <a:pt x="1615170" y="1536647"/>
                  <a:pt x="1748012" y="1540204"/>
                </a:cubicBezTo>
                <a:cubicBezTo>
                  <a:pt x="1769146" y="1540204"/>
                  <a:pt x="1778203" y="1572219"/>
                  <a:pt x="1778203" y="1597117"/>
                </a:cubicBezTo>
                <a:cubicBezTo>
                  <a:pt x="1778203" y="1629132"/>
                  <a:pt x="1757070" y="1632688"/>
                  <a:pt x="1735936" y="1636245"/>
                </a:cubicBezTo>
                <a:cubicBezTo>
                  <a:pt x="1702725" y="1639802"/>
                  <a:pt x="1666496" y="1597117"/>
                  <a:pt x="1624228" y="1657587"/>
                </a:cubicBezTo>
                <a:cubicBezTo>
                  <a:pt x="1702725" y="1693158"/>
                  <a:pt x="1784242" y="1728729"/>
                  <a:pt x="1781223" y="1849668"/>
                </a:cubicBezTo>
                <a:cubicBezTo>
                  <a:pt x="1781223" y="1881683"/>
                  <a:pt x="1814434" y="1895910"/>
                  <a:pt x="1838587" y="1903025"/>
                </a:cubicBezTo>
                <a:cubicBezTo>
                  <a:pt x="1880854" y="1917252"/>
                  <a:pt x="1914065" y="1938595"/>
                  <a:pt x="1938218" y="1984836"/>
                </a:cubicBezTo>
                <a:cubicBezTo>
                  <a:pt x="1938218" y="1995507"/>
                  <a:pt x="1938218" y="2002622"/>
                  <a:pt x="1938218" y="2013292"/>
                </a:cubicBezTo>
                <a:cubicBezTo>
                  <a:pt x="1932180" y="2123562"/>
                  <a:pt x="1871798" y="2120004"/>
                  <a:pt x="1805376" y="2102219"/>
                </a:cubicBezTo>
                <a:cubicBezTo>
                  <a:pt x="1726878" y="2080877"/>
                  <a:pt x="1648381" y="2038192"/>
                  <a:pt x="1563844" y="2077320"/>
                </a:cubicBezTo>
                <a:cubicBezTo>
                  <a:pt x="1681592" y="2130676"/>
                  <a:pt x="1811414" y="2134233"/>
                  <a:pt x="1920104" y="2208931"/>
                </a:cubicBezTo>
                <a:cubicBezTo>
                  <a:pt x="1515538" y="2223159"/>
                  <a:pt x="1159280" y="1984836"/>
                  <a:pt x="766792" y="1892353"/>
                </a:cubicBezTo>
                <a:cubicBezTo>
                  <a:pt x="778869" y="1952823"/>
                  <a:pt x="812080" y="1967051"/>
                  <a:pt x="839252" y="1974165"/>
                </a:cubicBezTo>
                <a:cubicBezTo>
                  <a:pt x="984170" y="2020407"/>
                  <a:pt x="1110974" y="2112891"/>
                  <a:pt x="1243816" y="2191146"/>
                </a:cubicBezTo>
                <a:cubicBezTo>
                  <a:pt x="1298160" y="2223159"/>
                  <a:pt x="1337410" y="2258731"/>
                  <a:pt x="1358543" y="2326314"/>
                </a:cubicBezTo>
                <a:cubicBezTo>
                  <a:pt x="1376658" y="2390340"/>
                  <a:pt x="1412888" y="2418796"/>
                  <a:pt x="1479310" y="2401012"/>
                </a:cubicBezTo>
                <a:cubicBezTo>
                  <a:pt x="1533654" y="2386784"/>
                  <a:pt x="1591018" y="2393898"/>
                  <a:pt x="1648381" y="2401012"/>
                </a:cubicBezTo>
                <a:cubicBezTo>
                  <a:pt x="1711782" y="2408126"/>
                  <a:pt x="1784242" y="2479267"/>
                  <a:pt x="1769146" y="2518395"/>
                </a:cubicBezTo>
                <a:cubicBezTo>
                  <a:pt x="1738956" y="2582422"/>
                  <a:pt x="1687630" y="2550408"/>
                  <a:pt x="1645361" y="2543294"/>
                </a:cubicBezTo>
                <a:cubicBezTo>
                  <a:pt x="1594036" y="2536181"/>
                  <a:pt x="1500444" y="2518395"/>
                  <a:pt x="1500444" y="2525509"/>
                </a:cubicBezTo>
                <a:cubicBezTo>
                  <a:pt x="1467232" y="2685576"/>
                  <a:pt x="1391754" y="2564636"/>
                  <a:pt x="1337410" y="2564636"/>
                </a:cubicBezTo>
                <a:cubicBezTo>
                  <a:pt x="1286084" y="2564636"/>
                  <a:pt x="1234759" y="2546851"/>
                  <a:pt x="1186452" y="2532623"/>
                </a:cubicBezTo>
                <a:cubicBezTo>
                  <a:pt x="1123051" y="2514837"/>
                  <a:pt x="1065688" y="2546851"/>
                  <a:pt x="1005304" y="2553965"/>
                </a:cubicBezTo>
                <a:cubicBezTo>
                  <a:pt x="950960" y="2561080"/>
                  <a:pt x="981150" y="2653563"/>
                  <a:pt x="947940" y="2692689"/>
                </a:cubicBezTo>
                <a:cubicBezTo>
                  <a:pt x="941903" y="2703362"/>
                  <a:pt x="935864" y="2703362"/>
                  <a:pt x="929826" y="2703362"/>
                </a:cubicBezTo>
                <a:cubicBezTo>
                  <a:pt x="911711" y="2980812"/>
                  <a:pt x="594701" y="2913227"/>
                  <a:pt x="594701" y="2923898"/>
                </a:cubicBezTo>
                <a:cubicBezTo>
                  <a:pt x="567529" y="2941684"/>
                  <a:pt x="534318" y="2899000"/>
                  <a:pt x="501108" y="2941684"/>
                </a:cubicBezTo>
                <a:cubicBezTo>
                  <a:pt x="643007" y="3137322"/>
                  <a:pt x="860386" y="3183563"/>
                  <a:pt x="1053610" y="3329402"/>
                </a:cubicBezTo>
                <a:cubicBezTo>
                  <a:pt x="893597" y="3379202"/>
                  <a:pt x="800002" y="3208463"/>
                  <a:pt x="682256" y="3229805"/>
                </a:cubicBezTo>
                <a:cubicBezTo>
                  <a:pt x="624893" y="3283162"/>
                  <a:pt x="796984" y="3368530"/>
                  <a:pt x="630932" y="3393429"/>
                </a:cubicBezTo>
                <a:cubicBezTo>
                  <a:pt x="703390" y="3439672"/>
                  <a:pt x="754716" y="3485914"/>
                  <a:pt x="806041" y="3539269"/>
                </a:cubicBezTo>
                <a:cubicBezTo>
                  <a:pt x="893597" y="3635309"/>
                  <a:pt x="911711" y="3699337"/>
                  <a:pt x="869444" y="3827390"/>
                </a:cubicBezTo>
                <a:cubicBezTo>
                  <a:pt x="842270" y="3912759"/>
                  <a:pt x="803022" y="3991015"/>
                  <a:pt x="839252" y="4090612"/>
                </a:cubicBezTo>
                <a:cubicBezTo>
                  <a:pt x="863405" y="4158196"/>
                  <a:pt x="854347" y="4204438"/>
                  <a:pt x="763774" y="4172424"/>
                </a:cubicBezTo>
                <a:cubicBezTo>
                  <a:pt x="667160" y="4140411"/>
                  <a:pt x="630932" y="4200882"/>
                  <a:pt x="655085" y="4321821"/>
                </a:cubicBezTo>
                <a:cubicBezTo>
                  <a:pt x="670179" y="4400076"/>
                  <a:pt x="655085" y="4424975"/>
                  <a:pt x="588662" y="4414305"/>
                </a:cubicBezTo>
                <a:cubicBezTo>
                  <a:pt x="516204" y="4403633"/>
                  <a:pt x="446764" y="4353835"/>
                  <a:pt x="356189" y="4378734"/>
                </a:cubicBezTo>
                <a:cubicBezTo>
                  <a:pt x="428648" y="4521016"/>
                  <a:pt x="582626" y="4478331"/>
                  <a:pt x="667160" y="4613499"/>
                </a:cubicBezTo>
                <a:cubicBezTo>
                  <a:pt x="567529" y="4613499"/>
                  <a:pt x="489031" y="4613499"/>
                  <a:pt x="416573" y="4585042"/>
                </a:cubicBezTo>
                <a:cubicBezTo>
                  <a:pt x="386381" y="4574373"/>
                  <a:pt x="353170" y="4560144"/>
                  <a:pt x="335056" y="4602828"/>
                </a:cubicBezTo>
                <a:cubicBezTo>
                  <a:pt x="313920" y="4652628"/>
                  <a:pt x="356189" y="4670412"/>
                  <a:pt x="380342" y="4677526"/>
                </a:cubicBezTo>
                <a:cubicBezTo>
                  <a:pt x="449784" y="4702425"/>
                  <a:pt x="504126" y="4759339"/>
                  <a:pt x="564510" y="4805580"/>
                </a:cubicBezTo>
                <a:cubicBezTo>
                  <a:pt x="694332" y="4905177"/>
                  <a:pt x="836233" y="4990547"/>
                  <a:pt x="944922" y="5154171"/>
                </a:cubicBezTo>
                <a:cubicBezTo>
                  <a:pt x="809060" y="5111487"/>
                  <a:pt x="706410" y="5011889"/>
                  <a:pt x="576586" y="4994104"/>
                </a:cubicBezTo>
                <a:cubicBezTo>
                  <a:pt x="688296" y="5143500"/>
                  <a:pt x="830194" y="5243097"/>
                  <a:pt x="963036" y="5353367"/>
                </a:cubicBezTo>
                <a:cubicBezTo>
                  <a:pt x="1002286" y="5385379"/>
                  <a:pt x="1041534" y="5406721"/>
                  <a:pt x="1047572" y="5474306"/>
                </a:cubicBezTo>
                <a:cubicBezTo>
                  <a:pt x="1065688" y="5605917"/>
                  <a:pt x="1113992" y="5712629"/>
                  <a:pt x="1222682" y="5769542"/>
                </a:cubicBezTo>
                <a:cubicBezTo>
                  <a:pt x="1222682" y="5769542"/>
                  <a:pt x="1216644" y="5790884"/>
                  <a:pt x="1213626" y="5801555"/>
                </a:cubicBezTo>
                <a:cubicBezTo>
                  <a:pt x="1147203" y="5805112"/>
                  <a:pt x="1095878" y="5726858"/>
                  <a:pt x="1014361" y="5755314"/>
                </a:cubicBezTo>
                <a:cubicBezTo>
                  <a:pt x="1095878" y="5862025"/>
                  <a:pt x="1162298" y="5954508"/>
                  <a:pt x="1274008" y="6004307"/>
                </a:cubicBezTo>
                <a:cubicBezTo>
                  <a:pt x="1364582" y="6043434"/>
                  <a:pt x="1476290" y="6068335"/>
                  <a:pt x="1542711" y="6196388"/>
                </a:cubicBezTo>
                <a:cubicBezTo>
                  <a:pt x="1467232" y="6221287"/>
                  <a:pt x="1409868" y="6189274"/>
                  <a:pt x="1352504" y="6167932"/>
                </a:cubicBezTo>
                <a:cubicBezTo>
                  <a:pt x="1264950" y="6132361"/>
                  <a:pt x="1177395" y="6093234"/>
                  <a:pt x="1089840" y="6057663"/>
                </a:cubicBezTo>
                <a:cubicBezTo>
                  <a:pt x="1056628" y="6043434"/>
                  <a:pt x="1020400" y="6036320"/>
                  <a:pt x="999266" y="6100347"/>
                </a:cubicBezTo>
                <a:cubicBezTo>
                  <a:pt x="1110974" y="6114575"/>
                  <a:pt x="1177395" y="6199945"/>
                  <a:pt x="1246836" y="6281757"/>
                </a:cubicBezTo>
                <a:cubicBezTo>
                  <a:pt x="1286084" y="6327999"/>
                  <a:pt x="1319295" y="6388469"/>
                  <a:pt x="1388735" y="6367127"/>
                </a:cubicBezTo>
                <a:cubicBezTo>
                  <a:pt x="1424964" y="6356456"/>
                  <a:pt x="1449118" y="6388469"/>
                  <a:pt x="1446099" y="6431153"/>
                </a:cubicBezTo>
                <a:cubicBezTo>
                  <a:pt x="1431002" y="6580550"/>
                  <a:pt x="1518558" y="6630349"/>
                  <a:pt x="1609132" y="6658805"/>
                </a:cubicBezTo>
                <a:cubicBezTo>
                  <a:pt x="1741974" y="6701489"/>
                  <a:pt x="1859720" y="6786859"/>
                  <a:pt x="1983504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Объект 4" descr="Изображение выглядит как текст&#10;&#10;Автоматически созданное описание">
            <a:extLst>
              <a:ext uri="{FF2B5EF4-FFF2-40B4-BE49-F238E27FC236}">
                <a16:creationId xmlns:a16="http://schemas.microsoft.com/office/drawing/2014/main" id="{69DF02C2-8A3D-E0FB-3E6E-1B8E455730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4350" y="643468"/>
            <a:ext cx="735454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667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2482A9-F6CA-DB6E-E3B2-39303BB2C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Особенности платформы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CD3E74-E74E-F50B-DB83-30E220D0C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Собственный формат файлов проектов: </a:t>
            </a:r>
            <a:r>
              <a:rPr lang="en-US" b="1" i="0" dirty="0">
                <a:solidFill>
                  <a:srgbClr val="181818"/>
                </a:solidFill>
                <a:effectLst/>
                <a:latin typeface="Inter"/>
              </a:rPr>
              <a:t>MXLIFF</a:t>
            </a:r>
          </a:p>
          <a:p>
            <a:r>
              <a:rPr lang="ru-RU" dirty="0"/>
              <a:t>Портал для заказчиков (автоматизация процессов, шаблоны проектов и многое др.), подробнее: </a:t>
            </a:r>
            <a:r>
              <a:rPr lang="ru-RU" dirty="0">
                <a:hlinkClick r:id="rId2"/>
              </a:rPr>
              <a:t>ссылка</a:t>
            </a:r>
            <a:endParaRPr lang="ru-RU" dirty="0"/>
          </a:p>
          <a:p>
            <a:r>
              <a:rPr lang="ru-RU" dirty="0"/>
              <a:t>Поддерживаемые форматы файлов: </a:t>
            </a:r>
            <a:r>
              <a:rPr lang="ru-RU" dirty="0">
                <a:hlinkClick r:id="rId3"/>
              </a:rPr>
              <a:t>ссылка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0983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8170C6-7BBC-278B-E6A8-FD7592DDE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PDF</a:t>
            </a:r>
            <a:endParaRPr lang="ru-RU" dirty="0"/>
          </a:p>
        </p:txBody>
      </p:sp>
      <p:pic>
        <p:nvPicPr>
          <p:cNvPr id="9" name="Объект 8">
            <a:extLst>
              <a:ext uri="{FF2B5EF4-FFF2-40B4-BE49-F238E27FC236}">
                <a16:creationId xmlns:a16="http://schemas.microsoft.com/office/drawing/2014/main" id="{E4D38819-65C9-E506-CD19-856C24ACE7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3175686" y="558927"/>
            <a:ext cx="7030995" cy="6042667"/>
          </a:xfrm>
        </p:spPr>
      </p:pic>
    </p:spTree>
    <p:extLst>
      <p:ext uri="{BB962C8B-B14F-4D97-AF65-F5344CB8AC3E}">
        <p14:creationId xmlns:p14="http://schemas.microsoft.com/office/powerpoint/2010/main" val="107952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856E0-D826-E04E-DB1E-9BD258EE1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483" y="375636"/>
            <a:ext cx="10515600" cy="1325563"/>
          </a:xfrm>
        </p:spPr>
        <p:txBody>
          <a:bodyPr/>
          <a:lstStyle/>
          <a:p>
            <a:r>
              <a:rPr lang="en-US" b="1" i="0" dirty="0">
                <a:solidFill>
                  <a:srgbClr val="181818"/>
                </a:solidFill>
                <a:effectLst/>
                <a:latin typeface="Inter"/>
              </a:rPr>
              <a:t>Phrase Translate (TMS)</a:t>
            </a:r>
            <a:br>
              <a:rPr lang="en-US" b="1" i="0" dirty="0">
                <a:solidFill>
                  <a:srgbClr val="181818"/>
                </a:solidFill>
                <a:effectLst/>
                <a:latin typeface="Inter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5CE61A-E04C-5B11-A298-93D6D8462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это хаб для </a:t>
            </a:r>
            <a:r>
              <a:rPr lang="ru-RU" dirty="0">
                <a:solidFill>
                  <a:srgbClr val="000000"/>
                </a:solidFill>
                <a:latin typeface="-webkit-standard"/>
              </a:rPr>
              <a:t>работы с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машинным переводом (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MT)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и надстройка (аддон) с дополнительными функциями. Функция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MT </a:t>
            </a:r>
            <a:r>
              <a:rPr lang="en-US" b="0" i="0" u="none" strike="noStrike" dirty="0" err="1">
                <a:solidFill>
                  <a:srgbClr val="000000"/>
                </a:solidFill>
                <a:effectLst/>
                <a:latin typeface="-webkit-standard"/>
              </a:rPr>
              <a:t>Autoselect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,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основанная на искусственном интеллекте, находит оптимальный механизм для каждого </a:t>
            </a:r>
            <a:r>
              <a:rPr lang="ru-RU" dirty="0">
                <a:solidFill>
                  <a:srgbClr val="000000"/>
                </a:solidFill>
                <a:latin typeface="-webkit-standard"/>
              </a:rPr>
              <a:t>текста, который требуется перевести,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на основании его предметной области и языковой пары. Перевод можно начать с подтверждения работы с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Phrase Translate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или добавить поддерживаемые движки через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API. </a:t>
            </a:r>
            <a:br>
              <a:rPr lang="ru-RU" dirty="0"/>
            </a:br>
            <a:br>
              <a:rPr lang="ru-RU" dirty="0"/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Phrase Translate </a:t>
            </a:r>
            <a:r>
              <a:rPr lang="ru-RU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не предназначен для пост-редактирования (выдается только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Raw MT).</a:t>
            </a:r>
            <a:br>
              <a:rPr lang="en-US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0009553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412429"/>
      </a:dk2>
      <a:lt2>
        <a:srgbClr val="E2E8E8"/>
      </a:lt2>
      <a:accent1>
        <a:srgbClr val="C69697"/>
      </a:accent1>
      <a:accent2>
        <a:srgbClr val="BA7F98"/>
      </a:accent2>
      <a:accent3>
        <a:srgbClr val="C493BD"/>
      </a:accent3>
      <a:accent4>
        <a:srgbClr val="AA7FBA"/>
      </a:accent4>
      <a:accent5>
        <a:srgbClr val="A696C6"/>
      </a:accent5>
      <a:accent6>
        <a:srgbClr val="7F84BA"/>
      </a:accent6>
      <a:hlink>
        <a:srgbClr val="568D8D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750</Words>
  <Application>Microsoft Macintosh PowerPoint</Application>
  <PresentationFormat>Широкоэкранный</PresentationFormat>
  <Paragraphs>39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-webkit-standard</vt:lpstr>
      <vt:lpstr>Arial</vt:lpstr>
      <vt:lpstr>Calibri</vt:lpstr>
      <vt:lpstr>Century Gothic</vt:lpstr>
      <vt:lpstr>Inter</vt:lpstr>
      <vt:lpstr>YS Text</vt:lpstr>
      <vt:lpstr>BrushVTI</vt:lpstr>
      <vt:lpstr>Phrase  (ранее – Memsource)</vt:lpstr>
      <vt:lpstr>2021 г.</vt:lpstr>
      <vt:lpstr>Презентация PowerPoint</vt:lpstr>
      <vt:lpstr>Особенности платформы</vt:lpstr>
      <vt:lpstr>Особенности платформы</vt:lpstr>
      <vt:lpstr>Презентация PowerPoint</vt:lpstr>
      <vt:lpstr>Особенности платформы</vt:lpstr>
      <vt:lpstr>PDF</vt:lpstr>
      <vt:lpstr>Phrase Translate (TMS) </vt:lpstr>
      <vt:lpstr>Поддерживаемые языки Phrase Translate </vt:lpstr>
      <vt:lpstr>Автоматическое распознавание предметной области</vt:lpstr>
      <vt:lpstr>Презентация PowerPoint</vt:lpstr>
      <vt:lpstr>Оценка качества МТ (MTQE) </vt:lpstr>
      <vt:lpstr>Использование MTQE</vt:lpstr>
      <vt:lpstr>Использование MTQE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Phrase  (ранее – Memsource)</dc:title>
  <dc:creator>Мария Ружникова</dc:creator>
  <cp:lastModifiedBy>Мария Ружникова</cp:lastModifiedBy>
  <cp:revision>2</cp:revision>
  <dcterms:created xsi:type="dcterms:W3CDTF">2022-12-14T11:17:19Z</dcterms:created>
  <dcterms:modified xsi:type="dcterms:W3CDTF">2022-12-14T13:39:23Z</dcterms:modified>
</cp:coreProperties>
</file>