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8"/>
  </p:notesMasterIdLst>
  <p:sldIdLst>
    <p:sldId id="256" r:id="rId2"/>
    <p:sldId id="267" r:id="rId3"/>
    <p:sldId id="257" r:id="rId4"/>
    <p:sldId id="258" r:id="rId5"/>
    <p:sldId id="260" r:id="rId6"/>
    <p:sldId id="268" r:id="rId7"/>
    <p:sldId id="269" r:id="rId8"/>
    <p:sldId id="270" r:id="rId9"/>
    <p:sldId id="263" r:id="rId10"/>
    <p:sldId id="264" r:id="rId11"/>
    <p:sldId id="265" r:id="rId12"/>
    <p:sldId id="266" r:id="rId13"/>
    <p:sldId id="259" r:id="rId14"/>
    <p:sldId id="261" r:id="rId15"/>
    <p:sldId id="262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25F59-B9A8-F04C-8544-264C1A544A92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0E073-ACAF-8D4C-AC5E-B3EB8E8AC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phrase.com/hc/en-us/articles/360012872059-CAT-Pane#non-translatable-matches-0-4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u="none" strike="noStrike" dirty="0">
                <a:solidFill>
                  <a:srgbClr val="036EE5"/>
                </a:solidFill>
                <a:effectLst/>
                <a:latin typeface="Inter"/>
                <a:hlinkClick r:id="rId3"/>
              </a:rPr>
              <a:t>non-translatables (NTs)</a:t>
            </a:r>
            <a:r>
              <a:rPr lang="ru-RU" b="0" i="0" u="none" strike="noStrike" dirty="0">
                <a:solidFill>
                  <a:srgbClr val="036EE5"/>
                </a:solidFill>
                <a:effectLst/>
                <a:latin typeface="Inter"/>
              </a:rPr>
              <a:t> - </a:t>
            </a:r>
            <a:r>
              <a:rPr lang="en-US" b="0" i="0" dirty="0">
                <a:solidFill>
                  <a:srgbClr val="181818"/>
                </a:solidFill>
                <a:effectLst/>
                <a:latin typeface="Inter"/>
              </a:rPr>
              <a:t>Disable NT scores and instruct your Linguists to ignore NT results on the CAT pane.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40E073-ACAF-8D4C-AC5E-B3EB8E8AC1C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981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2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1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5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6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3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0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8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2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9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6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2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2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5" r:id="rId5"/>
    <p:sldLayoutId id="2147483676" r:id="rId6"/>
    <p:sldLayoutId id="2147483682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phrase.com/hc/en-us/articles/360012872059-CAT-Pane#non-translatable-matches-0-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@phrasesuite/video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andex.ru/clck/jsredir?from=yandex.ru%3Bsearch%2F%3Bweb%3B%3B&amp;text=&amp;etext=2202.V7QOuPN7PXnff2oB_ohQl3Z3d3dxZ3dxdXhtdnVieHk.8ceb6b7e869e869c03e08f728251182b93d1c1ba&amp;uuid=&amp;state=jLT9ScZ_wbo,&amp;&amp;cst=AiuY0DBWFJ7q0qcCggtsKasfVCxibubE6b4l4OpvKFRyvLKYuzMg3ZF-qJ2P4fOxfXhBJoAsuZHsXgGdrTDJCuCF9mBQMvstXzEEbJxqwCTB7GEUZaMPhb1w6iT28Reoj2Tth-bV4zj6GxJtrh8-GoeCdUKVhn1sdGj18vUBkOTUe45m4hZSl5X8iY4dnZ1eVsFu5SO6q0bIsFKwqjEWooXNj8GFGqzVAPvwxUV7Yr2DESPgg1WfoK_YvOoCe79P30Pw8FTx521x3n1DOoAujQnjZfASyqDfK0AzXl3GcaUUUaakY36vPLsRE3dBr-1GWrs1mtsbLVFN3W2zaKMpC_LWxUX65MyFEOPIOsziYkKgsGVxsNmCjBeezUSyp5mJ5KszhQQEvLpJIu4B4eLDlfm_a7wbe9J8Psl8oLdWKDzQM6IhudNlTZf0wqH5eBJkoF5D7cHIIessCqB1COV47OVdGcrRaAJSimHhk3OeVMjupORxjnMvsVvr6h4ANJ1objTgMc1QNmcoddGr13HqMvjJxZ7OO3RlgvsFdS65JbtH94ltJ-BkNaEXqX8FfkDZ9hf9ICIHdVwtOZqwMkG2mkB3J8Ig4o8uZlS_N7QaelEIk5akVUs5N00QlqS6Wrbo737tX7NK8sW7tGqdMRMKbxZOdg-p1ryMfOQcwN8JMbm5N5kFGUAXf2jbanbltAI7hDWW8rc2in8qVQtrRVmVXEFhQ2AIBHIIijkDV0gNzEdvw7Q12hD4QfZc19dBRJjY6AN3QfU-KcBOtOzBXnSOWuJqWiUpdE-kp2bXuV-Xo6NBbcVxVn5EOL6qF9LKMoT5bujyL56O5ZJ0Xg2Tiri0hR-qgnjusyL4GUKcOd_hBhVp3GtWgPr0dtlWic_Fle5BOHdkJuJ_9zr7FkguNCq0Vr_rMHqNRnwBv1xAo9T57vSLkP3Yo2g1rTEhcjJ1Jn0kWnYKzDn2i-rfsPIE3YSwPuIaFDNjxTYtVpL5olCDAAZLXQNwR2-002xHvvQtdRt3Ks7ru2_BBDr2Au3tF5H6JgmoAF_IgoFrk25YJ566rIlrBvLUXjHhRfFpsIA9b-hIiuPivRzOzyNQFB6lOT3c_A,,&amp;data=UlNrNmk5WktYejY4cHFySjRXSWhXT0N4NDdwbzVqNmppRzhycWZxQ21wV18yRkdKb3BZSlMwcnlOVkV1UHN3eTgzbUhObkwtaDJKUlY0clVuX1lQelJIQTN6eTZpa1hIVjRuemtHTl9JMXFfQzhqWDByc09tVGc2UnZnejhOY0NEcl81YzVKSEtCX1daem1qNzR2WmZhRzEzS3A4SVFUX3A1OXlUQzA2a0NCSkJfem5xUm9sUl81S0NXS2Yzbm5R&amp;sign=9f85edf7531d8ad3e367db949879a51f&amp;keyno=0&amp;b64e=2&amp;ref=orjY4mGPRjk5boDnW0uvlrrd71vZw9kpJgMpY5vmMelNTIbdklU1zbZdRgRn_FDDWO0mlSgS-pE,&amp;l10n=ru&amp;cts=1671017185939%40%40events%3D%5B%7B%22event%22%3A%22click%22%2C%22id%22%3A%222_em7yw02-01%22%2C%22cts%22%3A1671017185939%2C%22fast%22%3A%7B%22organic%22%3A1%7D%2C%22service%22%3A%22web%22%2C%22event-id%22%3A%22lbnkhklv4n%22%7D%5D&amp;mc=3&amp;hdtime=13387.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phrase.com/hc/en-us/categories/5709486381084-Phrase-TM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phrase.com/hc/en-us/sections/5709618056604-File-Import-Settings" TargetMode="External"/><Relationship Id="rId2" Type="http://schemas.openxmlformats.org/officeDocument/2006/relationships/hyperlink" Target="https://support.phrase.com/hc/en-us/articles/5709602111132-Submitter-Portal-TMS-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9F9866F-F09F-0CA3-3132-C36F999BB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Кафедра перевода и переводоведения ИГУ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0FD634-A937-E366-25C0-E097C5FB58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18" r="9984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808E24-AC6B-030A-3170-3B5C61160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7113166" cy="4567137"/>
          </a:xfrm>
        </p:spPr>
        <p:txBody>
          <a:bodyPr>
            <a:normAutofit/>
          </a:bodyPr>
          <a:lstStyle/>
          <a:p>
            <a:r>
              <a:rPr lang="en-US" dirty="0"/>
              <a:t>Phrase </a:t>
            </a:r>
            <a:br>
              <a:rPr lang="ru-RU" dirty="0"/>
            </a:br>
            <a:r>
              <a:rPr lang="en-US" dirty="0"/>
              <a:t>(</a:t>
            </a:r>
            <a:r>
              <a:rPr lang="ru-RU" dirty="0"/>
              <a:t>ранее – </a:t>
            </a:r>
            <a:r>
              <a:rPr lang="en-US" dirty="0"/>
              <a:t>Memsource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8939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A288D-8F19-B259-AA8B-09B034B6D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Поддерживаемые языки </a:t>
            </a:r>
            <a:r>
              <a:rPr lang="en-US" b="1" i="0" dirty="0">
                <a:solidFill>
                  <a:srgbClr val="181818"/>
                </a:solidFill>
                <a:effectLst/>
                <a:latin typeface="Inter"/>
              </a:rPr>
              <a:t>Phrase Translate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01F8C3-5E6D-B930-A25C-354C6608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английский, чешский, немецкий, испанский, французский, итальянский, японский, корейский, голландский, русский, шведский, китайский упрощенный.</a:t>
            </a:r>
          </a:p>
          <a:p>
            <a:endParaRPr lang="ru-RU" dirty="0"/>
          </a:p>
          <a:p>
            <a:r>
              <a:rPr lang="ru-RU" dirty="0"/>
              <a:t>В случае использования других языковых пар, переводчики получают рекомендации применять </a:t>
            </a:r>
            <a:r>
              <a:rPr lang="en-US" dirty="0"/>
              <a:t>MT </a:t>
            </a:r>
            <a:r>
              <a:rPr lang="en-US" dirty="0" err="1"/>
              <a:t>Autoselect</a:t>
            </a:r>
            <a:r>
              <a:rPr lang="en-US" dirty="0"/>
              <a:t>, </a:t>
            </a:r>
            <a:r>
              <a:rPr lang="ru-RU" dirty="0"/>
              <a:t>но при этом предметная область текстов не учитывается.</a:t>
            </a:r>
          </a:p>
        </p:txBody>
      </p:sp>
    </p:spTree>
    <p:extLst>
      <p:ext uri="{BB962C8B-B14F-4D97-AF65-F5344CB8AC3E}">
        <p14:creationId xmlns:p14="http://schemas.microsoft.com/office/powerpoint/2010/main" val="2076669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B49262-4335-639B-E347-8F9C440A9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Автоматическое распознавание предметной области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7FD8C5-EEC4-64B7-51DC-C71446D74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помощью анализа документов на основе искусственного интеллекта. Алгоритм тренировки МП распознает 11 различных типов документов, которые имеют схожие наборы ключевых слов (см. таблицу)</a:t>
            </a:r>
          </a:p>
        </p:txBody>
      </p:sp>
    </p:spTree>
    <p:extLst>
      <p:ext uri="{BB962C8B-B14F-4D97-AF65-F5344CB8AC3E}">
        <p14:creationId xmlns:p14="http://schemas.microsoft.com/office/powerpoint/2010/main" val="1976417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Объект 4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A9951DC3-2499-F658-C67C-18FFE13605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9482" y="643468"/>
            <a:ext cx="586427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28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08058-9185-C826-C8C1-F2C3C25A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качества МТ (</a:t>
            </a:r>
            <a:r>
              <a:rPr lang="en-US" dirty="0"/>
              <a:t>MTQE)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2F6578-EBF7-86C4-60A4-C76E1BE7D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это функция с поддержкой ИИ, которая обеспечивает оценку качества предложений машинного перевода (МТ) на уровне сегментов. Она аналогична оценке качества для совпадений в памяти переводов (</a:t>
            </a:r>
            <a:r>
              <a:rPr lang="en-US" dirty="0"/>
              <a:t>TM) </a:t>
            </a:r>
            <a:r>
              <a:rPr lang="ru-RU" dirty="0"/>
              <a:t>и текстов, не подлежащих переводу (</a:t>
            </a:r>
            <a:r>
              <a:rPr lang="en-US" dirty="0"/>
              <a:t>NT</a:t>
            </a:r>
            <a:r>
              <a:rPr lang="ru-RU" dirty="0"/>
              <a:t> -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non-translatables (NTs)</a:t>
            </a:r>
            <a:r>
              <a:rPr lang="en-US" dirty="0"/>
              <a:t>).</a:t>
            </a:r>
            <a:endParaRPr lang="ru-RU" dirty="0"/>
          </a:p>
          <a:p>
            <a:r>
              <a:rPr lang="ru-RU" dirty="0"/>
              <a:t>Мгновенные оценки качества МТ помогают направлять последующее редактирование и могут использоваться для улучшения анализа по умолчанию (перед переводом) и для оценки качества работы механизма МТ.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/>
              <a:t>MTQE </a:t>
            </a:r>
            <a:r>
              <a:rPr lang="ru-RU" dirty="0"/>
              <a:t>доступен только после установки аддона для </a:t>
            </a:r>
            <a:r>
              <a:rPr lang="en-US" dirty="0"/>
              <a:t>Phrase Translate.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568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BD928-336A-73CC-1D68-2FB317646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-webkit-standard"/>
              </a:rPr>
              <a:t>Использование </a:t>
            </a:r>
            <a:r>
              <a:rPr lang="en-US" dirty="0">
                <a:solidFill>
                  <a:srgbClr val="000000"/>
                </a:solidFill>
                <a:latin typeface="-webkit-standard"/>
              </a:rPr>
              <a:t>MTQE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20A775-C741-4FAE-90BD-8062C3D21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07" y="2011679"/>
            <a:ext cx="10838793" cy="4347079"/>
          </a:xfrm>
        </p:spPr>
        <p:txBody>
          <a:bodyPr>
            <a:normAutofit fontScale="77500" lnSpcReduction="20000"/>
          </a:bodyPr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MTQE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доступен только в проектах с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Phrase Translate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в качестве выбранного типа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MT-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движка.</a:t>
            </a:r>
            <a:br>
              <a:rPr lang="ru-RU" dirty="0"/>
            </a:br>
            <a:br>
              <a:rPr lang="ru-RU" dirty="0"/>
            </a:b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MTQE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поддерживает не все языковые комбинации. См. раздел Поддерживаемые языковые пары.</a:t>
            </a:r>
            <a:br>
              <a:rPr lang="ru-RU" dirty="0"/>
            </a:br>
            <a:br>
              <a:rPr lang="ru-RU" dirty="0"/>
            </a:b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При включенном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MTQE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анализ данных по умолчанию включает оценки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MT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наряду с оценками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TM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и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NT.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Например, оценка 75%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MT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попадает в диапазон 75%-84% совпадений, а оценка 99%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MT -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в диапазон 95%-99% совпадений. Это можно отключить в опциях анализа.</a:t>
            </a:r>
            <a:br>
              <a:rPr lang="ru-RU" dirty="0"/>
            </a:br>
            <a:br>
              <a:rPr lang="ru-RU" dirty="0"/>
            </a:b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В дополнение к мгновенным качественным совпадениям на уровне сегментов в редакторе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CAT, MTQE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используется при предварительном переводе. Это можно отключить в опциях предварительного перевода.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078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4B28B-575A-A77F-A9F6-30E298BDF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-webkit-standard"/>
              </a:rPr>
              <a:t>Использование </a:t>
            </a:r>
            <a:r>
              <a:rPr lang="en-US" dirty="0">
                <a:solidFill>
                  <a:srgbClr val="000000"/>
                </a:solidFill>
                <a:latin typeface="-webkit-standard"/>
              </a:rPr>
              <a:t>MTQE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55C93E-6EA6-824A-4C2F-D87E18D61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br>
              <a:rPr lang="ru-RU" dirty="0"/>
            </a:b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100% - полное соответствие МТ, вероятно, не требуется постредактирование</a:t>
            </a:r>
            <a:br>
              <a:rPr lang="ru-RU" dirty="0"/>
            </a:br>
            <a:br>
              <a:rPr lang="ru-RU" dirty="0"/>
            </a:b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99% - почти идеальное совпадение с МТ, возможно, требуется незначительная постредактирование в основном типографских ошибок</a:t>
            </a:r>
            <a:br>
              <a:rPr lang="ru-RU" dirty="0"/>
            </a:br>
            <a:br>
              <a:rPr lang="ru-RU" dirty="0"/>
            </a:b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75% - Хорошее совпадение с МТ, но, скорее всего, потребуется постобработка.</a:t>
            </a:r>
            <a:br>
              <a:rPr lang="ru-RU" dirty="0"/>
            </a:br>
            <a:br>
              <a:rPr lang="ru-RU" dirty="0"/>
            </a:b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Нет оценки - если оценка отсутствует, то, скорее всего, качество МТ низкое. В целом, рекомендуется не редактировать этот результат, а использовать его только для справки.</a:t>
            </a:r>
            <a:br>
              <a:rPr lang="ru-RU" dirty="0"/>
            </a:br>
            <a:br>
              <a:rPr lang="ru-RU" dirty="0"/>
            </a:b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Оценки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MTQE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отображаются в сегменте вместе с другими ресурсами перевода (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TM, NT, TB).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Происхождение совпадений отображается во всплывающей подсказке и в нижней части панели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CAT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в разделе метаданных.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556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DD8E39-EA14-4679-9655-1BFF5A7B6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черные вопросительные знаки с одним желтым знаком вопроса">
            <a:extLst>
              <a:ext uri="{FF2B5EF4-FFF2-40B4-BE49-F238E27FC236}">
                <a16:creationId xmlns:a16="http://schemas.microsoft.com/office/drawing/2014/main" id="{4BF750CA-9444-793E-420B-F00AA95013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90" r="6122" b="1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7E5E4AF3-DF8A-DC1B-3DB4-BE97965FC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709" y="4811636"/>
            <a:ext cx="5552089" cy="1544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Вопросы?</a:t>
            </a:r>
          </a:p>
        </p:txBody>
      </p:sp>
    </p:spTree>
    <p:extLst>
      <p:ext uri="{BB962C8B-B14F-4D97-AF65-F5344CB8AC3E}">
        <p14:creationId xmlns:p14="http://schemas.microsoft.com/office/powerpoint/2010/main" val="360817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ABB62-5E62-17CD-6EE0-8FE163D2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2021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A5F4D1-DE00-538B-F70F-5B910BCBB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Memsource, 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система управления переводами на базе искусственного интеллекта, приобрела </a:t>
            </a:r>
            <a:r>
              <a:rPr lang="en-US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Phrase, 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нем. платформу локализации программного обеспечения, сайтов и мобильных приложений в облаке.</a:t>
            </a:r>
            <a:endParaRPr lang="en-US" b="0" i="0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en-US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Youtube</a:t>
            </a:r>
            <a:r>
              <a:rPr lang="ru-RU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-канал </a:t>
            </a:r>
            <a:r>
              <a:rPr lang="en-US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Phrase </a:t>
            </a:r>
            <a:r>
              <a:rPr lang="en-US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hlinkClick r:id="rId2"/>
              </a:rPr>
              <a:t>https://www.youtube.com/@phrasesuite/videos</a:t>
            </a:r>
            <a:endParaRPr lang="en-US" b="0" i="0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b="0" i="0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76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4AA3D2-02A7-0A6E-131C-30A57A6D6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3414D4E-2F62-AD09-7AAC-ADC2605131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08" y="365125"/>
            <a:ext cx="11740420" cy="5504334"/>
          </a:xfrm>
        </p:spPr>
      </p:pic>
    </p:spTree>
    <p:extLst>
      <p:ext uri="{BB962C8B-B14F-4D97-AF65-F5344CB8AC3E}">
        <p14:creationId xmlns:p14="http://schemas.microsoft.com/office/powerpoint/2010/main" val="115354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33393-BFEC-574A-7689-DC68C958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платформы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B39205-FB46-2D64-40A3-A9E3ADEA3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Пробная версия – 15 дней</a:t>
            </a:r>
          </a:p>
          <a:p>
            <a:r>
              <a:rPr lang="ru-RU" dirty="0"/>
              <a:t>Есть уведомление, в каком </a:t>
            </a:r>
            <a:r>
              <a:rPr lang="ru-RU" dirty="0" err="1"/>
              <a:t>датацентре</a:t>
            </a:r>
            <a:r>
              <a:rPr lang="ru-RU" dirty="0"/>
              <a:t> будут храниться ваши данные (ЕС или США)</a:t>
            </a:r>
          </a:p>
          <a:p>
            <a:r>
              <a:rPr lang="ru-RU" dirty="0"/>
              <a:t>Переключение систем МП под разные проекты</a:t>
            </a:r>
          </a:p>
          <a:p>
            <a:r>
              <a:rPr lang="ru-RU" dirty="0"/>
              <a:t>В профиле используется искусственный интеллект для автоматического выбора оптимального движка </a:t>
            </a:r>
            <a:r>
              <a:rPr lang="en-US" dirty="0"/>
              <a:t>M</a:t>
            </a:r>
            <a:r>
              <a:rPr lang="ru-RU" dirty="0"/>
              <a:t>П</a:t>
            </a:r>
            <a:r>
              <a:rPr lang="en-US" dirty="0"/>
              <a:t> </a:t>
            </a:r>
            <a:r>
              <a:rPr lang="ru-RU" dirty="0"/>
              <a:t>для того или иного проекта, исходя из указанной предметной области и языковой пары. По умолчанию </a:t>
            </a:r>
            <a:r>
              <a:rPr lang="en-US" dirty="0"/>
              <a:t>MTQE </a:t>
            </a:r>
            <a:r>
              <a:rPr lang="en-US" b="1" i="0" u="none" strike="noStrike" dirty="0">
                <a:effectLst/>
                <a:latin typeface="YS Text"/>
                <a:hlinkClick r:id="rId2"/>
              </a:rPr>
              <a:t>MT Quality Estimation</a:t>
            </a:r>
            <a:r>
              <a:rPr lang="ru-RU" b="1" i="0" u="none" strike="noStrike" dirty="0">
                <a:effectLst/>
                <a:latin typeface="YS Text"/>
              </a:rPr>
              <a:t> (оценка качества работы движка МП) </a:t>
            </a:r>
            <a:r>
              <a:rPr lang="ru-RU" dirty="0"/>
              <a:t>включен для всех движков. </a:t>
            </a:r>
          </a:p>
        </p:txBody>
      </p:sp>
    </p:spTree>
    <p:extLst>
      <p:ext uri="{BB962C8B-B14F-4D97-AF65-F5344CB8AC3E}">
        <p14:creationId xmlns:p14="http://schemas.microsoft.com/office/powerpoint/2010/main" val="40546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F822D-EAA7-1995-8D92-3631BA0EC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платформы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D4E22F-0C59-F314-17C4-90871D24C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https://support.phrase.com/hc/en-us/categories/5709486381084-Phrase-TMS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Руководство пользователя (на </a:t>
            </a:r>
            <a:r>
              <a:rPr lang="ru-RU" dirty="0" err="1"/>
              <a:t>анг.яз</a:t>
            </a:r>
            <a:r>
              <a:rPr lang="ru-RU" dirty="0"/>
              <a:t>.)</a:t>
            </a:r>
          </a:p>
          <a:p>
            <a:r>
              <a:rPr lang="ru-RU" dirty="0"/>
              <a:t>Разные роли для пользователей: администратор (никаких ограничений), лингвист, гость, менеджер проекта, заказчик</a:t>
            </a:r>
          </a:p>
          <a:p>
            <a:r>
              <a:rPr lang="ru-RU" dirty="0"/>
              <a:t>Поиск по проекту, документу и т.д.: действуют те же символы для корректировки поиска, что и в поисковых машинах.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86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9DF02C2-8A3D-E0FB-3E6E-1B8E455730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4350" y="643468"/>
            <a:ext cx="735454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667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2482A9-F6CA-DB6E-E3B2-39303BB2C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платформы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CD3E74-E74E-F50B-DB83-30E220D0C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Собственный формат файлов проектов: </a:t>
            </a:r>
            <a:r>
              <a:rPr lang="en-US" b="1" i="0" dirty="0">
                <a:solidFill>
                  <a:srgbClr val="181818"/>
                </a:solidFill>
                <a:effectLst/>
                <a:latin typeface="Inter"/>
              </a:rPr>
              <a:t>MXLIFF</a:t>
            </a:r>
          </a:p>
          <a:p>
            <a:r>
              <a:rPr lang="ru-RU" dirty="0"/>
              <a:t>Портал для заказчиков (автоматизация процессов, шаблоны проектов и многое др.), подробнее: </a:t>
            </a:r>
            <a:r>
              <a:rPr lang="ru-RU" dirty="0">
                <a:hlinkClick r:id="rId2"/>
              </a:rPr>
              <a:t>ссылка</a:t>
            </a:r>
            <a:endParaRPr lang="ru-RU" dirty="0"/>
          </a:p>
          <a:p>
            <a:r>
              <a:rPr lang="ru-RU" dirty="0"/>
              <a:t>Поддерживаемые форматы файлов: </a:t>
            </a:r>
            <a:r>
              <a:rPr lang="ru-RU" dirty="0">
                <a:hlinkClick r:id="rId3"/>
              </a:rPr>
              <a:t>ссылка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98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170C6-7BBC-278B-E6A8-FD7592DDE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PDF</a:t>
            </a:r>
            <a:endParaRPr lang="ru-RU" dirty="0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E4D38819-65C9-E506-CD19-856C24ACE7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3175686" y="558927"/>
            <a:ext cx="7030995" cy="6042667"/>
          </a:xfrm>
        </p:spPr>
      </p:pic>
    </p:spTree>
    <p:extLst>
      <p:ext uri="{BB962C8B-B14F-4D97-AF65-F5344CB8AC3E}">
        <p14:creationId xmlns:p14="http://schemas.microsoft.com/office/powerpoint/2010/main" val="107952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856E0-D826-E04E-DB1E-9BD258EE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483" y="375636"/>
            <a:ext cx="10515600" cy="1325563"/>
          </a:xfrm>
        </p:spPr>
        <p:txBody>
          <a:bodyPr/>
          <a:lstStyle/>
          <a:p>
            <a:r>
              <a:rPr lang="en-US" b="1" i="0" dirty="0">
                <a:solidFill>
                  <a:srgbClr val="181818"/>
                </a:solidFill>
                <a:effectLst/>
                <a:latin typeface="Inter"/>
              </a:rPr>
              <a:t>Phrase Translate (TMS)</a:t>
            </a:r>
            <a:br>
              <a:rPr lang="en-US" b="1" i="0" dirty="0">
                <a:solidFill>
                  <a:srgbClr val="181818"/>
                </a:solidFill>
                <a:effectLst/>
                <a:latin typeface="Inter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5CE61A-E04C-5B11-A298-93D6D846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это хаб для </a:t>
            </a:r>
            <a:r>
              <a:rPr lang="ru-RU" dirty="0">
                <a:solidFill>
                  <a:srgbClr val="000000"/>
                </a:solidFill>
                <a:latin typeface="-webkit-standard"/>
              </a:rPr>
              <a:t>работы с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машинным переводом (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MT)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и надстройка (аддон) с дополнительными функциями. Функция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MT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Autoselect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основанная на искусственном интеллекте, находит оптимальный механизм для каждого </a:t>
            </a:r>
            <a:r>
              <a:rPr lang="ru-RU" dirty="0">
                <a:solidFill>
                  <a:srgbClr val="000000"/>
                </a:solidFill>
                <a:latin typeface="-webkit-standard"/>
              </a:rPr>
              <a:t>текста, который требуется перевести,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на основании его предметной области и языковой пары. Перевод можно начать с подтверждения работы с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Phrase Translate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или добавить поддерживаемые движки через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API. </a:t>
            </a:r>
            <a:br>
              <a:rPr lang="ru-RU" dirty="0"/>
            </a:br>
            <a:br>
              <a:rPr lang="ru-RU" dirty="0"/>
            </a:b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Phrase Translate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не предназначен для пост-редактирования (выдается только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Raw MT).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009553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412429"/>
      </a:dk2>
      <a:lt2>
        <a:srgbClr val="E2E8E8"/>
      </a:lt2>
      <a:accent1>
        <a:srgbClr val="C69697"/>
      </a:accent1>
      <a:accent2>
        <a:srgbClr val="BA7F98"/>
      </a:accent2>
      <a:accent3>
        <a:srgbClr val="C493BD"/>
      </a:accent3>
      <a:accent4>
        <a:srgbClr val="AA7FBA"/>
      </a:accent4>
      <a:accent5>
        <a:srgbClr val="A696C6"/>
      </a:accent5>
      <a:accent6>
        <a:srgbClr val="7F84BA"/>
      </a:accent6>
      <a:hlink>
        <a:srgbClr val="568D8D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750</Words>
  <Application>Microsoft Macintosh PowerPoint</Application>
  <PresentationFormat>Широкоэкранный</PresentationFormat>
  <Paragraphs>39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-webkit-standard</vt:lpstr>
      <vt:lpstr>Arial</vt:lpstr>
      <vt:lpstr>Calibri</vt:lpstr>
      <vt:lpstr>Century Gothic</vt:lpstr>
      <vt:lpstr>Inter</vt:lpstr>
      <vt:lpstr>YS Text</vt:lpstr>
      <vt:lpstr>BrushVTI</vt:lpstr>
      <vt:lpstr>Phrase  (ранее – Memsource)</vt:lpstr>
      <vt:lpstr>2021 г.</vt:lpstr>
      <vt:lpstr>Презентация PowerPoint</vt:lpstr>
      <vt:lpstr>Особенности платформы</vt:lpstr>
      <vt:lpstr>Особенности платформы</vt:lpstr>
      <vt:lpstr>Презентация PowerPoint</vt:lpstr>
      <vt:lpstr>Особенности платформы</vt:lpstr>
      <vt:lpstr>PDF</vt:lpstr>
      <vt:lpstr>Phrase Translate (TMS) </vt:lpstr>
      <vt:lpstr>Поддерживаемые языки Phrase Translate </vt:lpstr>
      <vt:lpstr>Автоматическое распознавание предметной области</vt:lpstr>
      <vt:lpstr>Презентация PowerPoint</vt:lpstr>
      <vt:lpstr>Оценка качества МТ (MTQE) </vt:lpstr>
      <vt:lpstr>Использование MTQE</vt:lpstr>
      <vt:lpstr>Использование MTQE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  (ранее – Memsource)</dc:title>
  <dc:creator>Мария Ружникова</dc:creator>
  <cp:lastModifiedBy>Мария Ружникова</cp:lastModifiedBy>
  <cp:revision>2</cp:revision>
  <dcterms:created xsi:type="dcterms:W3CDTF">2022-12-14T11:17:19Z</dcterms:created>
  <dcterms:modified xsi:type="dcterms:W3CDTF">2022-12-14T13:39:23Z</dcterms:modified>
</cp:coreProperties>
</file>